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0" r:id="rId5"/>
    <p:sldMasterId id="2147483661" r:id="rId6"/>
    <p:sldMasterId id="2147483674" r:id="rId7"/>
    <p:sldMasterId id="2147483687" r:id="rId8"/>
  </p:sldMasterIdLst>
  <p:notesMasterIdLst>
    <p:notesMasterId r:id="rId27"/>
  </p:notesMasterIdLst>
  <p:sldIdLst>
    <p:sldId id="294" r:id="rId9"/>
    <p:sldId id="7925" r:id="rId10"/>
    <p:sldId id="332" r:id="rId11"/>
    <p:sldId id="328" r:id="rId12"/>
    <p:sldId id="7923" r:id="rId13"/>
    <p:sldId id="7927" r:id="rId14"/>
    <p:sldId id="330" r:id="rId15"/>
    <p:sldId id="7928" r:id="rId16"/>
    <p:sldId id="7924" r:id="rId17"/>
    <p:sldId id="7926" r:id="rId18"/>
    <p:sldId id="7867" r:id="rId19"/>
    <p:sldId id="322" r:id="rId20"/>
    <p:sldId id="7866" r:id="rId21"/>
    <p:sldId id="7873" r:id="rId22"/>
    <p:sldId id="7874" r:id="rId23"/>
    <p:sldId id="7922" r:id="rId24"/>
    <p:sldId id="7916" r:id="rId25"/>
    <p:sldId id="31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EB7624-863B-B4C0-5275-BBB062C55486}" name="Sievers, James" initials="SJ" userId="S::james.sievers@cpuc.ca.gov::f8e9fb66-7c8a-434e-a8d9-27d353064f80" providerId="AD"/>
  <p188:author id="{54110D33-74F9-5FCC-7172-0EB00DABF5F0}" name="Babka, Sophie" initials="BS" userId="S::sophie.babka@cpuc.ca.gov::e9fb9963-aa8a-4a74-aa97-3f1592c9694b" providerId="AD"/>
  <p188:author id="{82EF9F40-3B89-D767-D253-314141283F1C}" name="McElvain, Frank" initials="MF" userId="S::frank.mcelvain@cpuc.ca.gov::cf01193a-2e2d-4cb7-8343-b2e20ae4c209" providerId="AD"/>
  <p188:author id="{6865BF65-B766-5275-A9CD-BC38279D9D6D}" name="Blecha, Travis" initials="TB" userId="S::Travis.Blecha@cpuc.ca.gov::250abb05-de25-476f-99e8-76ae02e95fe8" providerId="AD"/>
  <p188:author id="{38FE9889-522B-0ADF-F4FF-0468C28E155F}" name="Shoemaker, Steven" initials="SS" userId="S::Steven.Shoemaker@cpuc.ca.gov::ee7573ce-5d10-4038-b83d-da82c78faafe" providerId="AD"/>
  <p188:author id="{04868CBB-D67B-EF87-A916-99DE1D663AD2}" name="Root, Christine" initials="RC" userId="S::christine.root@cpuc.ca.gov::634dede3-c366-4733-b603-6c5f1d9e048a" providerId="AD"/>
  <p188:author id="{B7EA89C9-98D2-56F4-48B8-C9F7F9D836B2}" name="Root, Christine" initials="CR" userId="S::Christine.Root@cpuc.ca.gov::634dede3-c366-4733-b603-6c5f1d9e048a" providerId="AD"/>
  <p188:author id="{590F80DA-99B0-E310-37FA-87D8C8B60B7E}" name="Sterkel, Merideth &quot;Molly&quot;" initials="S&quot;" userId="S::merideth.sterkel@cpuc.ca.gov::9f99ea54-d642-440c-a70c-716acc02a43d" providerId="AD"/>
  <p188:author id="{5D65BEF0-A338-0761-13CA-8E486B428907}" name="Singh, Anamika" initials="SA" userId="S::anamika.singh@cpuc.ca.gov::ae8d8754-451a-4ca1-8579-d85ea1d292f7" providerId="AD"/>
  <p188:author id="{896751F4-B639-149E-11C3-85C8A5E577A1}" name="Singh, Anamika" initials="AS" userId="S::Anamika.Singh@cpuc.ca.gov::ae8d8754-451a-4ca1-8579-d85ea1d292f7" providerId="AD"/>
  <p188:author id="{32ADA2FF-549C-5837-846A-6DD198112843}" name="Sievers, James" initials="SJ" userId="S::James.Sievers@cpuc.ca.gov::f8e9fb66-7c8a-434e-a8d9-27d353064f8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ACE7A-C6EF-8447-9F67-958EE183E041}" type="datetimeFigureOut">
              <a:rPr lang="en-US" smtClean="0"/>
              <a:t>5/7/2025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purpose of the  meeting is </a:t>
            </a:r>
          </a:p>
        </p:txBody>
      </p:sp>
      <p:sp>
        <p:nvSpPr>
          <p:cNvPr id="4" name="Slide Number Placeholder 3"/>
          <p:cNvSpPr>
            <a:spLocks noGrp="1"/>
          </p:cNvSpPr>
          <p:nvPr>
            <p:ph type="sldNum" sz="quarter" idx="5"/>
          </p:nvPr>
        </p:nvSpPr>
        <p:spPr/>
        <p:txBody>
          <a:bodyPr/>
          <a:lstStyle/>
          <a:p>
            <a:fld id="{9EB7BAD3-AF26-C549-B9FF-03213EEFC56C}" type="slidenum">
              <a:rPr lang="en-US" smtClean="0"/>
              <a:t>2</a:t>
            </a:fld>
            <a:endParaRPr lang="en-US"/>
          </a:p>
        </p:txBody>
      </p:sp>
    </p:spTree>
    <p:extLst>
      <p:ext uri="{BB962C8B-B14F-4D97-AF65-F5344CB8AC3E}">
        <p14:creationId xmlns:p14="http://schemas.microsoft.com/office/powerpoint/2010/main" val="1259939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cs typeface="Calibri"/>
              </a:rPr>
              <a:t>And just some more guidance here – there are some resource types not included in the study – where we don't have values, we follow the RA rules at the time of contract execution</a:t>
            </a:r>
          </a:p>
          <a:p>
            <a:pPr marL="285750" indent="-285750">
              <a:buFont typeface="Arial"/>
              <a:buChar char="•"/>
            </a:pPr>
            <a:r>
              <a:rPr lang="en-US">
                <a:cs typeface="Calibri"/>
              </a:rPr>
              <a:t>And finally – from the memos – LSEs must fill every ELCC tranche. So you can't overuse a tranche even if you bring a lot on early. So all LSEs have equal access here even those with different starting positions in terms of new contracts in hand.</a:t>
            </a:r>
          </a:p>
          <a:p>
            <a:pPr marL="285750" indent="-285750">
              <a:buFont typeface="Arial"/>
              <a:buChar char="•"/>
            </a:pPr>
            <a:r>
              <a:rPr lang="en-US">
                <a:cs typeface="Calibri"/>
              </a:rPr>
              <a:t>And again for more info on compliance guidelines, take a look at the transmittal memos.</a:t>
            </a:r>
          </a:p>
        </p:txBody>
      </p:sp>
      <p:sp>
        <p:nvSpPr>
          <p:cNvPr id="4" name="Slide Number Placeholder 3"/>
          <p:cNvSpPr>
            <a:spLocks noGrp="1"/>
          </p:cNvSpPr>
          <p:nvPr>
            <p:ph type="sldNum" sz="quarter" idx="5"/>
          </p:nvPr>
        </p:nvSpPr>
        <p:spPr/>
        <p:txBody>
          <a:bodyPr/>
          <a:lstStyle/>
          <a:p>
            <a:fld id="{6A925FCD-4A8D-4B99-8F3B-745F0D52BEBB}" type="slidenum">
              <a:rPr lang="en-US" smtClean="0"/>
              <a:t>16</a:t>
            </a:fld>
            <a:endParaRPr lang="en-US"/>
          </a:p>
        </p:txBody>
      </p:sp>
    </p:spTree>
    <p:extLst>
      <p:ext uri="{BB962C8B-B14F-4D97-AF65-F5344CB8AC3E}">
        <p14:creationId xmlns:p14="http://schemas.microsoft.com/office/powerpoint/2010/main" val="3054960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EB7BAD3-AF26-C549-B9FF-03213EEFC56C}" type="slidenum">
              <a:rPr lang="en-US" smtClean="0"/>
              <a:t>18</a:t>
            </a:fld>
            <a:endParaRPr lang="en-US"/>
          </a:p>
        </p:txBody>
      </p:sp>
    </p:spTree>
    <p:extLst>
      <p:ext uri="{BB962C8B-B14F-4D97-AF65-F5344CB8AC3E}">
        <p14:creationId xmlns:p14="http://schemas.microsoft.com/office/powerpoint/2010/main" val="1025921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cs typeface="Calibri"/>
              </a:rPr>
              <a:t>This slide here is just to give some context on the overall picture of IRP procurement</a:t>
            </a:r>
          </a:p>
          <a:p>
            <a:pPr marL="285750" indent="-285750">
              <a:buFont typeface="Arial"/>
              <a:buChar char="•"/>
            </a:pPr>
            <a:r>
              <a:rPr lang="en-US">
                <a:cs typeface="Calibri"/>
              </a:rPr>
              <a:t>As I am sure folks here know, we now have 3 IRP procurement orders that cover from 2021-2028</a:t>
            </a:r>
          </a:p>
          <a:p>
            <a:pPr marL="285750" indent="-285750">
              <a:buFont typeface="Arial"/>
              <a:buChar char="•"/>
            </a:pPr>
            <a:r>
              <a:rPr lang="en-US">
                <a:cs typeface="Calibri"/>
              </a:rPr>
              <a:t>We have one compliance filing process for these three orders that happens twice a year, with this year being the exception</a:t>
            </a:r>
          </a:p>
          <a:p>
            <a:pPr marL="285750" indent="-285750">
              <a:buFont typeface="Arial"/>
              <a:buChar char="•"/>
            </a:pPr>
            <a:r>
              <a:rPr lang="en-US">
                <a:cs typeface="Calibri"/>
              </a:rPr>
              <a:t>Since the online date requirements are moving from Aug to June to get the proc on a little earlier for summer reliability, the compliance dates move as well</a:t>
            </a:r>
          </a:p>
          <a:p>
            <a:pPr marL="285750" indent="-285750">
              <a:buFont typeface="Arial"/>
              <a:buChar char="•"/>
            </a:pPr>
            <a:r>
              <a:rPr lang="en-US">
                <a:cs typeface="Calibri"/>
              </a:rPr>
              <a:t>So this year we have three filings: the completed Feb filing, this upcoming Aug filing, and then one in December as well</a:t>
            </a:r>
          </a:p>
        </p:txBody>
      </p:sp>
      <p:sp>
        <p:nvSpPr>
          <p:cNvPr id="4" name="Slide Number Placeholder 3"/>
          <p:cNvSpPr>
            <a:spLocks noGrp="1"/>
          </p:cNvSpPr>
          <p:nvPr>
            <p:ph type="sldNum" sz="quarter" idx="5"/>
          </p:nvPr>
        </p:nvSpPr>
        <p:spPr/>
        <p:txBody>
          <a:bodyPr/>
          <a:lstStyle/>
          <a:p>
            <a:fld id="{6A925FCD-4A8D-4B99-8F3B-745F0D52BEBB}" type="slidenum">
              <a:rPr lang="en-US" smtClean="0"/>
              <a:t>3</a:t>
            </a:fld>
            <a:endParaRPr lang="en-US"/>
          </a:p>
        </p:txBody>
      </p:sp>
    </p:spTree>
    <p:extLst>
      <p:ext uri="{BB962C8B-B14F-4D97-AF65-F5344CB8AC3E}">
        <p14:creationId xmlns:p14="http://schemas.microsoft.com/office/powerpoint/2010/main" val="2765830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769F6-970D-878F-BD6F-14290278AC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38F190-29A2-CBA9-9599-4B7A4BBAC7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A74009-9CF0-B283-8EA6-2D5EEE580C3E}"/>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D6282CDB-0203-C4FD-54DF-D954AE8C7E4D}"/>
              </a:ext>
            </a:extLst>
          </p:cNvPr>
          <p:cNvSpPr>
            <a:spLocks noGrp="1"/>
          </p:cNvSpPr>
          <p:nvPr>
            <p:ph type="sldNum" sz="quarter" idx="5"/>
          </p:nvPr>
        </p:nvSpPr>
        <p:spPr/>
        <p:txBody>
          <a:bodyPr/>
          <a:lstStyle/>
          <a:p>
            <a:fld id="{9EB7BAD3-AF26-C549-B9FF-03213EEFC56C}" type="slidenum">
              <a:rPr lang="en-US" smtClean="0"/>
              <a:t>8</a:t>
            </a:fld>
            <a:endParaRPr lang="en-US"/>
          </a:p>
        </p:txBody>
      </p:sp>
    </p:spTree>
    <p:extLst>
      <p:ext uri="{BB962C8B-B14F-4D97-AF65-F5344CB8AC3E}">
        <p14:creationId xmlns:p14="http://schemas.microsoft.com/office/powerpoint/2010/main" val="3215318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36777-4C82-CCD0-6EA7-446C1022CE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DB2156-CB03-7F5D-FE0B-7D4F6AFA6A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42CBB6-3823-E0A6-9A67-75251F6DB2BC}"/>
              </a:ext>
            </a:extLst>
          </p:cNvPr>
          <p:cNvSpPr>
            <a:spLocks noGrp="1"/>
          </p:cNvSpPr>
          <p:nvPr>
            <p:ph type="body" idx="1"/>
          </p:nvPr>
        </p:nvSpPr>
        <p:spPr/>
        <p:txBody>
          <a:bodyPr/>
          <a:lstStyle/>
          <a:p>
            <a:pPr marL="285750" indent="-285750">
              <a:buFont typeface="Arial"/>
              <a:buChar char="•"/>
            </a:pPr>
            <a:r>
              <a:rPr lang="en-US">
                <a:cs typeface="Calibri"/>
              </a:rPr>
              <a:t>Ok so the NQC tool is why we scheduled this session today. It's core use to help validate the NQC that LSEs are reporting for MTR and supp MTR.</a:t>
            </a:r>
          </a:p>
          <a:p>
            <a:pPr marL="285750" indent="-285750">
              <a:buFont typeface="Arial"/>
              <a:buChar char="•"/>
            </a:pPr>
            <a:r>
              <a:rPr lang="en-US">
                <a:cs typeface="Calibri"/>
              </a:rPr>
              <a:t>As you know, the QC method required by MTR is based off of ELCC studies conducted for this purpose and has different ELCCs by year and contract execution date.</a:t>
            </a:r>
          </a:p>
          <a:p>
            <a:pPr marL="285750" indent="-285750">
              <a:buFont typeface="Arial"/>
              <a:buChar char="•"/>
            </a:pPr>
            <a:r>
              <a:rPr lang="en-US">
                <a:cs typeface="Calibri"/>
              </a:rPr>
              <a:t>Some of the complications here have made it harder to LSEs to calculate their NQCs confidently and harder for staff to validate in a timely fashion.</a:t>
            </a:r>
          </a:p>
          <a:p>
            <a:pPr marL="285750" indent="-285750">
              <a:buFont typeface="Arial"/>
              <a:buChar char="•"/>
            </a:pPr>
            <a:r>
              <a:rPr lang="en-US">
                <a:cs typeface="Calibri"/>
              </a:rPr>
              <a:t>So this tool is designed to help show us how LSEs are using the ELCCs and coming up with NQCs as well as show LSEs when the values they are calculating differ from what the tool would assume. But we'll get more into that later.</a:t>
            </a:r>
          </a:p>
          <a:p>
            <a:pPr marL="285750" indent="-285750">
              <a:buFont typeface="Arial"/>
              <a:buChar char="•"/>
            </a:pPr>
            <a:r>
              <a:rPr lang="en-US">
                <a:cs typeface="Calibri"/>
              </a:rPr>
              <a:t>That's what the tool does do. What it doesn't do is it doesn't act as official Commission or compliance decisions. There's a bit of flexibility in the tranching of resources in some cases, that makes it hard or rather impossible for the tool to be definitive in all cases. This tool also is not validating Diablo Canyon replacement procurement requirements at this time. Maybe a future iteration will include that.</a:t>
            </a:r>
          </a:p>
          <a:p>
            <a:pPr marL="285750" indent="-285750">
              <a:buFont typeface="Arial"/>
              <a:buChar char="•"/>
            </a:pPr>
            <a:r>
              <a:rPr lang="en-US">
                <a:cs typeface="Calibri"/>
              </a:rPr>
              <a:t>And finally scope: This is about MTR ELCC and QC methods, do not enter D.19 procurement or other procurement like LA Basin contracts that aren't MTR. Please still put those in unique_contracts in the RDT. Just don't put them in NQC tool tab. If a contract is used toward D.19 and MTR, enter only the MTR portions. Def enter any suppl MTR. Energy only contracts are not needed, right now at least.</a:t>
            </a:r>
          </a:p>
          <a:p>
            <a:pPr marL="285750" indent="-285750">
              <a:buFont typeface="Arial"/>
              <a:buChar char="•"/>
            </a:pPr>
            <a:r>
              <a:rPr lang="en-US">
                <a:cs typeface="Calibri"/>
              </a:rPr>
              <a:t>Okay so that's a brief overview of what we are trying to achieve with this tool. I'm now going to spend just a few min covering where you can find our resources on ELCCs and QC methods which is crucial for using this tool. Then after that,  we'll get right back to the tool and Sarah is going to walk through it.</a:t>
            </a:r>
          </a:p>
        </p:txBody>
      </p:sp>
      <p:sp>
        <p:nvSpPr>
          <p:cNvPr id="4" name="Slide Number Placeholder 3">
            <a:extLst>
              <a:ext uri="{FF2B5EF4-FFF2-40B4-BE49-F238E27FC236}">
                <a16:creationId xmlns:a16="http://schemas.microsoft.com/office/drawing/2014/main" id="{6D961155-C566-C1FD-C5C7-B4B96055080B}"/>
              </a:ext>
            </a:extLst>
          </p:cNvPr>
          <p:cNvSpPr>
            <a:spLocks noGrp="1"/>
          </p:cNvSpPr>
          <p:nvPr>
            <p:ph type="sldNum" sz="quarter" idx="5"/>
          </p:nvPr>
        </p:nvSpPr>
        <p:spPr/>
        <p:txBody>
          <a:bodyPr/>
          <a:lstStyle/>
          <a:p>
            <a:fld id="{6A925FCD-4A8D-4B99-8F3B-745F0D52BEBB}" type="slidenum">
              <a:rPr lang="en-US" smtClean="0"/>
              <a:t>9</a:t>
            </a:fld>
            <a:endParaRPr lang="en-US"/>
          </a:p>
        </p:txBody>
      </p:sp>
    </p:spTree>
    <p:extLst>
      <p:ext uri="{BB962C8B-B14F-4D97-AF65-F5344CB8AC3E}">
        <p14:creationId xmlns:p14="http://schemas.microsoft.com/office/powerpoint/2010/main" val="1722581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B99DF-D3CB-678F-5AA2-5C62A5F80C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BB20B1-7A9E-54B3-4414-98DFBD9990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1504F8-D294-7603-5C30-A492D4562824}"/>
              </a:ext>
            </a:extLst>
          </p:cNvPr>
          <p:cNvSpPr>
            <a:spLocks noGrp="1"/>
          </p:cNvSpPr>
          <p:nvPr>
            <p:ph type="body" idx="1"/>
          </p:nvPr>
        </p:nvSpPr>
        <p:spPr/>
        <p:txBody>
          <a:bodyPr/>
          <a:lstStyle/>
          <a:p>
            <a:pPr marL="285750" indent="-285750">
              <a:buFont typeface="Arial"/>
              <a:buChar char="•"/>
            </a:pPr>
            <a:r>
              <a:rPr lang="en-US">
                <a:cs typeface="Calibri"/>
              </a:rPr>
              <a:t>Ok so the NQC tool is why we scheduled this session today. It's core use to help validate the NQC that LSEs are reporting for MTR and supp MTR.</a:t>
            </a:r>
          </a:p>
          <a:p>
            <a:pPr marL="285750" indent="-285750">
              <a:buFont typeface="Arial"/>
              <a:buChar char="•"/>
            </a:pPr>
            <a:r>
              <a:rPr lang="en-US">
                <a:cs typeface="Calibri"/>
              </a:rPr>
              <a:t>As you know, the QC method required by MTR is based off of ELCC studies conducted for this purpose and has different ELCCs by year and contract execution date.</a:t>
            </a:r>
          </a:p>
          <a:p>
            <a:pPr marL="285750" indent="-285750">
              <a:buFont typeface="Arial"/>
              <a:buChar char="•"/>
            </a:pPr>
            <a:r>
              <a:rPr lang="en-US">
                <a:cs typeface="Calibri"/>
              </a:rPr>
              <a:t>Some of the complications here have made it harder to LSEs to calculate their NQCs confidently and harder for staff to validate in a timely fashion.</a:t>
            </a:r>
          </a:p>
          <a:p>
            <a:pPr marL="285750" indent="-285750">
              <a:buFont typeface="Arial"/>
              <a:buChar char="•"/>
            </a:pPr>
            <a:r>
              <a:rPr lang="en-US">
                <a:cs typeface="Calibri"/>
              </a:rPr>
              <a:t>So this tool is designed to help show us how LSEs are using the ELCCs and coming up with NQCs as well as show LSEs when the values they are calculating differ from what the tool would assume. But we'll get more into that later.</a:t>
            </a:r>
          </a:p>
          <a:p>
            <a:pPr marL="285750" indent="-285750">
              <a:buFont typeface="Arial"/>
              <a:buChar char="•"/>
            </a:pPr>
            <a:r>
              <a:rPr lang="en-US">
                <a:cs typeface="Calibri"/>
              </a:rPr>
              <a:t>That's what the tool does do. What it doesn't do is it doesn't act as official Commission or compliance decisions. There's a bit of flexibility in the </a:t>
            </a:r>
            <a:r>
              <a:rPr lang="en-US" err="1">
                <a:cs typeface="Calibri"/>
              </a:rPr>
              <a:t>tranching</a:t>
            </a:r>
            <a:r>
              <a:rPr lang="en-US">
                <a:cs typeface="Calibri"/>
              </a:rPr>
              <a:t> of resources in some cases, that makes it hard or rather impossible for the tool to be definitive in all cases. This tool also is not validating Diablo Canyon replacement procurement requirements at this time. Maybe a future iteration will include that.</a:t>
            </a:r>
          </a:p>
          <a:p>
            <a:pPr marL="285750" indent="-285750">
              <a:buFont typeface="Arial"/>
              <a:buChar char="•"/>
            </a:pPr>
            <a:r>
              <a:rPr lang="en-US">
                <a:cs typeface="Calibri"/>
              </a:rPr>
              <a:t>And finally scope: This is about MTR ELCC and QC methods, do not enter D.19 procurement or other procurement like LA Basin contracts that aren't MTR. Please still put those in </a:t>
            </a:r>
            <a:r>
              <a:rPr lang="en-US" err="1">
                <a:cs typeface="Calibri"/>
              </a:rPr>
              <a:t>unique_contracts</a:t>
            </a:r>
            <a:r>
              <a:rPr lang="en-US">
                <a:cs typeface="Calibri"/>
              </a:rPr>
              <a:t> in the RDT. Just don't put them in NQC tool tab. If a contract is used toward D.19 and MTR, enter only the MTR portions. Def enter any suppl MTR. Energy only contracts are not needed, right now at least.</a:t>
            </a:r>
          </a:p>
          <a:p>
            <a:pPr marL="285750" indent="-285750">
              <a:buFont typeface="Arial"/>
              <a:buChar char="•"/>
            </a:pPr>
            <a:r>
              <a:rPr lang="en-US">
                <a:cs typeface="Calibri"/>
              </a:rPr>
              <a:t>Okay so that's a brief overview of what we are trying to achieve with this tool. I'm now going to spend just a few min covering where you can find our resources on ELCCs and QC methods which is crucial for using this tool. Then after that,  we'll get right back to the tool and Sarah is going to walk through it.</a:t>
            </a:r>
          </a:p>
        </p:txBody>
      </p:sp>
      <p:sp>
        <p:nvSpPr>
          <p:cNvPr id="4" name="Slide Number Placeholder 3">
            <a:extLst>
              <a:ext uri="{FF2B5EF4-FFF2-40B4-BE49-F238E27FC236}">
                <a16:creationId xmlns:a16="http://schemas.microsoft.com/office/drawing/2014/main" id="{F9429162-E70D-9D75-B7FC-75BD28F7F2B9}"/>
              </a:ext>
            </a:extLst>
          </p:cNvPr>
          <p:cNvSpPr>
            <a:spLocks noGrp="1"/>
          </p:cNvSpPr>
          <p:nvPr>
            <p:ph type="sldNum" sz="quarter" idx="5"/>
          </p:nvPr>
        </p:nvSpPr>
        <p:spPr/>
        <p:txBody>
          <a:bodyPr/>
          <a:lstStyle/>
          <a:p>
            <a:fld id="{6A925FCD-4A8D-4B99-8F3B-745F0D52BEBB}" type="slidenum">
              <a:rPr lang="en-US" smtClean="0"/>
              <a:t>10</a:t>
            </a:fld>
            <a:endParaRPr lang="en-US"/>
          </a:p>
        </p:txBody>
      </p:sp>
    </p:spTree>
    <p:extLst>
      <p:ext uri="{BB962C8B-B14F-4D97-AF65-F5344CB8AC3E}">
        <p14:creationId xmlns:p14="http://schemas.microsoft.com/office/powerpoint/2010/main" val="2279005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6A925FCD-4A8D-4B99-8F3B-745F0D52BEBB}" type="slidenum">
              <a:rPr lang="en-US" smtClean="0"/>
              <a:t>11</a:t>
            </a:fld>
            <a:endParaRPr lang="en-US"/>
          </a:p>
        </p:txBody>
      </p:sp>
    </p:spTree>
    <p:extLst>
      <p:ext uri="{BB962C8B-B14F-4D97-AF65-F5344CB8AC3E}">
        <p14:creationId xmlns:p14="http://schemas.microsoft.com/office/powerpoint/2010/main" val="1904369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0AE3B-7C21-F5A9-51BF-DAE46F9F4E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A1F6BB-42C2-F25F-EEAF-F3F19864C6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5D0D54-7D76-B6C5-4B0F-6445910F692D}"/>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8BCCDDD8-5375-4BA2-D5C1-77C4BCC55C98}"/>
              </a:ext>
            </a:extLst>
          </p:cNvPr>
          <p:cNvSpPr>
            <a:spLocks noGrp="1"/>
          </p:cNvSpPr>
          <p:nvPr>
            <p:ph type="sldNum" sz="quarter" idx="5"/>
          </p:nvPr>
        </p:nvSpPr>
        <p:spPr/>
        <p:txBody>
          <a:bodyPr/>
          <a:lstStyle/>
          <a:p>
            <a:fld id="{9EB7BAD3-AF26-C549-B9FF-03213EEFC56C}" type="slidenum">
              <a:rPr lang="en-US" smtClean="0"/>
              <a:t>12</a:t>
            </a:fld>
            <a:endParaRPr lang="en-US"/>
          </a:p>
        </p:txBody>
      </p:sp>
    </p:spTree>
    <p:extLst>
      <p:ext uri="{BB962C8B-B14F-4D97-AF65-F5344CB8AC3E}">
        <p14:creationId xmlns:p14="http://schemas.microsoft.com/office/powerpoint/2010/main" val="1576077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cs typeface="Calibri"/>
              </a:rPr>
              <a:t>This slide is a resource– links to our studies and memos.</a:t>
            </a:r>
          </a:p>
          <a:p>
            <a:pPr marL="285750" indent="-285750">
              <a:buFont typeface="Arial"/>
              <a:buChar char="•"/>
            </a:pPr>
            <a:r>
              <a:rPr lang="en-US">
                <a:cs typeface="Calibri"/>
              </a:rPr>
              <a:t>For 2021 – we have a study and transmittal memo. This is for tranche 1, tranche 2. As well as tranche 3 and 4 if contracts were entered before Nov 30 22.</a:t>
            </a:r>
          </a:p>
          <a:p>
            <a:pPr marL="285750" indent="-285750">
              <a:buFont typeface="Arial"/>
              <a:buChar char="•"/>
            </a:pPr>
            <a:r>
              <a:rPr lang="en-US">
                <a:cs typeface="Calibri"/>
              </a:rPr>
              <a:t>For 2023 – I am going to go backward here</a:t>
            </a:r>
          </a:p>
          <a:p>
            <a:pPr marL="742950" lvl="1" indent="-285750">
              <a:buFont typeface="Arial"/>
              <a:buChar char="•"/>
            </a:pPr>
            <a:r>
              <a:rPr lang="en-US">
                <a:cs typeface="Calibri"/>
              </a:rPr>
              <a:t>First we have the study updated Jan 2023</a:t>
            </a:r>
          </a:p>
          <a:p>
            <a:pPr marL="742950" lvl="1" indent="-285750">
              <a:buFont typeface="Arial"/>
              <a:buChar char="•"/>
            </a:pPr>
            <a:r>
              <a:rPr lang="en-US">
                <a:cs typeface="Calibri"/>
              </a:rPr>
              <a:t>Then we have the staff memo proscribing ELCCs for tranche 3 and 4 contracts signed after Nov 30 22 as well tranches 5 and 6.</a:t>
            </a:r>
          </a:p>
          <a:p>
            <a:pPr marL="742950" lvl="1" indent="-285750">
              <a:buFont typeface="Arial"/>
              <a:buChar char="•"/>
            </a:pPr>
            <a:r>
              <a:rPr lang="en-US">
                <a:cs typeface="Calibri"/>
              </a:rPr>
              <a:t>And finally the June memo, which was required by D.23 and confirms that the values or 5 and 6 are still effective and are not updated.</a:t>
            </a:r>
          </a:p>
          <a:p>
            <a:pPr lvl="1"/>
            <a:r>
              <a:rPr lang="en-US">
                <a:cs typeface="Calibri"/>
              </a:rPr>
              <a:t>In general, the studies are good for understanding how we arrived at the ELCC values we did whereas the memos summarize values briefly and provide more compliance direction.</a:t>
            </a:r>
          </a:p>
        </p:txBody>
      </p:sp>
      <p:sp>
        <p:nvSpPr>
          <p:cNvPr id="4" name="Slide Number Placeholder 3"/>
          <p:cNvSpPr>
            <a:spLocks noGrp="1"/>
          </p:cNvSpPr>
          <p:nvPr>
            <p:ph type="sldNum" sz="quarter" idx="5"/>
          </p:nvPr>
        </p:nvSpPr>
        <p:spPr/>
        <p:txBody>
          <a:bodyPr/>
          <a:lstStyle/>
          <a:p>
            <a:fld id="{6A925FCD-4A8D-4B99-8F3B-745F0D52BEBB}" type="slidenum">
              <a:rPr lang="en-US" smtClean="0"/>
              <a:t>14</a:t>
            </a:fld>
            <a:endParaRPr lang="en-US"/>
          </a:p>
        </p:txBody>
      </p:sp>
    </p:spTree>
    <p:extLst>
      <p:ext uri="{BB962C8B-B14F-4D97-AF65-F5344CB8AC3E}">
        <p14:creationId xmlns:p14="http://schemas.microsoft.com/office/powerpoint/2010/main" val="2713997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And if you're confused which study's ELCCs to use, look at this slide. {READ}</a:t>
            </a:r>
          </a:p>
        </p:txBody>
      </p:sp>
      <p:sp>
        <p:nvSpPr>
          <p:cNvPr id="4" name="Slide Number Placeholder 3"/>
          <p:cNvSpPr>
            <a:spLocks noGrp="1"/>
          </p:cNvSpPr>
          <p:nvPr>
            <p:ph type="sldNum" sz="quarter" idx="5"/>
          </p:nvPr>
        </p:nvSpPr>
        <p:spPr/>
        <p:txBody>
          <a:bodyPr/>
          <a:lstStyle/>
          <a:p>
            <a:fld id="{6A925FCD-4A8D-4B99-8F3B-745F0D52BEBB}" type="slidenum">
              <a:rPr lang="en-US" smtClean="0"/>
              <a:t>15</a:t>
            </a:fld>
            <a:endParaRPr lang="en-US"/>
          </a:p>
        </p:txBody>
      </p:sp>
    </p:spTree>
    <p:extLst>
      <p:ext uri="{BB962C8B-B14F-4D97-AF65-F5344CB8AC3E}">
        <p14:creationId xmlns:p14="http://schemas.microsoft.com/office/powerpoint/2010/main" val="2551563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E74D0F9-95D2-8340-B2F0-7378D646C80F}" type="datetime4">
              <a:rPr lang="en-US" smtClean="0"/>
              <a:t>May 7, 2025</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34CEEBC-DF6B-3148-BA29-C310AFBE9727}" type="datetime4">
              <a:rPr lang="en-US" smtClean="0"/>
              <a:t>May 7, 2025</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C4D73-7B32-4F49-BC15-7C0FF231E089}" type="datetime4">
              <a:rPr lang="en-US" smtClean="0"/>
              <a:t>May 7, 2025</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9EEC0D00-5AE3-274F-B039-C86FB4D476EC}" type="datetime4">
              <a:rPr lang="en-US" smtClean="0"/>
              <a:t>May 7, 2025</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4A356D8-0ECF-E747-BA03-03D5F7490A95}" type="datetime4">
              <a:rPr lang="en-US" smtClean="0"/>
              <a:t>May 7, 2025</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2742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B923269C-E58F-174E-B990-E0E418CAD694}" type="datetime4">
              <a:rPr lang="en-US" smtClean="0"/>
              <a:t>May 7, 2025</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A566AAF-2144-204E-9236-2C6BA1B1017A}" type="datetime4">
              <a:rPr lang="en-US" smtClean="0"/>
              <a:t>May 7, 2025</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90A7486-EBF6-4043-9E2B-DDEA7774D398}" type="datetime4">
              <a:rPr lang="en-US" smtClean="0"/>
              <a:t>May 7,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476A89BB-5233-0845-93E8-4FECDB1456BE}" type="datetime4">
              <a:rPr lang="en-US" smtClean="0"/>
              <a:t>May 7,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579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39C43B7B-1AAB-6145-9B21-5744CAD8C887}" type="datetime4">
              <a:rPr lang="en-US" smtClean="0"/>
              <a:t>May 7, 2025</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E5B87BA5-B33F-E04B-92A6-6471351FE8AA}" type="datetime4">
              <a:rPr lang="en-US" smtClean="0"/>
              <a:t>May 7, 2025</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77EF36-DF07-3244-A281-141F0DAC9196}" type="datetime4">
              <a:rPr lang="en-US" smtClean="0"/>
              <a:t>May 7, 2025</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BF91E12C-F7E3-9C46-BFFB-144F0FBDC852}" type="datetime4">
              <a:rPr lang="en-US" smtClean="0"/>
              <a:t>May 7, 2025</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D586A759-E491-1A43-9E94-B3A4D096C747}" type="datetime4">
              <a:rPr lang="en-US" smtClean="0"/>
              <a:t>May 7, 2025</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F95ED669-7F72-0643-B0D9-9ACA079D290A}" type="datetime4">
              <a:rPr lang="en-US" smtClean="0"/>
              <a:t>May 7, 2025</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ACDA198-3666-2A43-B798-B12BD4FB6F3D}" type="datetime4">
              <a:rPr lang="en-US" smtClean="0"/>
              <a:t>May 7, 2025</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0A773AF5-D64D-1E40-ACCB-D72BB9B9E96A}" type="datetime4">
              <a:rPr lang="en-US" smtClean="0"/>
              <a:t>May 7, 2025</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9CFDC3A-612B-A84C-98DC-5FDA0C86E561}" type="datetime4">
              <a:rPr lang="en-US" smtClean="0"/>
              <a:t>May 7, 2025</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9577EF60-D52F-1B40-BE31-F673BDC92855}" type="datetime4">
              <a:rPr lang="en-US" smtClean="0"/>
              <a:t>May 7, 2025</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9D8298D5-4F07-A746-91C5-FBDBE7A8C618}" type="datetime4">
              <a:rPr lang="en-US" smtClean="0"/>
              <a:t>May 7, 2025</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0E394FC-7F07-3C46-9F13-173B7F299292}" type="datetime4">
              <a:rPr lang="en-US" smtClean="0"/>
              <a:t>May 7,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B7FE0D40-3AA5-764E-99F7-34BE6B829DB5}" type="datetime4">
              <a:rPr lang="en-US" smtClean="0"/>
              <a:t>May 7,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1A950C30-41A0-B545-A825-8FCF0230990D}" type="datetime4">
              <a:rPr lang="en-US" smtClean="0"/>
              <a:t>May 7, 2025</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7BB05F4B-D44D-4B40-B15A-A22883AE3427}" type="datetime4">
              <a:rPr lang="en-US" smtClean="0"/>
              <a:t>May 7, 2025</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AC7540F-16B2-524F-8AF7-2A7FE40996BC}" type="datetime4">
              <a:rPr lang="en-US" smtClean="0"/>
              <a:t>May 7, 2025</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83178A27-0D22-D741-93CA-5DE7A1E9B9F5}" type="datetime4">
              <a:rPr lang="en-US" smtClean="0"/>
              <a:t>May 7, 2025</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EB67D9B7-922A-804E-AA37-457FB1FE5228}" type="datetime4">
              <a:rPr lang="en-US" smtClean="0"/>
              <a:t>May 7, 2025</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E1C379D-D172-5F40-B6FE-51C9329CB8B0}" type="datetime4">
              <a:rPr lang="en-US" smtClean="0"/>
              <a:t>May 7, 2025</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2404D-F786-EC4C-AFF7-4FDCCC57D4DC}" type="datetime4">
              <a:rPr lang="en-US" smtClean="0"/>
              <a:t>May 7, 2025</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A37743D1-457B-7B42-9666-8B8E3BF1D552}" type="datetime4">
              <a:rPr lang="en-US" smtClean="0"/>
              <a:t>May 7, 2025</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6752EE3-A7D0-4C40-9CAB-7059D5866A0D}" type="datetime4">
              <a:rPr lang="en-US" smtClean="0"/>
              <a:t>May 7, 2025</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05FC87FB-77A4-894F-B4F7-472C4360F420}" type="datetime4">
              <a:rPr lang="en-US" smtClean="0"/>
              <a:t>May 7, 2025</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814DD035-A39C-DA4D-9AD8-8F0DD7A51560}" type="datetime4">
              <a:rPr lang="en-US" smtClean="0"/>
              <a:t>May 7, 2025</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9246C6A8-629F-964D-9B10-D2805A37A804}" type="datetime4">
              <a:rPr lang="en-US" smtClean="0"/>
              <a:t>May 7,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904E251-A1C5-8A4B-8605-8FB6A68215C2}" type="datetime4">
              <a:rPr lang="en-US" smtClean="0"/>
              <a:t>May 7,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7E8369D-166A-7041-BD8E-9A4958803952}" type="datetime4">
              <a:rPr lang="en-US" smtClean="0"/>
              <a:t>May 7,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3154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12391E7F-12E9-9548-A9C0-BD1C91C85562}" type="datetime4">
              <a:rPr lang="en-US" smtClean="0"/>
              <a:t>May 7, 2025</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30FAAD6E-216A-9648-A4BA-86421A8099EE}" type="datetime4">
              <a:rPr lang="en-US" smtClean="0"/>
              <a:t>May 7, 2025</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CEB67AAE-8CF6-0A4D-B71E-157974B1E4C7}" type="datetime4">
              <a:rPr lang="en-US" smtClean="0"/>
              <a:t>May 7, 2025</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A66F9B35-39D0-0D4B-B6C4-5449F882120D}" type="datetime4">
              <a:rPr lang="en-US" smtClean="0"/>
              <a:t>May 7, 2025</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0E006805-608F-784B-AFCE-BFB691880455}" type="datetime4">
              <a:rPr lang="en-US" smtClean="0"/>
              <a:t>May 7, 2025</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305B479-7E84-2147-BB40-A32280C56DDB}" type="datetime4">
              <a:rPr lang="en-US" smtClean="0"/>
              <a:t>May 7, 2025</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6EECBEB-2B44-784C-9D51-A6A7901FBF48}" type="datetime4">
              <a:rPr lang="en-US" smtClean="0"/>
              <a:t>May 7, 2025</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296A10A-16BD-CB43-A1BD-5F771EA9F9EF}" type="datetime4">
              <a:rPr lang="en-US" smtClean="0"/>
              <a:t>May 7, 2025</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29B12EF0-CE9F-8F4C-8E7C-B1835900E62E}" type="datetime4">
              <a:rPr lang="en-US" smtClean="0"/>
              <a:t>May 7,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71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E445AFEE-4B33-B04D-8638-C319D3003EB9}" type="datetime4">
              <a:rPr lang="en-US" smtClean="0"/>
              <a:t>May 7, 2025</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CB90495-03B7-CE40-A28A-ED3CD797E604}" type="datetime4">
              <a:rPr lang="en-US" smtClean="0"/>
              <a:t>May 7, 2025</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01EDB3D-5265-AE47-ABE5-6FE2923F7EA4}" type="datetime4">
              <a:rPr lang="en-US" smtClean="0"/>
              <a:t>May 7,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9978067-986A-6043-8977-42B7CC8A6116}" type="datetime4">
              <a:rPr lang="en-US" smtClean="0"/>
              <a:t>May 7,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85DABA5C-43AB-824F-943F-D3AF357739BC}" type="datetime4">
              <a:rPr lang="en-US" smtClean="0"/>
              <a:t>May 7, 2025</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F631D8A6-4479-7C4C-8D63-8289280CBA4B}" type="datetime4">
              <a:rPr lang="en-US" smtClean="0"/>
              <a:t>May 7, 2025</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FE778FBE-79F2-6B43-9A3C-7EA19F2FAE2F}" type="datetime4">
              <a:rPr lang="en-US" smtClean="0"/>
              <a:t>May 7, 2025</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6B9A35C3-4F64-4C47-8CE9-3696BDE1BD5D}" type="datetime4">
              <a:rPr lang="en-US" smtClean="0"/>
              <a:t>May 7, 2025</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37573057-B280-1840-BAE7-B4677EFF4287}" type="datetime4">
              <a:rPr lang="en-US" smtClean="0"/>
              <a:t>May 7, 2025</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9231274-F8E3-1141-A5BE-48596741C5C6}" type="datetime4">
              <a:rPr lang="en-US" smtClean="0"/>
              <a:t>May 7, 2025</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6C14D06F-A82B-814B-8EFA-08EF03B0557D}" type="datetime4">
              <a:rPr lang="en-US" smtClean="0"/>
              <a:t>May 7, 2025</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BD234C3-4C30-7E41-8E84-41A6A1FF971E}" type="datetime4">
              <a:rPr lang="en-US" smtClean="0"/>
              <a:t>May 7, 2025</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D43F8F88-78E2-FB47-8C4A-A629B7A5F422}" type="datetime4">
              <a:rPr lang="en-US" smtClean="0"/>
              <a:t>May 7, 2025</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403FF1F2-752A-424A-BE58-506FD7039591}" type="datetime4">
              <a:rPr lang="en-US" smtClean="0"/>
              <a:t>May 7, 2025</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468A490C-7C8E-9941-9EE4-DE8E3F868485}" type="datetime4">
              <a:rPr lang="en-US" smtClean="0"/>
              <a:t>May 7, 2025</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E0A7D8E-9D5E-B44D-AFB5-97106A0965C8}" type="datetime4">
              <a:rPr lang="en-US" smtClean="0"/>
              <a:t>May 7, 2025</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AC69767-2149-0A44-A16F-9B95B4E6FF2F}" type="datetime4">
              <a:rPr lang="en-US" smtClean="0"/>
              <a:t>May 7, 2025</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B1806813-E896-344A-A0BE-0E629183DF76}" type="datetime4">
              <a:rPr lang="en-US" smtClean="0"/>
              <a:t>May 7, 2025</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3A4FACE1-393D-BA40-BD35-5F2AC2D64C5D}" type="datetime4">
              <a:rPr lang="en-US" smtClean="0"/>
              <a:t>May 7, 2025</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BCB06B5F-0482-C345-A9A2-5B3003513585}" type="datetime4">
              <a:rPr lang="en-US" smtClean="0"/>
              <a:t>May 7, 2025</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s://www.cpuc.ca.gov/-/media/cpuc-website/divisions/energy-division/documents/integrated-resource-plan-and-long-term-procurement-plan-irp-ltpp/d2106035_faqv4_1_20240228.pdf" TargetMode="External"/><Relationship Id="rId3" Type="http://schemas.openxmlformats.org/officeDocument/2006/relationships/hyperlink" Target="https://www.cpuc.ca.gov/-/media/cpuc-website/divisions/energy-division/documents/integrated-resource-plan-and-long-term-procurement-plan-irp-ltpp/20211022_irp_mtr_elccs_staff_transmittal_memo.pdf" TargetMode="External"/><Relationship Id="rId7" Type="http://schemas.openxmlformats.org/officeDocument/2006/relationships/hyperlink" Target="https://www.cpuc.ca.gov/-/media/cpuc-website/divisions/energy-division/documents/integrated-resource-plan-and-long-term-procurement-plan-irp-ltpp/20230210_irp_e3_astrape_updated_incremental_elcc_study.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cpuc.ca.gov/-/media/cpuc-website/divisions/energy-division/documents/integrated-resource-plan-and-long-term-procurement-plan-irp-ltpp/2023-02-irp_mtr_elccs-public_transmittal_memo_v1.pdf" TargetMode="External"/><Relationship Id="rId5" Type="http://schemas.openxmlformats.org/officeDocument/2006/relationships/hyperlink" Target="https://www.cpuc.ca.gov/-/media/cpuc-website/divisions/energy-division/documents/integrated-resource-plan-and-long-term-procurement-plan-irp-ltpp/2023-06-irp_mtr_elccs-june_2023memo.pdf" TargetMode="External"/><Relationship Id="rId4" Type="http://schemas.openxmlformats.org/officeDocument/2006/relationships/hyperlink" Target="https://www.cpuc.ca.gov/-/media/cpuc-website/divisions/energy-division/documents/integrated-resource-plan-and-long-term-procurement-plan-irp-ltpp/20211022_irp_e3_astrape_incremental_elcc_study_updated.pdf" TargetMode="External"/><Relationship Id="rId9" Type="http://schemas.openxmlformats.org/officeDocument/2006/relationships/hyperlink" Target="https://www.cpuc.ca.gov/-/media/cpuc-website/divisions/energy-division/documents/integrated-resource-plan-and-long-term-procurement-plan-irp-ltpp/d2106035_faqv4_20230104.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445A16-D921-C647-BA39-DEF1E49E9BAB}"/>
              </a:ext>
            </a:extLst>
          </p:cNvPr>
          <p:cNvSpPr>
            <a:spLocks noGrp="1"/>
          </p:cNvSpPr>
          <p:nvPr>
            <p:ph type="sldNum" sz="quarter" idx="12"/>
          </p:nvPr>
        </p:nvSpPr>
        <p:spPr/>
        <p:txBody>
          <a:bodyPr/>
          <a:lstStyle/>
          <a:p>
            <a:fld id="{1C4126A1-9282-4A82-AC02-A59AF4A969C8}" type="slidenum">
              <a:rPr lang="en-US" smtClean="0"/>
              <a:t>1</a:t>
            </a:fld>
            <a:endParaRPr lang="en-US"/>
          </a:p>
        </p:txBody>
      </p:sp>
      <p:sp>
        <p:nvSpPr>
          <p:cNvPr id="6" name="Title 1">
            <a:extLst>
              <a:ext uri="{FF2B5EF4-FFF2-40B4-BE49-F238E27FC236}">
                <a16:creationId xmlns:a16="http://schemas.microsoft.com/office/drawing/2014/main" id="{06A57CA4-0895-9F27-6D7D-6FD5E49CC943}"/>
              </a:ext>
            </a:extLst>
          </p:cNvPr>
          <p:cNvSpPr txBox="1">
            <a:spLocks/>
          </p:cNvSpPr>
          <p:nvPr/>
        </p:nvSpPr>
        <p:spPr>
          <a:xfrm>
            <a:off x="141097" y="2996860"/>
            <a:ext cx="9601200" cy="864280"/>
          </a:xfrm>
          <a:prstGeom prst="rect">
            <a:avLst/>
          </a:prstGeom>
        </p:spPr>
        <p:txBody>
          <a:bodyPr vert="horz" lIns="0" tIns="0" rIns="0" bIns="0" rtlCol="0" anchor="b" anchorCtr="0">
            <a:noAutofit/>
          </a:bodyPr>
          <a:lstStyle>
            <a:lvl1pPr algn="l" defTabSz="914400" rtl="0" eaLnBrk="1" fontAlgn="b" latinLnBrk="0" hangingPunct="1">
              <a:lnSpc>
                <a:spcPct val="90000"/>
              </a:lnSpc>
              <a:spcBef>
                <a:spcPct val="0"/>
              </a:spcBef>
              <a:buNone/>
              <a:defRPr sz="4400" b="1" kern="1200">
                <a:solidFill>
                  <a:schemeClr val="tx2"/>
                </a:solidFill>
                <a:latin typeface="+mj-lt"/>
                <a:ea typeface="+mj-ea"/>
                <a:cs typeface="+mj-cs"/>
              </a:defRPr>
            </a:lvl1pPr>
          </a:lstStyle>
          <a:p>
            <a:r>
              <a:rPr lang="en-US"/>
              <a:t>Resource Data Template 2025 Status and Updates</a:t>
            </a:r>
          </a:p>
        </p:txBody>
      </p:sp>
      <p:sp>
        <p:nvSpPr>
          <p:cNvPr id="8" name="Subtitle 2">
            <a:extLst>
              <a:ext uri="{FF2B5EF4-FFF2-40B4-BE49-F238E27FC236}">
                <a16:creationId xmlns:a16="http://schemas.microsoft.com/office/drawing/2014/main" id="{B50C069B-0593-EFD9-1617-36D2AB401311}"/>
              </a:ext>
            </a:extLst>
          </p:cNvPr>
          <p:cNvSpPr>
            <a:spLocks noGrp="1"/>
          </p:cNvSpPr>
          <p:nvPr>
            <p:ph type="subTitle" idx="1"/>
          </p:nvPr>
        </p:nvSpPr>
        <p:spPr>
          <a:xfrm>
            <a:off x="254218" y="4273933"/>
            <a:ext cx="9601200" cy="1655762"/>
          </a:xfrm>
        </p:spPr>
        <p:txBody>
          <a:bodyPr vert="horz" lIns="0" tIns="0" rIns="0" bIns="0" rtlCol="0" anchor="t">
            <a:noAutofit/>
          </a:bodyPr>
          <a:lstStyle/>
          <a:p>
            <a:r>
              <a:rPr lang="en-US" dirty="0">
                <a:solidFill>
                  <a:srgbClr val="0070C0"/>
                </a:solidFill>
              </a:rPr>
              <a:t>May 6</a:t>
            </a:r>
            <a:r>
              <a:rPr lang="en-US" baseline="30000" dirty="0">
                <a:solidFill>
                  <a:srgbClr val="0070C0"/>
                </a:solidFill>
              </a:rPr>
              <a:t>th</a:t>
            </a:r>
            <a:r>
              <a:rPr lang="en-US" dirty="0">
                <a:solidFill>
                  <a:srgbClr val="0070C0"/>
                </a:solidFill>
              </a:rPr>
              <a:t>, 2025</a:t>
            </a:r>
          </a:p>
          <a:p>
            <a:r>
              <a:rPr lang="en-US" sz="1800" dirty="0">
                <a:solidFill>
                  <a:srgbClr val="0070C0"/>
                </a:solidFill>
              </a:rPr>
              <a:t>Christine Root, Anamika Singh &amp; Travis Blecha</a:t>
            </a:r>
          </a:p>
        </p:txBody>
      </p:sp>
    </p:spTree>
    <p:extLst>
      <p:ext uri="{BB962C8B-B14F-4D97-AF65-F5344CB8AC3E}">
        <p14:creationId xmlns:p14="http://schemas.microsoft.com/office/powerpoint/2010/main" val="4211746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DF3BF-89C2-F8BA-3ADB-BE1F2E2EB6F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A52B9C-8E28-1B2A-39B3-648AA30E0970}"/>
              </a:ext>
            </a:extLst>
          </p:cNvPr>
          <p:cNvSpPr>
            <a:spLocks noGrp="1"/>
          </p:cNvSpPr>
          <p:nvPr>
            <p:ph idx="1"/>
          </p:nvPr>
        </p:nvSpPr>
        <p:spPr>
          <a:xfrm>
            <a:off x="138133" y="866829"/>
            <a:ext cx="10972800" cy="5533971"/>
          </a:xfrm>
        </p:spPr>
        <p:txBody>
          <a:bodyPr vert="horz" lIns="0" tIns="45720" rIns="91440" bIns="45720" rtlCol="0" anchor="t">
            <a:normAutofit/>
          </a:bodyPr>
          <a:lstStyle/>
          <a:p>
            <a:r>
              <a:rPr lang="en-US" b="1"/>
              <a:t>Added </a:t>
            </a:r>
            <a:r>
              <a:rPr lang="en-US" b="1" err="1"/>
              <a:t>mtr_contract_changed</a:t>
            </a:r>
            <a:r>
              <a:rPr lang="en-US" b="1"/>
              <a:t> column:</a:t>
            </a:r>
          </a:p>
          <a:p>
            <a:pPr lvl="1"/>
            <a:r>
              <a:rPr lang="en-US"/>
              <a:t>“YES”/”NO” dropdown menu</a:t>
            </a:r>
          </a:p>
          <a:p>
            <a:pPr lvl="1"/>
            <a:r>
              <a:rPr lang="en-US"/>
              <a:t>Used to indicate whether an MTR contract-row has materially changed from how it was presented in the LSE’s most recent submission.</a:t>
            </a:r>
          </a:p>
          <a:p>
            <a:endParaRPr lang="en-US"/>
          </a:p>
          <a:p>
            <a:r>
              <a:rPr lang="en-US" b="1"/>
              <a:t>Updated csp_annual_yyy columns:</a:t>
            </a:r>
          </a:p>
          <a:p>
            <a:pPr lvl="1"/>
            <a:r>
              <a:rPr lang="en-US"/>
              <a:t>CSP years updated to reflect IRP plans</a:t>
            </a:r>
          </a:p>
          <a:p>
            <a:pPr lvl="1"/>
            <a:r>
              <a:rPr lang="en-US"/>
              <a:t>csp_annual_2028</a:t>
            </a:r>
          </a:p>
          <a:p>
            <a:pPr lvl="1"/>
            <a:r>
              <a:rPr lang="en-US"/>
              <a:t>csp_annual_2030</a:t>
            </a:r>
          </a:p>
          <a:p>
            <a:pPr lvl="1"/>
            <a:r>
              <a:rPr lang="en-US"/>
              <a:t>csp_annual_2035</a:t>
            </a:r>
          </a:p>
          <a:p>
            <a:pPr lvl="1"/>
            <a:r>
              <a:rPr lang="en-US"/>
              <a:t>csp_annual_2040</a:t>
            </a:r>
          </a:p>
          <a:p>
            <a:pPr lvl="1"/>
            <a:r>
              <a:rPr lang="en-US"/>
              <a:t>csp_annual_2045</a:t>
            </a:r>
          </a:p>
          <a:p>
            <a:endParaRPr lang="en-US"/>
          </a:p>
          <a:p>
            <a:pPr lvl="1"/>
            <a:endParaRPr lang="en-US"/>
          </a:p>
        </p:txBody>
      </p:sp>
      <p:sp>
        <p:nvSpPr>
          <p:cNvPr id="4" name="Slide Number Placeholder 3">
            <a:extLst>
              <a:ext uri="{FF2B5EF4-FFF2-40B4-BE49-F238E27FC236}">
                <a16:creationId xmlns:a16="http://schemas.microsoft.com/office/drawing/2014/main" id="{3030F19B-1F4B-9B1D-5F58-C6D83F373D8D}"/>
              </a:ext>
            </a:extLst>
          </p:cNvPr>
          <p:cNvSpPr>
            <a:spLocks noGrp="1"/>
          </p:cNvSpPr>
          <p:nvPr>
            <p:ph type="sldNum" sz="quarter" idx="12"/>
          </p:nvPr>
        </p:nvSpPr>
        <p:spPr/>
        <p:txBody>
          <a:bodyPr/>
          <a:lstStyle/>
          <a:p>
            <a:fld id="{1C4126A1-9282-4A82-AC02-A59AF4A969C8}" type="slidenum">
              <a:rPr lang="en-US" smtClean="0"/>
              <a:t>10</a:t>
            </a:fld>
            <a:endParaRPr lang="en-US"/>
          </a:p>
        </p:txBody>
      </p:sp>
      <p:sp>
        <p:nvSpPr>
          <p:cNvPr id="5" name="Content Placeholder 2">
            <a:extLst>
              <a:ext uri="{FF2B5EF4-FFF2-40B4-BE49-F238E27FC236}">
                <a16:creationId xmlns:a16="http://schemas.microsoft.com/office/drawing/2014/main" id="{B8A11287-A03B-8C29-07A2-2026C7480132}"/>
              </a:ext>
            </a:extLst>
          </p:cNvPr>
          <p:cNvSpPr txBox="1">
            <a:spLocks/>
          </p:cNvSpPr>
          <p:nvPr/>
        </p:nvSpPr>
        <p:spPr>
          <a:xfrm>
            <a:off x="138133" y="275291"/>
            <a:ext cx="11587908" cy="591539"/>
          </a:xfrm>
          <a:prstGeom prst="rect">
            <a:avLst/>
          </a:prstGeom>
          <a:noFill/>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a:t>Unique Contracts Tab</a:t>
            </a:r>
          </a:p>
        </p:txBody>
      </p:sp>
      <p:pic>
        <p:nvPicPr>
          <p:cNvPr id="6" name="Picture 5">
            <a:extLst>
              <a:ext uri="{FF2B5EF4-FFF2-40B4-BE49-F238E27FC236}">
                <a16:creationId xmlns:a16="http://schemas.microsoft.com/office/drawing/2014/main" id="{AE10D258-B543-8604-7BAD-8672F2EC197D}"/>
              </a:ext>
            </a:extLst>
          </p:cNvPr>
          <p:cNvPicPr>
            <a:picLocks noChangeAspect="1"/>
          </p:cNvPicPr>
          <p:nvPr/>
        </p:nvPicPr>
        <p:blipFill>
          <a:blip r:embed="rId3"/>
          <a:stretch>
            <a:fillRect/>
          </a:stretch>
        </p:blipFill>
        <p:spPr>
          <a:xfrm>
            <a:off x="6100623" y="2788824"/>
            <a:ext cx="4617969" cy="2230092"/>
          </a:xfrm>
          <a:prstGeom prst="rect">
            <a:avLst/>
          </a:prstGeom>
          <a:ln w="28575">
            <a:solidFill>
              <a:schemeClr val="bg2">
                <a:lumMod val="50000"/>
              </a:schemeClr>
            </a:solidFill>
          </a:ln>
        </p:spPr>
      </p:pic>
    </p:spTree>
    <p:extLst>
      <p:ext uri="{BB962C8B-B14F-4D97-AF65-F5344CB8AC3E}">
        <p14:creationId xmlns:p14="http://schemas.microsoft.com/office/powerpoint/2010/main" val="1606815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A18536-18A3-C78F-20F8-25AE5477B440}"/>
              </a:ext>
            </a:extLst>
          </p:cNvPr>
          <p:cNvSpPr>
            <a:spLocks noGrp="1"/>
          </p:cNvSpPr>
          <p:nvPr>
            <p:ph idx="1"/>
          </p:nvPr>
        </p:nvSpPr>
        <p:spPr>
          <a:xfrm>
            <a:off x="138133" y="1201647"/>
            <a:ext cx="10972800" cy="5533971"/>
          </a:xfrm>
        </p:spPr>
        <p:txBody>
          <a:bodyPr vert="horz" lIns="0" tIns="45720" rIns="91440" bIns="45720" rtlCol="0" anchor="t">
            <a:normAutofit/>
          </a:bodyPr>
          <a:lstStyle/>
          <a:p>
            <a:r>
              <a:rPr lang="en-US" b="1"/>
              <a:t>compliance_target column:</a:t>
            </a:r>
          </a:p>
          <a:p>
            <a:pPr lvl="1"/>
            <a:r>
              <a:rPr lang="en-US"/>
              <a:t>A unique row is required for each contract, each compliance target, and each tranche.</a:t>
            </a:r>
          </a:p>
          <a:p>
            <a:pPr lvl="1"/>
            <a:r>
              <a:rPr lang="en-US"/>
              <a:t>DCR is no longer automatically counted towards general obligation—LSEs must add rows for both.</a:t>
            </a:r>
          </a:p>
          <a:p>
            <a:pPr lvl="1"/>
            <a:r>
              <a:rPr lang="en-US" b="1"/>
              <a:t>NOTE: </a:t>
            </a:r>
            <a:r>
              <a:rPr lang="en-US"/>
              <a:t>the </a:t>
            </a:r>
            <a:r>
              <a:rPr lang="en-US" u="sng"/>
              <a:t>compliance_target column will be removed in RDTv3_4_9</a:t>
            </a:r>
            <a:r>
              <a:rPr lang="en-US"/>
              <a:t>, as LSEs already provide this data on the unique_contracts sheet.</a:t>
            </a:r>
            <a:endParaRPr lang="en-US" b="1"/>
          </a:p>
          <a:p>
            <a:endParaRPr lang="en-US" b="1"/>
          </a:p>
          <a:p>
            <a:endParaRPr lang="en-US" b="1"/>
          </a:p>
          <a:p>
            <a:pPr marL="0" indent="0">
              <a:buNone/>
            </a:pPr>
            <a:endParaRPr lang="en-US" b="1"/>
          </a:p>
          <a:p>
            <a:r>
              <a:rPr lang="en-US" b="1"/>
              <a:t>Removed elcc_hybrid_storage_resource column:</a:t>
            </a:r>
          </a:p>
          <a:p>
            <a:pPr lvl="1"/>
            <a:r>
              <a:rPr lang="en-US"/>
              <a:t>This column was redundant.</a:t>
            </a:r>
          </a:p>
          <a:p>
            <a:endParaRPr lang="en-US"/>
          </a:p>
        </p:txBody>
      </p:sp>
      <p:sp>
        <p:nvSpPr>
          <p:cNvPr id="4" name="Slide Number Placeholder 3">
            <a:extLst>
              <a:ext uri="{FF2B5EF4-FFF2-40B4-BE49-F238E27FC236}">
                <a16:creationId xmlns:a16="http://schemas.microsoft.com/office/drawing/2014/main" id="{7251F294-D8E3-FB26-FAED-1DB13C26623A}"/>
              </a:ext>
            </a:extLst>
          </p:cNvPr>
          <p:cNvSpPr>
            <a:spLocks noGrp="1"/>
          </p:cNvSpPr>
          <p:nvPr>
            <p:ph type="sldNum" sz="quarter" idx="12"/>
          </p:nvPr>
        </p:nvSpPr>
        <p:spPr/>
        <p:txBody>
          <a:bodyPr/>
          <a:lstStyle/>
          <a:p>
            <a:fld id="{1C4126A1-9282-4A82-AC02-A59AF4A969C8}" type="slidenum">
              <a:rPr lang="en-US" smtClean="0"/>
              <a:t>11</a:t>
            </a:fld>
            <a:endParaRPr lang="en-US"/>
          </a:p>
        </p:txBody>
      </p:sp>
      <p:sp>
        <p:nvSpPr>
          <p:cNvPr id="5" name="Content Placeholder 2">
            <a:extLst>
              <a:ext uri="{FF2B5EF4-FFF2-40B4-BE49-F238E27FC236}">
                <a16:creationId xmlns:a16="http://schemas.microsoft.com/office/drawing/2014/main" id="{0968ADFF-0A26-E223-082A-5F32BABCBB92}"/>
              </a:ext>
            </a:extLst>
          </p:cNvPr>
          <p:cNvSpPr txBox="1">
            <a:spLocks/>
          </p:cNvSpPr>
          <p:nvPr/>
        </p:nvSpPr>
        <p:spPr>
          <a:xfrm>
            <a:off x="138133" y="275291"/>
            <a:ext cx="11587908" cy="591539"/>
          </a:xfrm>
          <a:prstGeom prst="rect">
            <a:avLst/>
          </a:prstGeom>
          <a:noFill/>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a:t>MTR NQC Validation Tool</a:t>
            </a:r>
            <a:endParaRPr lang="en-US" sz="2000" b="1"/>
          </a:p>
        </p:txBody>
      </p:sp>
      <p:pic>
        <p:nvPicPr>
          <p:cNvPr id="10" name="Picture 9">
            <a:extLst>
              <a:ext uri="{FF2B5EF4-FFF2-40B4-BE49-F238E27FC236}">
                <a16:creationId xmlns:a16="http://schemas.microsoft.com/office/drawing/2014/main" id="{1A31733B-78DE-9197-2D5F-5F976898F2A6}"/>
              </a:ext>
            </a:extLst>
          </p:cNvPr>
          <p:cNvPicPr>
            <a:picLocks noChangeAspect="1"/>
          </p:cNvPicPr>
          <p:nvPr/>
        </p:nvPicPr>
        <p:blipFill>
          <a:blip r:embed="rId3"/>
          <a:stretch>
            <a:fillRect/>
          </a:stretch>
        </p:blipFill>
        <p:spPr>
          <a:xfrm>
            <a:off x="730940" y="3912724"/>
            <a:ext cx="6496050" cy="628650"/>
          </a:xfrm>
          <a:prstGeom prst="rect">
            <a:avLst/>
          </a:prstGeom>
          <a:ln w="28575">
            <a:solidFill>
              <a:schemeClr val="bg2">
                <a:lumMod val="50000"/>
              </a:schemeClr>
            </a:solidFill>
          </a:ln>
        </p:spPr>
      </p:pic>
    </p:spTree>
    <p:extLst>
      <p:ext uri="{BB962C8B-B14F-4D97-AF65-F5344CB8AC3E}">
        <p14:creationId xmlns:p14="http://schemas.microsoft.com/office/powerpoint/2010/main" val="2860483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CC195-9429-65CD-DF17-7EA2B98ACC1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F7CC1-9EB3-0082-730C-3141325FE9A5}"/>
              </a:ext>
            </a:extLst>
          </p:cNvPr>
          <p:cNvSpPr>
            <a:spLocks noGrp="1"/>
          </p:cNvSpPr>
          <p:nvPr>
            <p:ph idx="1"/>
          </p:nvPr>
        </p:nvSpPr>
        <p:spPr>
          <a:xfrm>
            <a:off x="138133" y="460018"/>
            <a:ext cx="11587908" cy="591539"/>
          </a:xfrm>
          <a:ln w="6350">
            <a:noFill/>
          </a:ln>
        </p:spPr>
        <p:txBody>
          <a:bodyPr vert="horz" lIns="0" tIns="45720" rIns="91440" bIns="45720" rtlCol="0" anchor="t">
            <a:noAutofit/>
          </a:bodyPr>
          <a:lstStyle/>
          <a:p>
            <a:pPr marL="0" indent="0">
              <a:buNone/>
            </a:pPr>
            <a:r>
              <a:rPr lang="en-US" sz="3600" b="1"/>
              <a:t>MTR NQC Summary</a:t>
            </a:r>
          </a:p>
        </p:txBody>
      </p:sp>
      <p:sp>
        <p:nvSpPr>
          <p:cNvPr id="4" name="Slide Number Placeholder 3">
            <a:extLst>
              <a:ext uri="{FF2B5EF4-FFF2-40B4-BE49-F238E27FC236}">
                <a16:creationId xmlns:a16="http://schemas.microsoft.com/office/drawing/2014/main" id="{9210D571-B045-E5CC-2C2D-2156DA9AC229}"/>
              </a:ext>
            </a:extLst>
          </p:cNvPr>
          <p:cNvSpPr>
            <a:spLocks noGrp="1"/>
          </p:cNvSpPr>
          <p:nvPr>
            <p:ph type="sldNum" sz="quarter" idx="12"/>
          </p:nvPr>
        </p:nvSpPr>
        <p:spPr/>
        <p:txBody>
          <a:bodyPr/>
          <a:lstStyle/>
          <a:p>
            <a:fld id="{1C4126A1-9282-4A82-AC02-A59AF4A969C8}" type="slidenum">
              <a:rPr lang="en-US" smtClean="0"/>
              <a:t>12</a:t>
            </a:fld>
            <a:endParaRPr lang="en-US"/>
          </a:p>
        </p:txBody>
      </p:sp>
      <p:sp>
        <p:nvSpPr>
          <p:cNvPr id="2" name="Content Placeholder 2">
            <a:extLst>
              <a:ext uri="{FF2B5EF4-FFF2-40B4-BE49-F238E27FC236}">
                <a16:creationId xmlns:a16="http://schemas.microsoft.com/office/drawing/2014/main" id="{5ED0771A-F54F-3C18-A964-259D5F0DAFBF}"/>
              </a:ext>
            </a:extLst>
          </p:cNvPr>
          <p:cNvSpPr txBox="1">
            <a:spLocks/>
          </p:cNvSpPr>
          <p:nvPr/>
        </p:nvSpPr>
        <p:spPr>
          <a:xfrm>
            <a:off x="138133" y="1478738"/>
            <a:ext cx="10972800" cy="4922062"/>
          </a:xfrm>
          <a:prstGeom prst="rect">
            <a:avLst/>
          </a:prstGeom>
          <a:noFill/>
          <a:ln w="12700">
            <a:noFill/>
          </a:ln>
        </p:spPr>
        <p:txBody>
          <a:bodyPr vert="horz" lIns="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Replaced formula summary table with Pivot table:</a:t>
            </a:r>
          </a:p>
          <a:p>
            <a:pPr lvl="1"/>
            <a:r>
              <a:rPr lang="en-US"/>
              <a:t>On rare occasions, INDEX formula in table was returning incorrect nameplate values for contracts that spanned multiple tranches.</a:t>
            </a:r>
          </a:p>
          <a:p>
            <a:pPr lvl="1"/>
            <a:r>
              <a:rPr lang="en-US"/>
              <a:t>The new pivot table </a:t>
            </a:r>
            <a:r>
              <a:rPr lang="en-US" u="sng"/>
              <a:t>must be refreshed to reflect changes made on unique_contracts and mtr_nqc_validation_tool sheets</a:t>
            </a:r>
            <a:r>
              <a:rPr lang="en-US"/>
              <a:t>.</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r>
              <a:rPr lang="en-US"/>
              <a:t>RDTv3_4_9 adds several additional fields to the pivot table</a:t>
            </a:r>
          </a:p>
        </p:txBody>
      </p:sp>
      <p:pic>
        <p:nvPicPr>
          <p:cNvPr id="8" name="Picture 7">
            <a:extLst>
              <a:ext uri="{FF2B5EF4-FFF2-40B4-BE49-F238E27FC236}">
                <a16:creationId xmlns:a16="http://schemas.microsoft.com/office/drawing/2014/main" id="{52AB3A85-0904-CAD2-0999-B014EE9F6D88}"/>
              </a:ext>
            </a:extLst>
          </p:cNvPr>
          <p:cNvPicPr>
            <a:picLocks noChangeAspect="1"/>
          </p:cNvPicPr>
          <p:nvPr/>
        </p:nvPicPr>
        <p:blipFill>
          <a:blip r:embed="rId3"/>
          <a:stretch>
            <a:fillRect/>
          </a:stretch>
        </p:blipFill>
        <p:spPr>
          <a:xfrm>
            <a:off x="505544" y="3428820"/>
            <a:ext cx="9948797" cy="1729604"/>
          </a:xfrm>
          <a:prstGeom prst="rect">
            <a:avLst/>
          </a:prstGeom>
          <a:ln w="28575">
            <a:solidFill>
              <a:schemeClr val="bg2">
                <a:lumMod val="50000"/>
              </a:schemeClr>
            </a:solidFill>
          </a:ln>
        </p:spPr>
      </p:pic>
    </p:spTree>
    <p:extLst>
      <p:ext uri="{BB962C8B-B14F-4D97-AF65-F5344CB8AC3E}">
        <p14:creationId xmlns:p14="http://schemas.microsoft.com/office/powerpoint/2010/main" val="2055559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D21C-105D-3E43-B567-0976D81D7648}"/>
              </a:ext>
            </a:extLst>
          </p:cNvPr>
          <p:cNvSpPr>
            <a:spLocks noGrp="1"/>
          </p:cNvSpPr>
          <p:nvPr>
            <p:ph type="title"/>
          </p:nvPr>
        </p:nvSpPr>
        <p:spPr/>
        <p:txBody>
          <a:bodyPr/>
          <a:lstStyle/>
          <a:p>
            <a:r>
              <a:rPr lang="en-US"/>
              <a:t>3. Brief Review of MTR ELCC Guidance Documents</a:t>
            </a:r>
          </a:p>
        </p:txBody>
      </p:sp>
      <p:sp>
        <p:nvSpPr>
          <p:cNvPr id="3" name="Slide Number Placeholder 2">
            <a:extLst>
              <a:ext uri="{FF2B5EF4-FFF2-40B4-BE49-F238E27FC236}">
                <a16:creationId xmlns:a16="http://schemas.microsoft.com/office/drawing/2014/main" id="{D97302A5-23C0-76DA-C051-C69FC2ACEB4C}"/>
              </a:ext>
            </a:extLst>
          </p:cNvPr>
          <p:cNvSpPr>
            <a:spLocks noGrp="1"/>
          </p:cNvSpPr>
          <p:nvPr>
            <p:ph type="sldNum" sz="quarter" idx="12"/>
          </p:nvPr>
        </p:nvSpPr>
        <p:spPr/>
        <p:txBody>
          <a:bodyPr/>
          <a:lstStyle/>
          <a:p>
            <a:fld id="{1C4126A1-9282-4A82-AC02-A59AF4A969C8}" type="slidenum">
              <a:rPr lang="en-US" smtClean="0"/>
              <a:t>13</a:t>
            </a:fld>
            <a:endParaRPr lang="en-US"/>
          </a:p>
        </p:txBody>
      </p:sp>
    </p:spTree>
    <p:extLst>
      <p:ext uri="{BB962C8B-B14F-4D97-AF65-F5344CB8AC3E}">
        <p14:creationId xmlns:p14="http://schemas.microsoft.com/office/powerpoint/2010/main" val="4144922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72EADF-075D-29A6-1803-1B9A0E8A938A}"/>
              </a:ext>
            </a:extLst>
          </p:cNvPr>
          <p:cNvSpPr>
            <a:spLocks noGrp="1"/>
          </p:cNvSpPr>
          <p:nvPr>
            <p:ph type="title"/>
          </p:nvPr>
        </p:nvSpPr>
        <p:spPr>
          <a:xfrm>
            <a:off x="227106" y="-210565"/>
            <a:ext cx="10972800" cy="1325563"/>
          </a:xfrm>
        </p:spPr>
        <p:txBody>
          <a:bodyPr/>
          <a:lstStyle/>
          <a:p>
            <a:r>
              <a:rPr lang="en-US"/>
              <a:t>MTR ELCC Guidance Documents</a:t>
            </a:r>
          </a:p>
        </p:txBody>
      </p:sp>
      <p:sp>
        <p:nvSpPr>
          <p:cNvPr id="5" name="Content Placeholder 4">
            <a:extLst>
              <a:ext uri="{FF2B5EF4-FFF2-40B4-BE49-F238E27FC236}">
                <a16:creationId xmlns:a16="http://schemas.microsoft.com/office/drawing/2014/main" id="{8410E194-502A-2F5F-1290-A3E7A8A3E961}"/>
              </a:ext>
            </a:extLst>
          </p:cNvPr>
          <p:cNvSpPr>
            <a:spLocks noGrp="1"/>
          </p:cNvSpPr>
          <p:nvPr>
            <p:ph idx="1"/>
          </p:nvPr>
        </p:nvSpPr>
        <p:spPr>
          <a:xfrm>
            <a:off x="418352" y="1296365"/>
            <a:ext cx="10972800" cy="4741702"/>
          </a:xfrm>
        </p:spPr>
        <p:txBody>
          <a:bodyPr>
            <a:normAutofit fontScale="62500" lnSpcReduction="20000"/>
          </a:bodyPr>
          <a:lstStyle/>
          <a:p>
            <a:pPr marL="0" indent="0">
              <a:buNone/>
            </a:pPr>
            <a:r>
              <a:rPr lang="en-US" b="1"/>
              <a:t>2021</a:t>
            </a:r>
            <a:endParaRPr lang="en-US"/>
          </a:p>
          <a:p>
            <a:r>
              <a:rPr lang="en-US" u="sng">
                <a:hlinkClick r:id="rId3"/>
              </a:rPr>
              <a:t>2021 Staff transmittal memo</a:t>
            </a:r>
            <a:endParaRPr lang="en-US" u="sng"/>
          </a:p>
          <a:p>
            <a:pPr lvl="1"/>
            <a:r>
              <a:rPr lang="en-US"/>
              <a:t>ELCCs for ‘23 (T1) and ‘24 (T2) compliance dates; ’25 (T3) + ‘26 (T4) compliance dates for contracts entered before 11/30/2022.</a:t>
            </a:r>
          </a:p>
          <a:p>
            <a:pPr lvl="1"/>
            <a:r>
              <a:rPr lang="en-US"/>
              <a:t>Direction on geothermal counting &amp; other clarifications.</a:t>
            </a:r>
          </a:p>
          <a:p>
            <a:r>
              <a:rPr lang="en-US" u="sng">
                <a:hlinkClick r:id="rId4"/>
              </a:rPr>
              <a:t>2021 Study for Mid-Term Reliability Procurement by E3 and </a:t>
            </a:r>
            <a:r>
              <a:rPr lang="en-US" u="sng" err="1">
                <a:hlinkClick r:id="rId4"/>
              </a:rPr>
              <a:t>Astrapé</a:t>
            </a:r>
            <a:r>
              <a:rPr lang="en-US" u="sng">
                <a:hlinkClick r:id="rId4"/>
              </a:rPr>
              <a:t> (2021 Study)</a:t>
            </a:r>
            <a:endParaRPr lang="en-US" u="sng"/>
          </a:p>
          <a:p>
            <a:pPr marL="0" indent="0">
              <a:buNone/>
            </a:pPr>
            <a:r>
              <a:rPr lang="en-US" b="1"/>
              <a:t>2023</a:t>
            </a:r>
          </a:p>
          <a:p>
            <a:r>
              <a:rPr lang="en-US" u="sng">
                <a:hlinkClick r:id="rId5"/>
              </a:rPr>
              <a:t>June 2023 Staff Memo</a:t>
            </a:r>
            <a:endParaRPr lang="en-US" u="sng"/>
          </a:p>
          <a:p>
            <a:pPr lvl="1"/>
            <a:r>
              <a:rPr lang="en-US"/>
              <a:t>Addresses requirements in D.23-02-040 to provide final guidance on procurement adopted in that decision.</a:t>
            </a:r>
          </a:p>
          <a:p>
            <a:pPr lvl="1"/>
            <a:r>
              <a:rPr lang="en-US"/>
              <a:t>Confirms that ELCC values issued in 2023 MTR Study are still effective.</a:t>
            </a:r>
          </a:p>
          <a:p>
            <a:pPr lvl="1"/>
            <a:r>
              <a:rPr lang="en-US"/>
              <a:t>Clarifies which ELCCs stakeholders should use for OOS wind resources not explicitly mentioned in previous ELCC studies.</a:t>
            </a:r>
          </a:p>
          <a:p>
            <a:r>
              <a:rPr lang="en-US" u="sng">
                <a:hlinkClick r:id="rId6"/>
              </a:rPr>
              <a:t>2023 Staff Transmittal Memo</a:t>
            </a:r>
            <a:endParaRPr lang="en-US"/>
          </a:p>
          <a:p>
            <a:pPr lvl="1"/>
            <a:r>
              <a:rPr lang="en-US"/>
              <a:t>ELCCs for ’25 (T3) + ‘26 (T4) compliance dates for contracts entered after 11/30/2022.</a:t>
            </a:r>
          </a:p>
          <a:p>
            <a:pPr lvl="1"/>
            <a:r>
              <a:rPr lang="en-US"/>
              <a:t>ELCCs for procurement adopted in D.23-02-040 – ’27 (T5) + ‘28 (T6).</a:t>
            </a:r>
          </a:p>
          <a:p>
            <a:pPr lvl="1"/>
            <a:r>
              <a:rPr lang="en-US"/>
              <a:t>Directions for ELCCs for delayed contracts.</a:t>
            </a:r>
          </a:p>
          <a:p>
            <a:r>
              <a:rPr lang="en-US" u="sng">
                <a:hlinkClick r:id="rId7"/>
              </a:rPr>
              <a:t>Incremental ELCC Study for Mid-Term Reliability Procurement (January 2023 Update)</a:t>
            </a:r>
            <a:endParaRPr lang="en-US" u="sng"/>
          </a:p>
          <a:p>
            <a:pPr marL="0" indent="0">
              <a:buNone/>
            </a:pPr>
            <a:r>
              <a:rPr lang="en-US" b="1"/>
              <a:t>FAQ Documents</a:t>
            </a:r>
            <a:r>
              <a:rPr lang="en-US"/>
              <a:t> </a:t>
            </a:r>
          </a:p>
          <a:p>
            <a:r>
              <a:rPr lang="en-US" u="sng">
                <a:hlinkClick r:id="rId8"/>
              </a:rPr>
              <a:t>2024 Staff Responses to Frequently Asked Questions on Mid-Term Reliability</a:t>
            </a:r>
            <a:endParaRPr lang="en-US" u="sng">
              <a:hlinkClick r:id="rId9"/>
            </a:endParaRPr>
          </a:p>
          <a:p>
            <a:r>
              <a:rPr lang="en-US" u="sng">
                <a:hlinkClick r:id="rId9"/>
              </a:rPr>
              <a:t>2023 Staff Responses to Frequently Asked Questions on Mid-Term Reliability</a:t>
            </a:r>
            <a:endParaRPr lang="en-US" u="sng"/>
          </a:p>
          <a:p>
            <a:endParaRPr lang="en-US" u="sng"/>
          </a:p>
          <a:p>
            <a:endParaRPr lang="en-US" u="sng"/>
          </a:p>
          <a:p>
            <a:pPr lvl="1"/>
            <a:endParaRPr lang="en-US" u="sng"/>
          </a:p>
        </p:txBody>
      </p:sp>
      <p:sp>
        <p:nvSpPr>
          <p:cNvPr id="2" name="Slide Number Placeholder 1">
            <a:extLst>
              <a:ext uri="{FF2B5EF4-FFF2-40B4-BE49-F238E27FC236}">
                <a16:creationId xmlns:a16="http://schemas.microsoft.com/office/drawing/2014/main" id="{9CF897E9-7E5C-5178-42BC-B6915FBF579D}"/>
              </a:ext>
            </a:extLst>
          </p:cNvPr>
          <p:cNvSpPr>
            <a:spLocks noGrp="1"/>
          </p:cNvSpPr>
          <p:nvPr>
            <p:ph type="sldNum" sz="quarter" idx="12"/>
          </p:nvPr>
        </p:nvSpPr>
        <p:spPr/>
        <p:txBody>
          <a:bodyPr/>
          <a:lstStyle/>
          <a:p>
            <a:fld id="{1C4126A1-9282-4A82-AC02-A59AF4A969C8}" type="slidenum">
              <a:rPr lang="en-US" smtClean="0"/>
              <a:t>14</a:t>
            </a:fld>
            <a:endParaRPr lang="en-US"/>
          </a:p>
        </p:txBody>
      </p:sp>
    </p:spTree>
    <p:extLst>
      <p:ext uri="{BB962C8B-B14F-4D97-AF65-F5344CB8AC3E}">
        <p14:creationId xmlns:p14="http://schemas.microsoft.com/office/powerpoint/2010/main" val="1649232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88021-BCE5-CD7B-89D3-6CD9327FD545}"/>
              </a:ext>
            </a:extLst>
          </p:cNvPr>
          <p:cNvSpPr>
            <a:spLocks noGrp="1"/>
          </p:cNvSpPr>
          <p:nvPr>
            <p:ph type="title"/>
          </p:nvPr>
        </p:nvSpPr>
        <p:spPr>
          <a:xfrm>
            <a:off x="609600" y="145206"/>
            <a:ext cx="10972800" cy="1325563"/>
          </a:xfrm>
        </p:spPr>
        <p:txBody>
          <a:bodyPr/>
          <a:lstStyle/>
          <a:p>
            <a:r>
              <a:rPr lang="en-US"/>
              <a:t>ELCCs for Resources Identified in MTR Studies</a:t>
            </a:r>
          </a:p>
        </p:txBody>
      </p:sp>
      <p:graphicFrame>
        <p:nvGraphicFramePr>
          <p:cNvPr id="6" name="Table 6">
            <a:extLst>
              <a:ext uri="{FF2B5EF4-FFF2-40B4-BE49-F238E27FC236}">
                <a16:creationId xmlns:a16="http://schemas.microsoft.com/office/drawing/2014/main" id="{FC177179-9708-6E93-A556-34A798A4B6B4}"/>
              </a:ext>
            </a:extLst>
          </p:cNvPr>
          <p:cNvGraphicFramePr>
            <a:graphicFrameLocks noGrp="1"/>
          </p:cNvGraphicFramePr>
          <p:nvPr/>
        </p:nvGraphicFramePr>
        <p:xfrm>
          <a:off x="534155" y="2057400"/>
          <a:ext cx="10637823" cy="2743200"/>
        </p:xfrm>
        <a:graphic>
          <a:graphicData uri="http://schemas.openxmlformats.org/drawingml/2006/table">
            <a:tbl>
              <a:tblPr firstRow="1" bandRow="1">
                <a:tableStyleId>{5C22544A-7EE6-4342-B048-85BDC9FD1C3A}</a:tableStyleId>
              </a:tblPr>
              <a:tblGrid>
                <a:gridCol w="1519689">
                  <a:extLst>
                    <a:ext uri="{9D8B030D-6E8A-4147-A177-3AD203B41FA5}">
                      <a16:colId xmlns:a16="http://schemas.microsoft.com/office/drawing/2014/main" val="1246132587"/>
                    </a:ext>
                  </a:extLst>
                </a:gridCol>
                <a:gridCol w="1519689">
                  <a:extLst>
                    <a:ext uri="{9D8B030D-6E8A-4147-A177-3AD203B41FA5}">
                      <a16:colId xmlns:a16="http://schemas.microsoft.com/office/drawing/2014/main" val="3634207449"/>
                    </a:ext>
                  </a:extLst>
                </a:gridCol>
                <a:gridCol w="1519689">
                  <a:extLst>
                    <a:ext uri="{9D8B030D-6E8A-4147-A177-3AD203B41FA5}">
                      <a16:colId xmlns:a16="http://schemas.microsoft.com/office/drawing/2014/main" val="1556090132"/>
                    </a:ext>
                  </a:extLst>
                </a:gridCol>
                <a:gridCol w="1519689">
                  <a:extLst>
                    <a:ext uri="{9D8B030D-6E8A-4147-A177-3AD203B41FA5}">
                      <a16:colId xmlns:a16="http://schemas.microsoft.com/office/drawing/2014/main" val="4268004920"/>
                    </a:ext>
                  </a:extLst>
                </a:gridCol>
                <a:gridCol w="1519689">
                  <a:extLst>
                    <a:ext uri="{9D8B030D-6E8A-4147-A177-3AD203B41FA5}">
                      <a16:colId xmlns:a16="http://schemas.microsoft.com/office/drawing/2014/main" val="4100199471"/>
                    </a:ext>
                  </a:extLst>
                </a:gridCol>
                <a:gridCol w="1519689">
                  <a:extLst>
                    <a:ext uri="{9D8B030D-6E8A-4147-A177-3AD203B41FA5}">
                      <a16:colId xmlns:a16="http://schemas.microsoft.com/office/drawing/2014/main" val="2459282991"/>
                    </a:ext>
                  </a:extLst>
                </a:gridCol>
                <a:gridCol w="1519689">
                  <a:extLst>
                    <a:ext uri="{9D8B030D-6E8A-4147-A177-3AD203B41FA5}">
                      <a16:colId xmlns:a16="http://schemas.microsoft.com/office/drawing/2014/main" val="4092870262"/>
                    </a:ext>
                  </a:extLst>
                </a:gridCol>
              </a:tblGrid>
              <a:tr h="302854">
                <a:tc>
                  <a:txBody>
                    <a:bodyPr/>
                    <a:lstStyle/>
                    <a:p>
                      <a:pPr algn="ctr"/>
                      <a:endParaRPr lang="en-US" sz="1400"/>
                    </a:p>
                  </a:txBody>
                  <a:tcPr/>
                </a:tc>
                <a:tc>
                  <a:txBody>
                    <a:bodyPr/>
                    <a:lstStyle/>
                    <a:p>
                      <a:pPr algn="ctr"/>
                      <a:r>
                        <a:rPr lang="en-US" sz="1400"/>
                        <a:t>Tranche 1</a:t>
                      </a:r>
                    </a:p>
                    <a:p>
                      <a:pPr algn="ctr"/>
                      <a:r>
                        <a:rPr lang="en-US" sz="1400"/>
                        <a:t>2,000 MW</a:t>
                      </a:r>
                    </a:p>
                    <a:p>
                      <a:pPr algn="ctr"/>
                      <a:r>
                        <a:rPr lang="en-US" sz="1400"/>
                        <a:t>2023</a:t>
                      </a:r>
                    </a:p>
                  </a:txBody>
                  <a:tcPr/>
                </a:tc>
                <a:tc>
                  <a:txBody>
                    <a:bodyPr/>
                    <a:lstStyle/>
                    <a:p>
                      <a:pPr algn="ctr"/>
                      <a:r>
                        <a:rPr lang="en-US" sz="1400"/>
                        <a:t>Tranche 2</a:t>
                      </a:r>
                    </a:p>
                    <a:p>
                      <a:pPr algn="ctr"/>
                      <a:r>
                        <a:rPr lang="en-US" sz="1400"/>
                        <a:t>6,000 MW</a:t>
                      </a:r>
                    </a:p>
                    <a:p>
                      <a:pPr algn="ctr"/>
                      <a:r>
                        <a:rPr lang="en-US" sz="1400"/>
                        <a:t>2024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entury Gothic" panose="020F0302020204030204"/>
                          <a:ea typeface="+mn-ea"/>
                          <a:cs typeface="+mn-cs"/>
                        </a:rPr>
                        <a:t>Tranche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entury Gothic" panose="020F0302020204030204"/>
                          <a:ea typeface="+mn-ea"/>
                          <a:cs typeface="+mn-cs"/>
                        </a:rPr>
                        <a:t>1,500 MW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entury Gothic" panose="020F0302020204030204"/>
                          <a:ea typeface="+mn-ea"/>
                          <a:cs typeface="+mn-cs"/>
                        </a:rPr>
                        <a:t>2025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entury Gothic" panose="020F0302020204030204"/>
                          <a:ea typeface="+mn-ea"/>
                          <a:cs typeface="+mn-cs"/>
                        </a:rPr>
                        <a:t>Tranche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entury Gothic" panose="020F0302020204030204"/>
                          <a:ea typeface="+mn-ea"/>
                          <a:cs typeface="+mn-cs"/>
                        </a:rPr>
                        <a:t>2,000 MW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entury Gothic" panose="020F0302020204030204"/>
                          <a:ea typeface="+mn-ea"/>
                          <a:cs typeface="+mn-cs"/>
                        </a:rPr>
                        <a:t>2026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entury Gothic" panose="020F0302020204030204"/>
                          <a:ea typeface="+mn-ea"/>
                          <a:cs typeface="+mn-cs"/>
                        </a:rPr>
                        <a:t>Tranche 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entury Gothic" panose="020F0302020204030204"/>
                          <a:ea typeface="+mn-ea"/>
                          <a:cs typeface="+mn-cs"/>
                        </a:rPr>
                        <a:t>2,000 MW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entury Gothic" panose="020F0302020204030204"/>
                          <a:ea typeface="+mn-ea"/>
                          <a:cs typeface="+mn-cs"/>
                        </a:rPr>
                        <a:t>2027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entury Gothic" panose="020F0302020204030204"/>
                          <a:ea typeface="+mn-ea"/>
                          <a:cs typeface="+mn-cs"/>
                        </a:rPr>
                        <a:t>Tranche 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entury Gothic" panose="020F0302020204030204"/>
                          <a:ea typeface="+mn-ea"/>
                          <a:cs typeface="+mn-cs"/>
                        </a:rPr>
                        <a:t>6,000 MW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entury Gothic" panose="020F0302020204030204"/>
                          <a:ea typeface="+mn-ea"/>
                          <a:cs typeface="+mn-cs"/>
                        </a:rPr>
                        <a:t>2028</a:t>
                      </a:r>
                    </a:p>
                  </a:txBody>
                  <a:tcPr/>
                </a:tc>
                <a:extLst>
                  <a:ext uri="{0D108BD9-81ED-4DB2-BD59-A6C34878D82A}">
                    <a16:rowId xmlns:a16="http://schemas.microsoft.com/office/drawing/2014/main" val="690389721"/>
                  </a:ext>
                </a:extLst>
              </a:tr>
              <a:tr h="370840">
                <a:tc>
                  <a:txBody>
                    <a:bodyPr/>
                    <a:lstStyle/>
                    <a:p>
                      <a:r>
                        <a:rPr lang="en-US" sz="1400"/>
                        <a:t>Source(s)</a:t>
                      </a:r>
                    </a:p>
                  </a:txBody>
                  <a:tcPr anchor="ctr"/>
                </a:tc>
                <a:tc>
                  <a:txBody>
                    <a:bodyPr/>
                    <a:lstStyle/>
                    <a:p>
                      <a:r>
                        <a:rPr lang="en-US" sz="1400"/>
                        <a:t>2021 Study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2021 Study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a:t>2021 Study for contracts signed </a:t>
                      </a:r>
                      <a:r>
                        <a:rPr lang="en-US" sz="1400" u="sng"/>
                        <a:t>before</a:t>
                      </a:r>
                      <a:r>
                        <a:rPr lang="en-US" sz="1400"/>
                        <a:t> 11/30/2022</a:t>
                      </a:r>
                      <a:br>
                        <a:rPr lang="en-US" sz="1400"/>
                      </a:br>
                      <a:endParaRPr lang="en-US" sz="1400"/>
                    </a:p>
                    <a:p>
                      <a:r>
                        <a:rPr lang="en-US" sz="1400"/>
                        <a:t>2023 Study for contracts signed </a:t>
                      </a:r>
                      <a:r>
                        <a:rPr lang="en-US" sz="1400" u="sng"/>
                        <a:t>after</a:t>
                      </a:r>
                      <a:r>
                        <a:rPr lang="en-US" sz="1400"/>
                        <a:t> 11/30/2022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2021 Study for contracts signed </a:t>
                      </a:r>
                      <a:r>
                        <a:rPr lang="en-US" sz="1400" u="sng"/>
                        <a:t>before</a:t>
                      </a:r>
                      <a:r>
                        <a:rPr lang="en-US" sz="1400"/>
                        <a:t> 11/30/2022</a:t>
                      </a:r>
                      <a:br>
                        <a:rPr lang="en-US" sz="1400"/>
                      </a:br>
                      <a:endParaRPr lang="en-US" sz="1400"/>
                    </a:p>
                    <a:p>
                      <a:r>
                        <a:rPr lang="en-US" sz="1400"/>
                        <a:t>2023 Study for contracts signed </a:t>
                      </a:r>
                      <a:r>
                        <a:rPr lang="en-US" sz="1400" u="sng"/>
                        <a:t>after</a:t>
                      </a:r>
                      <a:r>
                        <a:rPr lang="en-US" sz="1400"/>
                        <a:t> 11/30/2022</a:t>
                      </a:r>
                    </a:p>
                  </a:txBody>
                  <a:tcPr anchor="ctr"/>
                </a:tc>
                <a:tc>
                  <a:txBody>
                    <a:bodyPr/>
                    <a:lstStyle/>
                    <a:p>
                      <a:r>
                        <a:rPr lang="en-US" sz="1400"/>
                        <a:t>2023 Study</a:t>
                      </a:r>
                    </a:p>
                  </a:txBody>
                  <a:tcPr anchor="ctr"/>
                </a:tc>
                <a:tc>
                  <a:txBody>
                    <a:bodyPr/>
                    <a:lstStyle/>
                    <a:p>
                      <a:r>
                        <a:rPr lang="en-US" sz="1400"/>
                        <a:t>2023 Study</a:t>
                      </a:r>
                    </a:p>
                  </a:txBody>
                  <a:tcPr anchor="ctr"/>
                </a:tc>
                <a:extLst>
                  <a:ext uri="{0D108BD9-81ED-4DB2-BD59-A6C34878D82A}">
                    <a16:rowId xmlns:a16="http://schemas.microsoft.com/office/drawing/2014/main" val="2756032419"/>
                  </a:ext>
                </a:extLst>
              </a:tr>
            </a:tbl>
          </a:graphicData>
        </a:graphic>
      </p:graphicFrame>
      <p:sp>
        <p:nvSpPr>
          <p:cNvPr id="3" name="Slide Number Placeholder 2">
            <a:extLst>
              <a:ext uri="{FF2B5EF4-FFF2-40B4-BE49-F238E27FC236}">
                <a16:creationId xmlns:a16="http://schemas.microsoft.com/office/drawing/2014/main" id="{5D9E1C43-EEFF-EB5A-9C25-A594EDE1F722}"/>
              </a:ext>
            </a:extLst>
          </p:cNvPr>
          <p:cNvSpPr>
            <a:spLocks noGrp="1"/>
          </p:cNvSpPr>
          <p:nvPr>
            <p:ph type="sldNum" sz="quarter" idx="12"/>
          </p:nvPr>
        </p:nvSpPr>
        <p:spPr/>
        <p:txBody>
          <a:bodyPr/>
          <a:lstStyle/>
          <a:p>
            <a:fld id="{1C4126A1-9282-4A82-AC02-A59AF4A969C8}" type="slidenum">
              <a:rPr lang="en-US" smtClean="0"/>
              <a:t>15</a:t>
            </a:fld>
            <a:endParaRPr lang="en-US"/>
          </a:p>
        </p:txBody>
      </p:sp>
    </p:spTree>
    <p:extLst>
      <p:ext uri="{BB962C8B-B14F-4D97-AF65-F5344CB8AC3E}">
        <p14:creationId xmlns:p14="http://schemas.microsoft.com/office/powerpoint/2010/main" val="1994299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E5F4-F847-F66B-2EE0-66A8DC65E24F}"/>
              </a:ext>
            </a:extLst>
          </p:cNvPr>
          <p:cNvSpPr>
            <a:spLocks noGrp="1"/>
          </p:cNvSpPr>
          <p:nvPr>
            <p:ph type="title"/>
          </p:nvPr>
        </p:nvSpPr>
        <p:spPr/>
        <p:txBody>
          <a:bodyPr/>
          <a:lstStyle/>
          <a:p>
            <a:r>
              <a:rPr lang="en-US"/>
              <a:t>Additional ELCC Guidance</a:t>
            </a:r>
          </a:p>
        </p:txBody>
      </p:sp>
      <p:sp>
        <p:nvSpPr>
          <p:cNvPr id="3" name="Content Placeholder 2">
            <a:extLst>
              <a:ext uri="{FF2B5EF4-FFF2-40B4-BE49-F238E27FC236}">
                <a16:creationId xmlns:a16="http://schemas.microsoft.com/office/drawing/2014/main" id="{136DBB13-1295-AE4F-54D1-5939417AECAF}"/>
              </a:ext>
            </a:extLst>
          </p:cNvPr>
          <p:cNvSpPr>
            <a:spLocks noGrp="1"/>
          </p:cNvSpPr>
          <p:nvPr>
            <p:ph idx="1"/>
          </p:nvPr>
        </p:nvSpPr>
        <p:spPr/>
        <p:txBody>
          <a:bodyPr>
            <a:normAutofit/>
          </a:bodyPr>
          <a:lstStyle/>
          <a:p>
            <a:r>
              <a:rPr lang="en-US"/>
              <a:t>D.21-06-035:</a:t>
            </a:r>
          </a:p>
          <a:p>
            <a:pPr lvl="1"/>
            <a:r>
              <a:rPr lang="en-US" i="1"/>
              <a:t>For all other resource types, counting will be in accordance with the system resource adequacy NQC counting rules at the time the contract for the new resource or capacity added to an existing resource is executed.</a:t>
            </a:r>
            <a:endParaRPr lang="en-US"/>
          </a:p>
          <a:p>
            <a:r>
              <a:rPr lang="en-US"/>
              <a:t>IRP staff guidance</a:t>
            </a:r>
          </a:p>
          <a:p>
            <a:pPr lvl="1"/>
            <a:r>
              <a:rPr lang="en-US"/>
              <a:t>LSEs are obligated to fill each tranche of their procurement obligation, regardless of resource delays. In this way, all LSEs have equal access to each tranche’s ELCCs. </a:t>
            </a:r>
          </a:p>
          <a:p>
            <a:pPr marL="0" indent="0">
              <a:buNone/>
            </a:pPr>
            <a:endParaRPr lang="en-US"/>
          </a:p>
        </p:txBody>
      </p:sp>
      <p:sp>
        <p:nvSpPr>
          <p:cNvPr id="4" name="Slide Number Placeholder 3">
            <a:extLst>
              <a:ext uri="{FF2B5EF4-FFF2-40B4-BE49-F238E27FC236}">
                <a16:creationId xmlns:a16="http://schemas.microsoft.com/office/drawing/2014/main" id="{8B3BE8EA-9ACD-5BB9-4A1C-D1F03D46F6D8}"/>
              </a:ext>
            </a:extLst>
          </p:cNvPr>
          <p:cNvSpPr>
            <a:spLocks noGrp="1"/>
          </p:cNvSpPr>
          <p:nvPr>
            <p:ph type="sldNum" sz="quarter" idx="12"/>
          </p:nvPr>
        </p:nvSpPr>
        <p:spPr/>
        <p:txBody>
          <a:bodyPr/>
          <a:lstStyle/>
          <a:p>
            <a:fld id="{1C4126A1-9282-4A82-AC02-A59AF4A969C8}" type="slidenum">
              <a:rPr lang="en-US" smtClean="0"/>
              <a:t>16</a:t>
            </a:fld>
            <a:endParaRPr lang="en-US"/>
          </a:p>
        </p:txBody>
      </p:sp>
    </p:spTree>
    <p:extLst>
      <p:ext uri="{BB962C8B-B14F-4D97-AF65-F5344CB8AC3E}">
        <p14:creationId xmlns:p14="http://schemas.microsoft.com/office/powerpoint/2010/main" val="3069093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B23807-8530-E195-82D6-54BD6EA90B90}"/>
              </a:ext>
            </a:extLst>
          </p:cNvPr>
          <p:cNvSpPr>
            <a:spLocks noGrp="1"/>
          </p:cNvSpPr>
          <p:nvPr>
            <p:ph type="title"/>
          </p:nvPr>
        </p:nvSpPr>
        <p:spPr/>
        <p:txBody>
          <a:bodyPr/>
          <a:lstStyle/>
          <a:p>
            <a:r>
              <a:rPr lang="en-US" dirty="0"/>
              <a:t>4. RDTv3_4_9 Example Walkthrough (Draft)</a:t>
            </a:r>
          </a:p>
        </p:txBody>
      </p:sp>
      <p:sp>
        <p:nvSpPr>
          <p:cNvPr id="2" name="Slide Number Placeholder 1">
            <a:extLst>
              <a:ext uri="{FF2B5EF4-FFF2-40B4-BE49-F238E27FC236}">
                <a16:creationId xmlns:a16="http://schemas.microsoft.com/office/drawing/2014/main" id="{C0836E4A-F492-69A1-D8E0-CB3568374DC7}"/>
              </a:ext>
            </a:extLst>
          </p:cNvPr>
          <p:cNvSpPr>
            <a:spLocks noGrp="1"/>
          </p:cNvSpPr>
          <p:nvPr>
            <p:ph type="sldNum" sz="quarter" idx="12"/>
          </p:nvPr>
        </p:nvSpPr>
        <p:spPr/>
        <p:txBody>
          <a:bodyPr/>
          <a:lstStyle/>
          <a:p>
            <a:fld id="{1C4126A1-9282-4A82-AC02-A59AF4A969C8}" type="slidenum">
              <a:rPr lang="en-US" smtClean="0"/>
              <a:t>17</a:t>
            </a:fld>
            <a:endParaRPr lang="en-US"/>
          </a:p>
        </p:txBody>
      </p:sp>
    </p:spTree>
    <p:extLst>
      <p:ext uri="{BB962C8B-B14F-4D97-AF65-F5344CB8AC3E}">
        <p14:creationId xmlns:p14="http://schemas.microsoft.com/office/powerpoint/2010/main" val="1280703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3EDF22-C205-A183-44D4-AEB376883B8E}"/>
              </a:ext>
            </a:extLst>
          </p:cNvPr>
          <p:cNvSpPr>
            <a:spLocks noGrp="1"/>
          </p:cNvSpPr>
          <p:nvPr>
            <p:ph idx="1"/>
          </p:nvPr>
        </p:nvSpPr>
        <p:spPr>
          <a:xfrm>
            <a:off x="333894" y="2846895"/>
            <a:ext cx="11439281" cy="3414512"/>
          </a:xfrm>
        </p:spPr>
        <p:txBody>
          <a:bodyPr vert="horz" lIns="0" tIns="45720" rIns="91440" bIns="45720" rtlCol="0" anchor="t">
            <a:noAutofit/>
          </a:bodyPr>
          <a:lstStyle/>
          <a:p>
            <a:pPr marL="0" indent="0">
              <a:buNone/>
            </a:pPr>
            <a:r>
              <a:rPr lang="en-US" sz="2800" b="1"/>
              <a:t>Q&amp;A and Feedback</a:t>
            </a:r>
            <a:endParaRPr lang="en-US" b="1"/>
          </a:p>
        </p:txBody>
      </p:sp>
      <p:sp>
        <p:nvSpPr>
          <p:cNvPr id="4" name="Slide Number Placeholder 3">
            <a:extLst>
              <a:ext uri="{FF2B5EF4-FFF2-40B4-BE49-F238E27FC236}">
                <a16:creationId xmlns:a16="http://schemas.microsoft.com/office/drawing/2014/main" id="{DCCE202B-0092-0F34-3FBA-CD3AEDC4AF75}"/>
              </a:ext>
            </a:extLst>
          </p:cNvPr>
          <p:cNvSpPr>
            <a:spLocks noGrp="1"/>
          </p:cNvSpPr>
          <p:nvPr>
            <p:ph type="sldNum" sz="quarter" idx="12"/>
          </p:nvPr>
        </p:nvSpPr>
        <p:spPr/>
        <p:txBody>
          <a:bodyPr/>
          <a:lstStyle/>
          <a:p>
            <a:fld id="{1C4126A1-9282-4A82-AC02-A59AF4A969C8}" type="slidenum">
              <a:rPr lang="en-US" smtClean="0"/>
              <a:t>18</a:t>
            </a:fld>
            <a:endParaRPr lang="en-US"/>
          </a:p>
        </p:txBody>
      </p:sp>
      <p:sp>
        <p:nvSpPr>
          <p:cNvPr id="5" name="TextBox 4">
            <a:extLst>
              <a:ext uri="{FF2B5EF4-FFF2-40B4-BE49-F238E27FC236}">
                <a16:creationId xmlns:a16="http://schemas.microsoft.com/office/drawing/2014/main" id="{7015D04C-4B21-855E-3F15-C075CEEA2164}"/>
              </a:ext>
            </a:extLst>
          </p:cNvPr>
          <p:cNvSpPr txBox="1"/>
          <p:nvPr/>
        </p:nvSpPr>
        <p:spPr>
          <a:xfrm>
            <a:off x="333894" y="1814033"/>
            <a:ext cx="1159106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sz="2400"/>
          </a:p>
        </p:txBody>
      </p:sp>
    </p:spTree>
    <p:extLst>
      <p:ext uri="{BB962C8B-B14F-4D97-AF65-F5344CB8AC3E}">
        <p14:creationId xmlns:p14="http://schemas.microsoft.com/office/powerpoint/2010/main" val="712493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67CEB-3D84-167D-620A-01B65182FEC0}"/>
              </a:ext>
            </a:extLst>
          </p:cNvPr>
          <p:cNvSpPr>
            <a:spLocks noGrp="1"/>
          </p:cNvSpPr>
          <p:nvPr>
            <p:ph type="title"/>
          </p:nvPr>
        </p:nvSpPr>
        <p:spPr>
          <a:xfrm>
            <a:off x="418352" y="-335013"/>
            <a:ext cx="10972800" cy="1325563"/>
          </a:xfrm>
        </p:spPr>
        <p:txBody>
          <a:bodyPr/>
          <a:lstStyle/>
          <a:p>
            <a:r>
              <a:rPr lang="en-US" sz="3200" dirty="0"/>
              <a:t>Agenda</a:t>
            </a:r>
          </a:p>
        </p:txBody>
      </p:sp>
      <p:sp>
        <p:nvSpPr>
          <p:cNvPr id="3" name="Content Placeholder 2">
            <a:extLst>
              <a:ext uri="{FF2B5EF4-FFF2-40B4-BE49-F238E27FC236}">
                <a16:creationId xmlns:a16="http://schemas.microsoft.com/office/drawing/2014/main" id="{7E6F0ADE-516D-64E2-0B94-95C422F4161D}"/>
              </a:ext>
            </a:extLst>
          </p:cNvPr>
          <p:cNvSpPr>
            <a:spLocks noGrp="1"/>
          </p:cNvSpPr>
          <p:nvPr>
            <p:ph idx="1"/>
          </p:nvPr>
        </p:nvSpPr>
        <p:spPr>
          <a:xfrm>
            <a:off x="418352" y="1096420"/>
            <a:ext cx="10972800" cy="4351338"/>
          </a:xfrm>
        </p:spPr>
        <p:txBody>
          <a:bodyPr vert="horz" lIns="0" tIns="45720" rIns="91440" bIns="45720" rtlCol="0" anchor="t">
            <a:noAutofit/>
          </a:bodyPr>
          <a:lstStyle/>
          <a:p>
            <a:pPr marL="457200" indent="-457200">
              <a:buFont typeface="+mj-lt"/>
              <a:buAutoNum type="arabicPeriod"/>
            </a:pPr>
            <a:r>
              <a:rPr lang="en-US" sz="1800" b="1" dirty="0">
                <a:latin typeface="Century Gothic"/>
              </a:rPr>
              <a:t>Objectives </a:t>
            </a:r>
            <a:endParaRPr lang="en-US" dirty="0"/>
          </a:p>
          <a:p>
            <a:pPr marL="914400" lvl="1" indent="-457200">
              <a:buAutoNum type="alphaLcParenR"/>
            </a:pPr>
            <a:r>
              <a:rPr lang="en-US" sz="1600" dirty="0">
                <a:latin typeface="Century Gothic"/>
              </a:rPr>
              <a:t>Purpose of the meeting </a:t>
            </a:r>
            <a:endParaRPr lang="en-US" sz="1600" dirty="0">
              <a:solidFill>
                <a:srgbClr val="000000"/>
              </a:solidFill>
              <a:latin typeface="Century Gothic"/>
            </a:endParaRPr>
          </a:p>
          <a:p>
            <a:pPr marL="914400" lvl="1" indent="-457200">
              <a:buAutoNum type="alphaLcParenR"/>
            </a:pPr>
            <a:r>
              <a:rPr lang="en-US" sz="1600" dirty="0">
                <a:latin typeface="Century Gothic"/>
              </a:rPr>
              <a:t>IRP Procurement Orders and Compliance Review Schedule</a:t>
            </a:r>
          </a:p>
          <a:p>
            <a:pPr marL="914400" lvl="1" indent="-457200">
              <a:buAutoNum type="alphaLcParenR"/>
            </a:pPr>
            <a:r>
              <a:rPr lang="en-US" sz="1600" dirty="0">
                <a:latin typeface="Century Gothic"/>
              </a:rPr>
              <a:t>Filing Requirement Overview </a:t>
            </a:r>
            <a:endParaRPr lang="en-US" sz="1600" dirty="0">
              <a:solidFill>
                <a:srgbClr val="000000"/>
              </a:solidFill>
              <a:latin typeface="Century Gothic"/>
            </a:endParaRPr>
          </a:p>
          <a:p>
            <a:pPr marL="457200" indent="-457200">
              <a:buAutoNum type="arabicPeriod"/>
            </a:pPr>
            <a:r>
              <a:rPr lang="en-US" sz="1800" b="1" dirty="0">
                <a:latin typeface="Century Gothic"/>
              </a:rPr>
              <a:t>Core Concepts and Key Features of the RDT </a:t>
            </a:r>
            <a:endParaRPr lang="en-US" sz="1800" dirty="0">
              <a:latin typeface="Century Gothic"/>
            </a:endParaRPr>
          </a:p>
          <a:p>
            <a:pPr marL="457200" indent="-457200">
              <a:buAutoNum type="arabicPeriod"/>
            </a:pPr>
            <a:r>
              <a:rPr lang="en-US" sz="1800" b="1" dirty="0">
                <a:latin typeface="Century Gothic"/>
              </a:rPr>
              <a:t>Summary of Changes to the RDT </a:t>
            </a:r>
            <a:endParaRPr lang="en-US" sz="1800" dirty="0">
              <a:latin typeface="Century Gothic"/>
            </a:endParaRPr>
          </a:p>
          <a:p>
            <a:pPr marL="914400" lvl="1" indent="-457200">
              <a:buAutoNum type="alphaLcParenR"/>
            </a:pPr>
            <a:r>
              <a:rPr lang="en-US" sz="1600" dirty="0">
                <a:latin typeface="Century Gothic"/>
              </a:rPr>
              <a:t>Certification Form</a:t>
            </a:r>
            <a:endParaRPr lang="en-US" dirty="0"/>
          </a:p>
          <a:p>
            <a:pPr marL="914400" lvl="1" indent="-457200">
              <a:buAutoNum type="alphaLcParenR"/>
            </a:pPr>
            <a:r>
              <a:rPr lang="en-US" sz="1600" dirty="0">
                <a:latin typeface="Century Gothic"/>
              </a:rPr>
              <a:t>Unique Contracts Tab</a:t>
            </a:r>
          </a:p>
          <a:p>
            <a:pPr marL="914400" lvl="1" indent="-457200">
              <a:buAutoNum type="alphaLcParenR"/>
            </a:pPr>
            <a:r>
              <a:rPr lang="en-US" sz="1600" dirty="0">
                <a:latin typeface="Century Gothic"/>
              </a:rPr>
              <a:t>NQC Validation Tool</a:t>
            </a:r>
          </a:p>
          <a:p>
            <a:pPr marL="914400" lvl="1" indent="-457200">
              <a:buAutoNum type="alphaLcParenR"/>
            </a:pPr>
            <a:r>
              <a:rPr lang="en-US" sz="1600" dirty="0">
                <a:latin typeface="Century Gothic"/>
              </a:rPr>
              <a:t>RDTv3_4_9 Example Walkthrough</a:t>
            </a:r>
          </a:p>
          <a:p>
            <a:pPr marL="914400" lvl="1" indent="-457200">
              <a:buFont typeface="+mj-lt"/>
              <a:buAutoNum type="alphaLcParenR"/>
            </a:pPr>
            <a:r>
              <a:rPr lang="en-US" sz="1600" dirty="0">
                <a:latin typeface="Century Gothic"/>
              </a:rPr>
              <a:t>Known challenges and steps being taken to resolve them</a:t>
            </a:r>
            <a:endParaRPr lang="en-US" sz="1600" b="1" dirty="0">
              <a:latin typeface="Century Gothic"/>
            </a:endParaRPr>
          </a:p>
          <a:p>
            <a:pPr marL="457200" indent="-457200">
              <a:buFont typeface="+mj-lt"/>
              <a:buAutoNum type="arabicPeriod"/>
            </a:pPr>
            <a:r>
              <a:rPr lang="en-US" sz="1800" b="1" dirty="0">
                <a:latin typeface="Century Gothic"/>
              </a:rPr>
              <a:t>Best Practices for Filing RDT and related ELCC guidance </a:t>
            </a:r>
          </a:p>
          <a:p>
            <a:pPr marL="457200" indent="-457200">
              <a:buAutoNum type="arabicPeriod"/>
            </a:pPr>
            <a:r>
              <a:rPr lang="en-US" sz="1800" b="1" dirty="0">
                <a:latin typeface="Century Gothic"/>
              </a:rPr>
              <a:t>Next steps and Timeline for future updates or follow-ups </a:t>
            </a:r>
            <a:endParaRPr lang="en-US" sz="1800" dirty="0">
              <a:solidFill>
                <a:srgbClr val="000000"/>
              </a:solidFill>
              <a:latin typeface="Century Gothic"/>
            </a:endParaRPr>
          </a:p>
          <a:p>
            <a:pPr marL="914400" lvl="1" indent="-457200">
              <a:buAutoNum type="alphaLcParenR"/>
            </a:pPr>
            <a:r>
              <a:rPr lang="en-US" sz="1600" dirty="0">
                <a:latin typeface="Century Gothic"/>
              </a:rPr>
              <a:t>Key takeaways and next steps</a:t>
            </a:r>
            <a:endParaRPr lang="en-US" sz="1600" dirty="0">
              <a:solidFill>
                <a:srgbClr val="000000"/>
              </a:solidFill>
              <a:latin typeface="Century Gothic"/>
            </a:endParaRPr>
          </a:p>
          <a:p>
            <a:pPr marL="914400" lvl="1" indent="-457200">
              <a:buAutoNum type="alphaLcParenR"/>
            </a:pPr>
            <a:r>
              <a:rPr lang="en-US" sz="1600" dirty="0">
                <a:latin typeface="Century Gothic"/>
              </a:rPr>
              <a:t>Timeline for future updates or follow-ups</a:t>
            </a:r>
            <a:endParaRPr lang="en-US" sz="1600" dirty="0">
              <a:solidFill>
                <a:srgbClr val="000000"/>
              </a:solidFill>
              <a:latin typeface="Century Gothic"/>
            </a:endParaRPr>
          </a:p>
          <a:p>
            <a:pPr marL="457200" indent="-457200">
              <a:buAutoNum type="arabicPeriod"/>
            </a:pPr>
            <a:r>
              <a:rPr lang="en-US" sz="1600" b="1" dirty="0">
                <a:latin typeface="Century Gothic"/>
              </a:rPr>
              <a:t>Q&amp;A and Feedback (20minutes)</a:t>
            </a:r>
            <a:endParaRPr lang="en-US" sz="1600" dirty="0">
              <a:latin typeface="Century Gothic"/>
            </a:endParaRPr>
          </a:p>
          <a:p>
            <a:endParaRPr lang="en-US" dirty="0">
              <a:latin typeface="Century Gothic"/>
            </a:endParaRPr>
          </a:p>
        </p:txBody>
      </p:sp>
      <p:sp>
        <p:nvSpPr>
          <p:cNvPr id="4" name="Slide Number Placeholder 3">
            <a:extLst>
              <a:ext uri="{FF2B5EF4-FFF2-40B4-BE49-F238E27FC236}">
                <a16:creationId xmlns:a16="http://schemas.microsoft.com/office/drawing/2014/main" id="{6078E0D2-9E22-706F-CD2B-625B7C175525}"/>
              </a:ext>
            </a:extLst>
          </p:cNvPr>
          <p:cNvSpPr>
            <a:spLocks noGrp="1"/>
          </p:cNvSpPr>
          <p:nvPr>
            <p:ph type="sldNum" sz="quarter" idx="12"/>
          </p:nvPr>
        </p:nvSpPr>
        <p:spPr/>
        <p:txBody>
          <a:bodyPr/>
          <a:lstStyle/>
          <a:p>
            <a:fld id="{1C4126A1-9282-4A82-AC02-A59AF4A969C8}" type="slidenum">
              <a:rPr lang="en-US" smtClean="0"/>
              <a:t>2</a:t>
            </a:fld>
            <a:endParaRPr lang="en-US"/>
          </a:p>
        </p:txBody>
      </p:sp>
    </p:spTree>
    <p:extLst>
      <p:ext uri="{BB962C8B-B14F-4D97-AF65-F5344CB8AC3E}">
        <p14:creationId xmlns:p14="http://schemas.microsoft.com/office/powerpoint/2010/main" val="2237975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DC49-6036-49F9-BECE-14662361C798}"/>
              </a:ext>
            </a:extLst>
          </p:cNvPr>
          <p:cNvSpPr>
            <a:spLocks noGrp="1"/>
          </p:cNvSpPr>
          <p:nvPr>
            <p:ph type="title"/>
          </p:nvPr>
        </p:nvSpPr>
        <p:spPr>
          <a:xfrm>
            <a:off x="352817" y="358377"/>
            <a:ext cx="11839183" cy="553125"/>
          </a:xfrm>
        </p:spPr>
        <p:txBody>
          <a:bodyPr>
            <a:noAutofit/>
          </a:bodyPr>
          <a:lstStyle/>
          <a:p>
            <a:r>
              <a:rPr lang="en-US" sz="2800"/>
              <a:t>IRP Procurement Orders and Compliance Review Schedule</a:t>
            </a:r>
          </a:p>
        </p:txBody>
      </p:sp>
      <p:sp>
        <p:nvSpPr>
          <p:cNvPr id="4" name="Slide Number Placeholder 3">
            <a:extLst>
              <a:ext uri="{FF2B5EF4-FFF2-40B4-BE49-F238E27FC236}">
                <a16:creationId xmlns:a16="http://schemas.microsoft.com/office/drawing/2014/main" id="{C6971B40-5F49-46F6-BF1C-801B1A66C325}"/>
              </a:ext>
            </a:extLst>
          </p:cNvPr>
          <p:cNvSpPr>
            <a:spLocks noGrp="1"/>
          </p:cNvSpPr>
          <p:nvPr>
            <p:ph type="sldNum" sz="quarter" idx="12"/>
          </p:nvPr>
        </p:nvSpPr>
        <p:spPr/>
        <p:txBody>
          <a:bodyPr/>
          <a:lstStyle/>
          <a:p>
            <a:fld id="{1C4126A1-9282-4A82-AC02-A59AF4A969C8}" type="slidenum">
              <a:rPr lang="en-US" smtClean="0"/>
              <a:t>3</a:t>
            </a:fld>
            <a:endParaRPr lang="en-US"/>
          </a:p>
        </p:txBody>
      </p:sp>
      <p:graphicFrame>
        <p:nvGraphicFramePr>
          <p:cNvPr id="5" name="Table 4">
            <a:extLst>
              <a:ext uri="{FF2B5EF4-FFF2-40B4-BE49-F238E27FC236}">
                <a16:creationId xmlns:a16="http://schemas.microsoft.com/office/drawing/2014/main" id="{47DC2865-1815-4F0B-85D9-814F0B05C41D}"/>
              </a:ext>
            </a:extLst>
          </p:cNvPr>
          <p:cNvGraphicFramePr>
            <a:graphicFrameLocks noGrp="1"/>
          </p:cNvGraphicFramePr>
          <p:nvPr>
            <p:extLst>
              <p:ext uri="{D42A27DB-BD31-4B8C-83A1-F6EECF244321}">
                <p14:modId xmlns:p14="http://schemas.microsoft.com/office/powerpoint/2010/main" val="430710342"/>
              </p:ext>
            </p:extLst>
          </p:nvPr>
        </p:nvGraphicFramePr>
        <p:xfrm>
          <a:off x="140511" y="1385375"/>
          <a:ext cx="11345998" cy="2066420"/>
        </p:xfrm>
        <a:graphic>
          <a:graphicData uri="http://schemas.openxmlformats.org/drawingml/2006/table">
            <a:tbl>
              <a:tblPr/>
              <a:tblGrid>
                <a:gridCol w="2079320">
                  <a:extLst>
                    <a:ext uri="{9D8B030D-6E8A-4147-A177-3AD203B41FA5}">
                      <a16:colId xmlns:a16="http://schemas.microsoft.com/office/drawing/2014/main" val="1613750594"/>
                    </a:ext>
                  </a:extLst>
                </a:gridCol>
                <a:gridCol w="910974">
                  <a:extLst>
                    <a:ext uri="{9D8B030D-6E8A-4147-A177-3AD203B41FA5}">
                      <a16:colId xmlns:a16="http://schemas.microsoft.com/office/drawing/2014/main" val="446413505"/>
                    </a:ext>
                  </a:extLst>
                </a:gridCol>
                <a:gridCol w="1044463">
                  <a:extLst>
                    <a:ext uri="{9D8B030D-6E8A-4147-A177-3AD203B41FA5}">
                      <a16:colId xmlns:a16="http://schemas.microsoft.com/office/drawing/2014/main" val="2659217775"/>
                    </a:ext>
                  </a:extLst>
                </a:gridCol>
                <a:gridCol w="1044463">
                  <a:extLst>
                    <a:ext uri="{9D8B030D-6E8A-4147-A177-3AD203B41FA5}">
                      <a16:colId xmlns:a16="http://schemas.microsoft.com/office/drawing/2014/main" val="736035598"/>
                    </a:ext>
                  </a:extLst>
                </a:gridCol>
                <a:gridCol w="1044463">
                  <a:extLst>
                    <a:ext uri="{9D8B030D-6E8A-4147-A177-3AD203B41FA5}">
                      <a16:colId xmlns:a16="http://schemas.microsoft.com/office/drawing/2014/main" val="1653849794"/>
                    </a:ext>
                  </a:extLst>
                </a:gridCol>
                <a:gridCol w="1044463">
                  <a:extLst>
                    <a:ext uri="{9D8B030D-6E8A-4147-A177-3AD203B41FA5}">
                      <a16:colId xmlns:a16="http://schemas.microsoft.com/office/drawing/2014/main" val="1839371208"/>
                    </a:ext>
                  </a:extLst>
                </a:gridCol>
                <a:gridCol w="1044463">
                  <a:extLst>
                    <a:ext uri="{9D8B030D-6E8A-4147-A177-3AD203B41FA5}">
                      <a16:colId xmlns:a16="http://schemas.microsoft.com/office/drawing/2014/main" val="333654889"/>
                    </a:ext>
                  </a:extLst>
                </a:gridCol>
                <a:gridCol w="1044463">
                  <a:extLst>
                    <a:ext uri="{9D8B030D-6E8A-4147-A177-3AD203B41FA5}">
                      <a16:colId xmlns:a16="http://schemas.microsoft.com/office/drawing/2014/main" val="2683291673"/>
                    </a:ext>
                  </a:extLst>
                </a:gridCol>
                <a:gridCol w="1044463">
                  <a:extLst>
                    <a:ext uri="{9D8B030D-6E8A-4147-A177-3AD203B41FA5}">
                      <a16:colId xmlns:a16="http://schemas.microsoft.com/office/drawing/2014/main" val="1096558816"/>
                    </a:ext>
                  </a:extLst>
                </a:gridCol>
                <a:gridCol w="1044463">
                  <a:extLst>
                    <a:ext uri="{9D8B030D-6E8A-4147-A177-3AD203B41FA5}">
                      <a16:colId xmlns:a16="http://schemas.microsoft.com/office/drawing/2014/main" val="2785708005"/>
                    </a:ext>
                  </a:extLst>
                </a:gridCol>
              </a:tblGrid>
              <a:tr h="365760">
                <a:tc>
                  <a:txBody>
                    <a:bodyPr/>
                    <a:lstStyle/>
                    <a:p>
                      <a:pPr lvl="0" algn="ctr">
                        <a:buNone/>
                      </a:pPr>
                      <a:r>
                        <a:rPr lang="en-US" sz="1200" b="1" i="0" u="none" strike="noStrike" noProof="0">
                          <a:solidFill>
                            <a:srgbClr val="FFFFFF"/>
                          </a:solidFill>
                          <a:effectLst/>
                          <a:latin typeface="Century Gothic"/>
                        </a:rPr>
                        <a:t>CPUC Orders</a:t>
                      </a:r>
                      <a:endParaRPr lang="en-US"/>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5AD"/>
                    </a:solidFill>
                  </a:tcPr>
                </a:tc>
                <a:tc>
                  <a:txBody>
                    <a:bodyPr/>
                    <a:lstStyle/>
                    <a:p>
                      <a:pPr lvl="0" algn="ctr">
                        <a:buNone/>
                      </a:pPr>
                      <a:r>
                        <a:rPr lang="en-US" sz="1200" b="1" i="0" u="none" strike="noStrike" noProof="0">
                          <a:solidFill>
                            <a:srgbClr val="FFFFFF"/>
                          </a:solidFill>
                          <a:effectLst/>
                          <a:latin typeface="Century Gothic"/>
                        </a:rPr>
                        <a:t>Total </a:t>
                      </a:r>
                      <a:endParaRPr lang="en-US"/>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5AD"/>
                    </a:solidFill>
                  </a:tcPr>
                </a:tc>
                <a:tc>
                  <a:txBody>
                    <a:bodyPr/>
                    <a:lstStyle/>
                    <a:p>
                      <a:pPr lvl="0" algn="ctr">
                        <a:buNone/>
                      </a:pPr>
                      <a:r>
                        <a:rPr lang="en-US" sz="1400" b="1" i="0" u="none" strike="noStrike">
                          <a:solidFill>
                            <a:srgbClr val="FFFFFF"/>
                          </a:solidFill>
                          <a:effectLst/>
                          <a:latin typeface="Calibri"/>
                        </a:rPr>
                        <a:t>2021</a:t>
                      </a:r>
                      <a:endParaRPr lang="en-US"/>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5AD"/>
                    </a:solidFill>
                  </a:tcPr>
                </a:tc>
                <a:tc>
                  <a:txBody>
                    <a:bodyPr/>
                    <a:lstStyle/>
                    <a:p>
                      <a:pPr lvl="0" algn="ctr">
                        <a:buNone/>
                      </a:pPr>
                      <a:r>
                        <a:rPr lang="en-US" sz="1400" b="1" i="0" u="none" strike="noStrike">
                          <a:solidFill>
                            <a:srgbClr val="FFFFFF"/>
                          </a:solidFill>
                          <a:effectLst/>
                          <a:latin typeface="Calibri"/>
                        </a:rPr>
                        <a:t>2022</a:t>
                      </a:r>
                      <a:endParaRPr lang="en-US"/>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5AD"/>
                    </a:solidFill>
                  </a:tcPr>
                </a:tc>
                <a:tc>
                  <a:txBody>
                    <a:bodyPr/>
                    <a:lstStyle/>
                    <a:p>
                      <a:pPr lvl="0" algn="ctr">
                        <a:buNone/>
                      </a:pPr>
                      <a:r>
                        <a:rPr lang="en-US" sz="1400" b="1" i="0" u="none" strike="noStrike">
                          <a:solidFill>
                            <a:srgbClr val="FFFFFF"/>
                          </a:solidFill>
                          <a:effectLst/>
                          <a:latin typeface="Calibri"/>
                        </a:rPr>
                        <a:t>2023</a:t>
                      </a:r>
                      <a:endParaRPr lang="en-US"/>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5AD"/>
                    </a:solidFill>
                  </a:tcPr>
                </a:tc>
                <a:tc>
                  <a:txBody>
                    <a:bodyPr/>
                    <a:lstStyle/>
                    <a:p>
                      <a:pPr lvl="0" algn="ctr">
                        <a:buNone/>
                      </a:pPr>
                      <a:r>
                        <a:rPr lang="en-US" sz="1400" b="1" i="0" u="none" strike="noStrike">
                          <a:solidFill>
                            <a:srgbClr val="FFFFFF"/>
                          </a:solidFill>
                          <a:effectLst/>
                          <a:latin typeface="Calibri"/>
                        </a:rPr>
                        <a:t>2024</a:t>
                      </a:r>
                      <a:endParaRPr lang="en-US"/>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5AD"/>
                    </a:solidFill>
                  </a:tcPr>
                </a:tc>
                <a:tc>
                  <a:txBody>
                    <a:bodyPr/>
                    <a:lstStyle/>
                    <a:p>
                      <a:pPr lvl="0" algn="ctr">
                        <a:buNone/>
                      </a:pPr>
                      <a:r>
                        <a:rPr lang="en-US" sz="1400" b="1" i="0" u="none" strike="noStrike">
                          <a:solidFill>
                            <a:srgbClr val="FFFFFF"/>
                          </a:solidFill>
                          <a:effectLst/>
                          <a:latin typeface="Century Gothic"/>
                        </a:rPr>
                        <a:t>2025</a:t>
                      </a:r>
                      <a:endParaRPr lang="en-US">
                        <a:latin typeface="Century Gothic"/>
                      </a:endParaRP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5AD"/>
                    </a:solidFill>
                  </a:tcPr>
                </a:tc>
                <a:tc>
                  <a:txBody>
                    <a:bodyPr/>
                    <a:lstStyle/>
                    <a:p>
                      <a:pPr lvl="0" algn="ctr">
                        <a:buNone/>
                      </a:pPr>
                      <a:r>
                        <a:rPr lang="en-US" sz="1400" b="1" i="0" u="none" strike="noStrike">
                          <a:solidFill>
                            <a:srgbClr val="FFFFFF"/>
                          </a:solidFill>
                          <a:effectLst/>
                          <a:latin typeface="Century Gothic"/>
                        </a:rPr>
                        <a:t>2026</a:t>
                      </a:r>
                      <a:endParaRPr lang="en-US">
                        <a:latin typeface="Century Gothic"/>
                      </a:endParaRP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5AD"/>
                    </a:solidFill>
                  </a:tcPr>
                </a:tc>
                <a:tc>
                  <a:txBody>
                    <a:bodyPr/>
                    <a:lstStyle/>
                    <a:p>
                      <a:pPr lvl="0" algn="ctr">
                        <a:buNone/>
                      </a:pPr>
                      <a:r>
                        <a:rPr lang="en-US" sz="1400" b="1" i="0" u="none" strike="noStrike">
                          <a:solidFill>
                            <a:srgbClr val="FFFFFF"/>
                          </a:solidFill>
                          <a:effectLst/>
                          <a:latin typeface="Century Gothic"/>
                        </a:rPr>
                        <a:t>2027</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5AD"/>
                    </a:solidFill>
                  </a:tcPr>
                </a:tc>
                <a:tc>
                  <a:txBody>
                    <a:bodyPr/>
                    <a:lstStyle/>
                    <a:p>
                      <a:pPr lvl="0" algn="ctr">
                        <a:buNone/>
                      </a:pPr>
                      <a:r>
                        <a:rPr lang="en-US" sz="1400" b="1" i="0" u="none" strike="noStrike">
                          <a:solidFill>
                            <a:srgbClr val="FFFFFF"/>
                          </a:solidFill>
                          <a:effectLst/>
                          <a:latin typeface="Century Gothic"/>
                        </a:rPr>
                        <a:t>2028</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5AD"/>
                    </a:solidFill>
                  </a:tcPr>
                </a:tc>
                <a:extLst>
                  <a:ext uri="{0D108BD9-81ED-4DB2-BD59-A6C34878D82A}">
                    <a16:rowId xmlns:a16="http://schemas.microsoft.com/office/drawing/2014/main" val="2970045486"/>
                  </a:ext>
                </a:extLst>
              </a:tr>
              <a:tr h="617740">
                <a:tc>
                  <a:txBody>
                    <a:bodyPr/>
                    <a:lstStyle/>
                    <a:p>
                      <a:pPr algn="ctr" fontAlgn="ctr"/>
                      <a:r>
                        <a:rPr lang="en-US" sz="1100" b="1" i="0" u="none" strike="noStrike">
                          <a:solidFill>
                            <a:srgbClr val="000000"/>
                          </a:solidFill>
                          <a:effectLst/>
                          <a:latin typeface="Century Gothic"/>
                        </a:rPr>
                        <a:t>D.21-06-035 (MTR)</a:t>
                      </a:r>
                      <a:br>
                        <a:rPr lang="en-US" sz="1100" b="1" i="0" u="none" strike="noStrike">
                          <a:solidFill>
                            <a:srgbClr val="000000"/>
                          </a:solidFill>
                          <a:effectLst/>
                          <a:latin typeface="Century Gothic"/>
                        </a:rPr>
                      </a:br>
                      <a:endParaRPr lang="en-US" sz="1100" b="0" i="0" u="none" strike="noStrike" kern="1200">
                        <a:solidFill>
                          <a:srgbClr val="000000"/>
                        </a:solidFill>
                        <a:effectLst/>
                        <a:latin typeface="Century Gothic"/>
                        <a:ea typeface="+mn-ea"/>
                        <a:cs typeface="+mn-cs"/>
                      </a:endParaRP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entury Gothic"/>
                        </a:rPr>
                        <a:t>11,500 MW</a:t>
                      </a:r>
                      <a:r>
                        <a:rPr lang="en-US" sz="1100" b="1" i="0" u="none" strike="noStrike">
                          <a:solidFill>
                            <a:srgbClr val="000000"/>
                          </a:solidFill>
                          <a:effectLst/>
                          <a:latin typeface="+mn-lt"/>
                        </a:rPr>
                        <a:t> NQC</a:t>
                      </a:r>
                      <a:endParaRPr lang="en-US" sz="1100" b="1" i="0" u="none" strike="noStrike">
                        <a:solidFill>
                          <a:srgbClr val="000000"/>
                        </a:solidFill>
                        <a:effectLst/>
                        <a:latin typeface="Century Gothic"/>
                      </a:endParaRP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Century Gothic"/>
                        </a:rPr>
                        <a:t>n/a</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Century Gothic"/>
                        </a:rPr>
                        <a:t>n/a</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Century Gothic"/>
                        </a:rPr>
                        <a:t>2,000 MW </a:t>
                      </a:r>
                      <a:br>
                        <a:rPr lang="en-US" sz="1100" b="0" i="0" u="none" strike="noStrike">
                          <a:solidFill>
                            <a:srgbClr val="000000"/>
                          </a:solidFill>
                          <a:effectLst/>
                          <a:latin typeface="Century Gothic"/>
                        </a:rPr>
                      </a:br>
                      <a:r>
                        <a:rPr lang="en-US" sz="1100" b="0" i="0" u="none" strike="noStrike">
                          <a:solidFill>
                            <a:schemeClr val="tx1"/>
                          </a:solidFill>
                          <a:effectLst/>
                          <a:latin typeface="Century Gothic"/>
                        </a:rPr>
                        <a:t>by Aug </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Century Gothic"/>
                        </a:rPr>
                        <a:t>6,000 MW </a:t>
                      </a:r>
                      <a:br>
                        <a:rPr lang="en-US" sz="1100" b="0" i="0" u="none" strike="noStrike">
                          <a:solidFill>
                            <a:srgbClr val="000000"/>
                          </a:solidFill>
                          <a:effectLst/>
                          <a:latin typeface="Century Gothic"/>
                        </a:rPr>
                      </a:br>
                      <a:r>
                        <a:rPr lang="en-US" sz="1100" b="0" i="0" u="none" strike="noStrike">
                          <a:solidFill>
                            <a:schemeClr val="tx1"/>
                          </a:solidFill>
                          <a:effectLst/>
                          <a:latin typeface="Century Gothic"/>
                        </a:rPr>
                        <a:t>by Jun 1</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Century Gothic"/>
                        </a:rPr>
                        <a:t>1,500 MW</a:t>
                      </a:r>
                      <a:r>
                        <a:rPr lang="en-US" sz="1100" b="0" i="0" u="none" strike="noStrike" baseline="30000">
                          <a:solidFill>
                            <a:schemeClr val="tx1"/>
                          </a:solidFill>
                          <a:effectLst/>
                          <a:latin typeface="Century Gothic"/>
                        </a:rPr>
                        <a:t>1</a:t>
                      </a:r>
                      <a:r>
                        <a:rPr lang="en-US" sz="1100" b="0" i="0" u="none" strike="noStrike">
                          <a:solidFill>
                            <a:schemeClr val="tx1"/>
                          </a:solidFill>
                          <a:effectLst/>
                          <a:latin typeface="Century Gothic"/>
                        </a:rPr>
                        <a:t> </a:t>
                      </a:r>
                      <a:br>
                        <a:rPr lang="en-US" sz="1100" b="0" i="0" u="none" strike="noStrike">
                          <a:solidFill>
                            <a:srgbClr val="000000"/>
                          </a:solidFill>
                          <a:effectLst/>
                          <a:latin typeface="Century Gothic"/>
                        </a:rPr>
                      </a:br>
                      <a:r>
                        <a:rPr lang="en-US" sz="1100" b="0" i="0" u="none" strike="noStrike">
                          <a:solidFill>
                            <a:schemeClr val="tx1"/>
                          </a:solidFill>
                          <a:effectLst/>
                          <a:latin typeface="Century Gothic"/>
                        </a:rPr>
                        <a:t>by Jun 1</a:t>
                      </a:r>
                      <a:endParaRPr lang="en-US" sz="1100" b="0" i="0" u="none" strike="noStrike" noProof="0">
                        <a:solidFill>
                          <a:schemeClr val="tx1"/>
                        </a:solidFill>
                        <a:effectLst/>
                        <a:latin typeface="Century Gothic"/>
                      </a:endParaRP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noProof="0">
                          <a:solidFill>
                            <a:schemeClr val="tx1"/>
                          </a:solidFill>
                          <a:effectLst/>
                          <a:latin typeface="Century Gothic"/>
                        </a:rPr>
                        <a:t>n/a</a:t>
                      </a:r>
                      <a:r>
                        <a:rPr lang="en-US" sz="1100" b="0" i="0" u="none" strike="noStrike" baseline="30000" noProof="0">
                          <a:solidFill>
                            <a:schemeClr val="tx1"/>
                          </a:solidFill>
                          <a:effectLst/>
                          <a:latin typeface="Century Gothic"/>
                        </a:rPr>
                        <a:t>2</a:t>
                      </a:r>
                      <a:endParaRPr lang="en-US" sz="1100" baseline="30000"/>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noProof="0">
                          <a:solidFill>
                            <a:schemeClr val="tx1"/>
                          </a:solidFill>
                          <a:effectLst/>
                          <a:latin typeface="Century Gothic"/>
                        </a:rPr>
                        <a:t>n/a</a:t>
                      </a:r>
                      <a:endParaRPr lang="en-US" sz="1100"/>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noProof="0">
                          <a:solidFill>
                            <a:schemeClr val="tx1"/>
                          </a:solidFill>
                          <a:effectLst/>
                          <a:latin typeface="Century Gothic"/>
                        </a:rPr>
                        <a:t>2,000 MW</a:t>
                      </a:r>
                      <a:br>
                        <a:rPr lang="en-US" sz="1100" b="0" i="0" u="none" strike="noStrike" noProof="0">
                          <a:solidFill>
                            <a:srgbClr val="000000"/>
                          </a:solidFill>
                          <a:effectLst/>
                          <a:latin typeface="Century Gothic"/>
                        </a:rPr>
                      </a:br>
                      <a:r>
                        <a:rPr lang="en-US" sz="1100" b="0" i="0" u="none" strike="noStrike" noProof="0">
                          <a:solidFill>
                            <a:schemeClr val="tx1"/>
                          </a:solidFill>
                          <a:effectLst/>
                          <a:latin typeface="Century Gothic"/>
                        </a:rPr>
                        <a:t>by Jun1</a:t>
                      </a:r>
                      <a:endParaRPr lang="en-US" sz="1100"/>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3682552"/>
                  </a:ext>
                </a:extLst>
              </a:tr>
              <a:tr h="617739">
                <a:tc>
                  <a:txBody>
                    <a:bodyPr/>
                    <a:lstStyle/>
                    <a:p>
                      <a:pPr lvl="0" algn="ctr">
                        <a:buNone/>
                      </a:pPr>
                      <a:r>
                        <a:rPr lang="en-US" sz="1100" b="1" i="0" u="none" strike="noStrike" kern="1200" noProof="0">
                          <a:solidFill>
                            <a:srgbClr val="000000"/>
                          </a:solidFill>
                          <a:effectLst/>
                          <a:latin typeface="Century Gothic"/>
                        </a:rPr>
                        <a:t>D.23-02-040 (Supplemental MTR)</a:t>
                      </a:r>
                      <a:br>
                        <a:rPr lang="en-US" sz="1100" b="1" i="0" u="none" strike="noStrike" kern="1200" noProof="0">
                          <a:solidFill>
                            <a:srgbClr val="000000"/>
                          </a:solidFill>
                          <a:effectLst/>
                          <a:latin typeface="Century Gothic"/>
                        </a:rPr>
                      </a:br>
                      <a:endParaRPr lang="en-US" sz="1100" b="0" i="0" u="none" strike="noStrike" kern="1200" noProof="0">
                        <a:solidFill>
                          <a:srgbClr val="000000"/>
                        </a:solidFill>
                        <a:effectLst/>
                        <a:latin typeface="Century Gothic"/>
                      </a:endParaRP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1" i="0" u="none" strike="noStrike">
                          <a:solidFill>
                            <a:srgbClr val="000000"/>
                          </a:solidFill>
                          <a:effectLst/>
                          <a:latin typeface="Century Gothic"/>
                        </a:rPr>
                        <a:t>4,000 MW </a:t>
                      </a:r>
                      <a:r>
                        <a:rPr lang="en-US" sz="1100" b="1" i="0" u="none" strike="noStrike">
                          <a:solidFill>
                            <a:srgbClr val="000000"/>
                          </a:solidFill>
                          <a:effectLst/>
                          <a:latin typeface="+mn-lt"/>
                        </a:rPr>
                        <a:t>NQC</a:t>
                      </a:r>
                      <a:endParaRPr lang="en-US" sz="1100" b="1" i="0" u="none" strike="noStrike">
                        <a:solidFill>
                          <a:srgbClr val="000000"/>
                        </a:solidFill>
                        <a:effectLst/>
                        <a:latin typeface="Century Gothic"/>
                      </a:endParaRP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noProof="0">
                          <a:solidFill>
                            <a:schemeClr val="tx1"/>
                          </a:solidFill>
                          <a:effectLst/>
                          <a:latin typeface="Century Gothic"/>
                        </a:rPr>
                        <a:t>n/a</a:t>
                      </a:r>
                      <a:endParaRPr lang="en-US" sz="1100"/>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noProof="0">
                          <a:solidFill>
                            <a:schemeClr val="tx1"/>
                          </a:solidFill>
                          <a:effectLst/>
                          <a:latin typeface="Century Gothic"/>
                        </a:rPr>
                        <a:t>n/a</a:t>
                      </a:r>
                      <a:endParaRPr lang="en-US" sz="1100"/>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noProof="0">
                          <a:solidFill>
                            <a:schemeClr val="tx1"/>
                          </a:solidFill>
                          <a:effectLst/>
                          <a:latin typeface="Century Gothic"/>
                        </a:rPr>
                        <a:t>n/a</a:t>
                      </a:r>
                      <a:endParaRPr lang="en-US" sz="1100"/>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noProof="0">
                          <a:solidFill>
                            <a:schemeClr val="tx1"/>
                          </a:solidFill>
                          <a:effectLst/>
                          <a:latin typeface="Century Gothic"/>
                        </a:rPr>
                        <a:t>n/a</a:t>
                      </a:r>
                      <a:endParaRPr lang="en-US" sz="1100"/>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noProof="0">
                          <a:solidFill>
                            <a:schemeClr val="tx1"/>
                          </a:solidFill>
                          <a:effectLst/>
                          <a:latin typeface="Century Gothic"/>
                        </a:rPr>
                        <a:t>n/a</a:t>
                      </a:r>
                      <a:endParaRPr lang="en-US" sz="1100"/>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a:solidFill>
                            <a:schemeClr val="tx1"/>
                          </a:solidFill>
                          <a:effectLst/>
                          <a:latin typeface="Century Gothic"/>
                        </a:rPr>
                        <a:t>2,000 MW</a:t>
                      </a:r>
                      <a:endParaRPr lang="en-US" sz="1100"/>
                    </a:p>
                    <a:p>
                      <a:pPr lvl="0" algn="ctr">
                        <a:buNone/>
                      </a:pPr>
                      <a:r>
                        <a:rPr lang="en-US" sz="1100" b="0" i="0" u="none" strike="noStrike">
                          <a:solidFill>
                            <a:schemeClr val="tx1"/>
                          </a:solidFill>
                          <a:effectLst/>
                          <a:latin typeface="Century Gothic"/>
                        </a:rPr>
                        <a:t>by Jun 1 </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a:solidFill>
                            <a:schemeClr val="tx1"/>
                          </a:solidFill>
                          <a:effectLst/>
                          <a:latin typeface="Century Gothic"/>
                        </a:rPr>
                        <a:t>2,000 MW</a:t>
                      </a:r>
                    </a:p>
                    <a:p>
                      <a:pPr lvl="0" algn="ctr">
                        <a:buNone/>
                      </a:pPr>
                      <a:r>
                        <a:rPr lang="en-US" sz="1100" b="0" i="0" u="none" strike="noStrike">
                          <a:solidFill>
                            <a:schemeClr val="tx1"/>
                          </a:solidFill>
                          <a:effectLst/>
                          <a:latin typeface="Century Gothic"/>
                        </a:rPr>
                        <a:t>by Jun 1</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noProof="0">
                          <a:solidFill>
                            <a:schemeClr val="tx1"/>
                          </a:solidFill>
                          <a:effectLst/>
                          <a:latin typeface="Century Gothic"/>
                        </a:rPr>
                        <a:t>n/a</a:t>
                      </a:r>
                      <a:endParaRPr lang="en-US" sz="1100"/>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0740301"/>
                  </a:ext>
                </a:extLst>
              </a:tr>
              <a:tr h="465181">
                <a:tc>
                  <a:txBody>
                    <a:bodyPr/>
                    <a:lstStyle/>
                    <a:p>
                      <a:pPr lvl="0" algn="ctr">
                        <a:buNone/>
                      </a:pPr>
                      <a:r>
                        <a:rPr lang="en-US" sz="1100" b="1" i="0" u="none" strike="noStrike">
                          <a:solidFill>
                            <a:srgbClr val="000000"/>
                          </a:solidFill>
                          <a:effectLst/>
                          <a:latin typeface="Century Gothic"/>
                        </a:rPr>
                        <a:t>Cumulative Procurement Ordered </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1" i="0" u="none" strike="noStrike">
                          <a:solidFill>
                            <a:srgbClr val="000000"/>
                          </a:solidFill>
                          <a:effectLst/>
                          <a:latin typeface="Century Gothic"/>
                        </a:rPr>
                        <a:t>18,800 MW </a:t>
                      </a:r>
                      <a:r>
                        <a:rPr lang="en-US" sz="1100" b="1" i="0" u="none" strike="noStrike">
                          <a:solidFill>
                            <a:srgbClr val="000000"/>
                          </a:solidFill>
                          <a:effectLst/>
                          <a:latin typeface="+mn-lt"/>
                        </a:rPr>
                        <a:t>NQC</a:t>
                      </a:r>
                      <a:endParaRPr lang="en-US" sz="1100" b="1" i="0" u="none" strike="noStrike">
                        <a:solidFill>
                          <a:srgbClr val="000000"/>
                        </a:solidFill>
                        <a:effectLst/>
                        <a:latin typeface="Century Gothic"/>
                      </a:endParaRP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a:solidFill>
                            <a:schemeClr val="tx1"/>
                          </a:solidFill>
                          <a:effectLst/>
                          <a:latin typeface="Century Gothic"/>
                        </a:rPr>
                        <a:t>1,650 MW</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a:solidFill>
                            <a:schemeClr val="tx1"/>
                          </a:solidFill>
                          <a:effectLst/>
                          <a:latin typeface="Century Gothic"/>
                        </a:rPr>
                        <a:t>2,475 MW</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a:solidFill>
                            <a:schemeClr val="tx1"/>
                          </a:solidFill>
                          <a:effectLst/>
                          <a:latin typeface="Century Gothic"/>
                        </a:rPr>
                        <a:t>5,300 MW</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a:solidFill>
                            <a:schemeClr val="tx1"/>
                          </a:solidFill>
                          <a:effectLst/>
                          <a:latin typeface="Century Gothic"/>
                        </a:rPr>
                        <a:t>11,300 MW</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a:solidFill>
                            <a:schemeClr val="tx1"/>
                          </a:solidFill>
                          <a:effectLst/>
                          <a:latin typeface="Century Gothic"/>
                        </a:rPr>
                        <a:t>12,800 MW</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a:solidFill>
                            <a:schemeClr val="tx1"/>
                          </a:solidFill>
                          <a:effectLst/>
                          <a:latin typeface="Century Gothic"/>
                        </a:rPr>
                        <a:t>14,800 MW</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noProof="0">
                          <a:solidFill>
                            <a:schemeClr val="tx1"/>
                          </a:solidFill>
                          <a:effectLst/>
                          <a:latin typeface="Century Gothic"/>
                        </a:rPr>
                        <a:t>16,800 MW </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a:solidFill>
                            <a:schemeClr val="tx1"/>
                          </a:solidFill>
                          <a:effectLst/>
                          <a:latin typeface="Century Gothic"/>
                        </a:rPr>
                        <a:t>18,800 MW </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788653"/>
                  </a:ext>
                </a:extLst>
              </a:tr>
            </a:tbl>
          </a:graphicData>
        </a:graphic>
      </p:graphicFrame>
      <p:graphicFrame>
        <p:nvGraphicFramePr>
          <p:cNvPr id="8" name="Table 7">
            <a:extLst>
              <a:ext uri="{FF2B5EF4-FFF2-40B4-BE49-F238E27FC236}">
                <a16:creationId xmlns:a16="http://schemas.microsoft.com/office/drawing/2014/main" id="{20204C51-1B91-2F12-E9C9-00480C2678A7}"/>
              </a:ext>
            </a:extLst>
          </p:cNvPr>
          <p:cNvGraphicFramePr>
            <a:graphicFrameLocks noGrp="1"/>
          </p:cNvGraphicFramePr>
          <p:nvPr>
            <p:extLst>
              <p:ext uri="{D42A27DB-BD31-4B8C-83A1-F6EECF244321}">
                <p14:modId xmlns:p14="http://schemas.microsoft.com/office/powerpoint/2010/main" val="2010455130"/>
              </p:ext>
            </p:extLst>
          </p:nvPr>
        </p:nvGraphicFramePr>
        <p:xfrm>
          <a:off x="129468" y="3890405"/>
          <a:ext cx="11354331" cy="1725582"/>
        </p:xfrm>
        <a:graphic>
          <a:graphicData uri="http://schemas.openxmlformats.org/drawingml/2006/table">
            <a:tbl>
              <a:tblPr/>
              <a:tblGrid>
                <a:gridCol w="2990266">
                  <a:extLst>
                    <a:ext uri="{9D8B030D-6E8A-4147-A177-3AD203B41FA5}">
                      <a16:colId xmlns:a16="http://schemas.microsoft.com/office/drawing/2014/main" val="1613750594"/>
                    </a:ext>
                  </a:extLst>
                </a:gridCol>
                <a:gridCol w="1056198">
                  <a:extLst>
                    <a:ext uri="{9D8B030D-6E8A-4147-A177-3AD203B41FA5}">
                      <a16:colId xmlns:a16="http://schemas.microsoft.com/office/drawing/2014/main" val="2659217775"/>
                    </a:ext>
                  </a:extLst>
                </a:gridCol>
                <a:gridCol w="1043981">
                  <a:extLst>
                    <a:ext uri="{9D8B030D-6E8A-4147-A177-3AD203B41FA5}">
                      <a16:colId xmlns:a16="http://schemas.microsoft.com/office/drawing/2014/main" val="736035598"/>
                    </a:ext>
                  </a:extLst>
                </a:gridCol>
                <a:gridCol w="1043981">
                  <a:extLst>
                    <a:ext uri="{9D8B030D-6E8A-4147-A177-3AD203B41FA5}">
                      <a16:colId xmlns:a16="http://schemas.microsoft.com/office/drawing/2014/main" val="2683291673"/>
                    </a:ext>
                  </a:extLst>
                </a:gridCol>
                <a:gridCol w="1043981">
                  <a:extLst>
                    <a:ext uri="{9D8B030D-6E8A-4147-A177-3AD203B41FA5}">
                      <a16:colId xmlns:a16="http://schemas.microsoft.com/office/drawing/2014/main" val="1213767054"/>
                    </a:ext>
                  </a:extLst>
                </a:gridCol>
                <a:gridCol w="1018603">
                  <a:extLst>
                    <a:ext uri="{9D8B030D-6E8A-4147-A177-3AD203B41FA5}">
                      <a16:colId xmlns:a16="http://schemas.microsoft.com/office/drawing/2014/main" val="1110412425"/>
                    </a:ext>
                  </a:extLst>
                </a:gridCol>
                <a:gridCol w="1069359">
                  <a:extLst>
                    <a:ext uri="{9D8B030D-6E8A-4147-A177-3AD203B41FA5}">
                      <a16:colId xmlns:a16="http://schemas.microsoft.com/office/drawing/2014/main" val="2328832764"/>
                    </a:ext>
                  </a:extLst>
                </a:gridCol>
                <a:gridCol w="1043981">
                  <a:extLst>
                    <a:ext uri="{9D8B030D-6E8A-4147-A177-3AD203B41FA5}">
                      <a16:colId xmlns:a16="http://schemas.microsoft.com/office/drawing/2014/main" val="2234019471"/>
                    </a:ext>
                  </a:extLst>
                </a:gridCol>
                <a:gridCol w="1043981">
                  <a:extLst>
                    <a:ext uri="{9D8B030D-6E8A-4147-A177-3AD203B41FA5}">
                      <a16:colId xmlns:a16="http://schemas.microsoft.com/office/drawing/2014/main" val="2942434280"/>
                    </a:ext>
                  </a:extLst>
                </a:gridCol>
              </a:tblGrid>
              <a:tr h="228176">
                <a:tc>
                  <a:txBody>
                    <a:bodyPr/>
                    <a:lstStyle/>
                    <a:p>
                      <a:pPr marL="0" lvl="0" algn="ctr" defTabSz="914400" rtl="0" eaLnBrk="1" fontAlgn="b" latinLnBrk="0" hangingPunct="1">
                        <a:buNone/>
                      </a:pPr>
                      <a:r>
                        <a:rPr lang="en-US" sz="1200" b="1" i="0" u="none" strike="noStrike" kern="1200">
                          <a:solidFill>
                            <a:srgbClr val="FFFFFF"/>
                          </a:solidFill>
                          <a:effectLst/>
                          <a:latin typeface="Century Gothic"/>
                          <a:ea typeface="+mn-ea"/>
                          <a:cs typeface="+mn-cs"/>
                        </a:rPr>
                        <a:t>Progress</a:t>
                      </a:r>
                    </a:p>
                  </a:txBody>
                  <a:tcPr marL="5089" marR="5089" marT="5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5AD"/>
                    </a:solidFill>
                  </a:tcPr>
                </a:tc>
                <a:tc>
                  <a:txBody>
                    <a:bodyPr/>
                    <a:lstStyle/>
                    <a:p>
                      <a:pPr algn="ctr" fontAlgn="b"/>
                      <a:r>
                        <a:rPr lang="en-US" sz="1400" b="1" i="0" u="none" strike="noStrike">
                          <a:solidFill>
                            <a:srgbClr val="FFFFFF"/>
                          </a:solidFill>
                          <a:effectLst/>
                          <a:latin typeface="Calibri"/>
                        </a:rPr>
                        <a:t>2021</a:t>
                      </a:r>
                    </a:p>
                  </a:txBody>
                  <a:tcPr marL="5089" marR="5089" marT="5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5AD"/>
                    </a:solidFill>
                  </a:tcPr>
                </a:tc>
                <a:tc>
                  <a:txBody>
                    <a:bodyPr/>
                    <a:lstStyle/>
                    <a:p>
                      <a:pPr algn="ctr" fontAlgn="b"/>
                      <a:r>
                        <a:rPr lang="en-US" sz="1400" b="1" i="0" u="none" strike="noStrike">
                          <a:solidFill>
                            <a:srgbClr val="FFFFFF"/>
                          </a:solidFill>
                          <a:effectLst/>
                          <a:latin typeface="Calibri"/>
                        </a:rPr>
                        <a:t>2022</a:t>
                      </a:r>
                    </a:p>
                  </a:txBody>
                  <a:tcPr marL="5089" marR="5089" marT="5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5AD"/>
                    </a:solidFill>
                  </a:tcPr>
                </a:tc>
                <a:tc>
                  <a:txBody>
                    <a:bodyPr/>
                    <a:lstStyle/>
                    <a:p>
                      <a:pPr algn="ctr" fontAlgn="b"/>
                      <a:r>
                        <a:rPr lang="en-US" sz="1400" b="1" i="0" u="none" strike="noStrike">
                          <a:solidFill>
                            <a:srgbClr val="FFFFFF"/>
                          </a:solidFill>
                          <a:effectLst/>
                          <a:latin typeface="Calibri"/>
                        </a:rPr>
                        <a:t>2026</a:t>
                      </a:r>
                    </a:p>
                  </a:txBody>
                  <a:tcPr marL="5089" marR="5089" marT="5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5AD"/>
                    </a:solidFill>
                  </a:tcPr>
                </a:tc>
                <a:tc>
                  <a:txBody>
                    <a:bodyPr/>
                    <a:lstStyle/>
                    <a:p>
                      <a:pPr algn="ctr" fontAlgn="b"/>
                      <a:r>
                        <a:rPr lang="en-US" sz="1400" b="1" i="0" u="none" strike="noStrike">
                          <a:solidFill>
                            <a:srgbClr val="FFFFFF"/>
                          </a:solidFill>
                          <a:effectLst/>
                          <a:latin typeface="Calibri"/>
                        </a:rPr>
                        <a:t>2023</a:t>
                      </a:r>
                    </a:p>
                  </a:txBody>
                  <a:tcPr marL="5089" marR="5089" marT="5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5AD"/>
                    </a:solidFill>
                  </a:tcPr>
                </a:tc>
                <a:tc>
                  <a:txBody>
                    <a:bodyPr/>
                    <a:lstStyle/>
                    <a:p>
                      <a:pPr algn="ctr" fontAlgn="b"/>
                      <a:r>
                        <a:rPr lang="en-US" sz="1400" b="1" i="0" u="none" strike="noStrike">
                          <a:solidFill>
                            <a:srgbClr val="FFFFFF"/>
                          </a:solidFill>
                          <a:effectLst/>
                          <a:latin typeface="Calibri"/>
                        </a:rPr>
                        <a:t>2024</a:t>
                      </a:r>
                    </a:p>
                  </a:txBody>
                  <a:tcPr marL="5089" marR="5089" marT="5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5AD"/>
                    </a:solidFill>
                  </a:tcPr>
                </a:tc>
                <a:tc>
                  <a:txBody>
                    <a:bodyPr/>
                    <a:lstStyle/>
                    <a:p>
                      <a:pPr algn="ctr" fontAlgn="b"/>
                      <a:r>
                        <a:rPr lang="en-US" sz="1400" b="1" i="0" u="none" strike="noStrike">
                          <a:solidFill>
                            <a:srgbClr val="FFFFFF"/>
                          </a:solidFill>
                          <a:effectLst/>
                          <a:latin typeface="Calibri"/>
                        </a:rPr>
                        <a:t>2025</a:t>
                      </a:r>
                    </a:p>
                  </a:txBody>
                  <a:tcPr marL="5089" marR="5089" marT="5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5AD"/>
                    </a:solidFill>
                  </a:tcPr>
                </a:tc>
                <a:tc>
                  <a:txBody>
                    <a:bodyPr/>
                    <a:lstStyle/>
                    <a:p>
                      <a:pPr lvl="0" algn="ctr">
                        <a:buNone/>
                      </a:pPr>
                      <a:r>
                        <a:rPr lang="en-US" sz="1400" b="1" i="0" u="none" strike="noStrike">
                          <a:solidFill>
                            <a:srgbClr val="FFFFFF"/>
                          </a:solidFill>
                          <a:effectLst/>
                          <a:latin typeface="Calibri"/>
                        </a:rPr>
                        <a:t>2027</a:t>
                      </a:r>
                    </a:p>
                  </a:txBody>
                  <a:tcPr marL="5089" marR="5089" marT="5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5AD"/>
                    </a:solidFill>
                  </a:tcPr>
                </a:tc>
                <a:tc>
                  <a:txBody>
                    <a:bodyPr/>
                    <a:lstStyle/>
                    <a:p>
                      <a:pPr lvl="0" algn="ctr">
                        <a:buNone/>
                      </a:pPr>
                      <a:r>
                        <a:rPr lang="en-US" sz="1400" b="1" i="0" u="none" strike="noStrike">
                          <a:solidFill>
                            <a:srgbClr val="FFFFFF"/>
                          </a:solidFill>
                          <a:effectLst/>
                          <a:latin typeface="Calibri"/>
                        </a:rPr>
                        <a:t>2028</a:t>
                      </a:r>
                    </a:p>
                  </a:txBody>
                  <a:tcPr marL="5089" marR="5089" marT="5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5AD"/>
                    </a:solidFill>
                  </a:tcPr>
                </a:tc>
                <a:extLst>
                  <a:ext uri="{0D108BD9-81ED-4DB2-BD59-A6C34878D82A}">
                    <a16:rowId xmlns:a16="http://schemas.microsoft.com/office/drawing/2014/main" val="2214235606"/>
                  </a:ext>
                </a:extLst>
              </a:tr>
              <a:tr h="969749">
                <a:tc>
                  <a:txBody>
                    <a:bodyPr/>
                    <a:lstStyle/>
                    <a:p>
                      <a:pPr lvl="0" algn="ctr">
                        <a:buNone/>
                      </a:pPr>
                      <a:r>
                        <a:rPr lang="en-US" sz="1400" b="1" i="0" u="none" strike="noStrike" noProof="0">
                          <a:solidFill>
                            <a:schemeClr val="tx1"/>
                          </a:solidFill>
                          <a:effectLst/>
                          <a:latin typeface="Calibri"/>
                        </a:rPr>
                        <a:t>CPUC Reviews LSE Compliance Filings </a:t>
                      </a:r>
                      <a:r>
                        <a:rPr lang="en-US" sz="1400" b="1" i="0" u="sng" strike="noStrike" noProof="0">
                          <a:solidFill>
                            <a:schemeClr val="tx1"/>
                          </a:solidFill>
                          <a:effectLst/>
                          <a:latin typeface="Calibri"/>
                        </a:rPr>
                        <a:t>and </a:t>
                      </a:r>
                      <a:r>
                        <a:rPr lang="en-US" sz="1400" b="1" i="0" u="none" strike="noStrike" noProof="0">
                          <a:solidFill>
                            <a:schemeClr val="tx1"/>
                          </a:solidFill>
                          <a:effectLst/>
                          <a:latin typeface="Calibri"/>
                        </a:rPr>
                        <a:t>CPUC could order Backstop Procurement</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Century Gothic"/>
                        </a:rPr>
                        <a:t>Feb 2021</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a:solidFill>
                            <a:schemeClr val="tx1"/>
                          </a:solidFill>
                          <a:effectLst/>
                          <a:latin typeface="Century Gothic"/>
                        </a:rPr>
                        <a:t>Feb 2022</a:t>
                      </a:r>
                      <a:endParaRPr lang="en-US">
                        <a:solidFill>
                          <a:schemeClr val="tx1"/>
                        </a:solidFill>
                        <a:latin typeface="Century Gothic"/>
                      </a:endParaRP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noProof="0">
                          <a:solidFill>
                            <a:schemeClr val="tx1"/>
                          </a:solidFill>
                          <a:effectLst/>
                          <a:latin typeface="Century Gothic"/>
                        </a:rPr>
                        <a:t>Dec 2026</a:t>
                      </a:r>
                      <a:endParaRPr lang="en-US"/>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lvl="0" algn="ctr" defTabSz="914400" rtl="0" eaLnBrk="1" latinLnBrk="0" hangingPunct="1">
                        <a:buNone/>
                      </a:pPr>
                      <a:endParaRPr lang="en-US" sz="1100" b="0" i="0" u="none" strike="noStrike" kern="1200">
                        <a:solidFill>
                          <a:schemeClr val="tx1"/>
                        </a:solidFill>
                        <a:effectLst/>
                        <a:latin typeface="Century Gothic"/>
                        <a:ea typeface="+mn-ea"/>
                        <a:cs typeface="+mn-cs"/>
                      </a:endParaRPr>
                    </a:p>
                    <a:p>
                      <a:pPr marL="0" lvl="0" algn="ctr" defTabSz="914400" rtl="0" eaLnBrk="1" latinLnBrk="0" hangingPunct="1">
                        <a:buNone/>
                      </a:pPr>
                      <a:r>
                        <a:rPr lang="en-US" sz="1100" b="0" i="0" u="none" strike="noStrike" kern="1200">
                          <a:solidFill>
                            <a:schemeClr val="tx1"/>
                          </a:solidFill>
                          <a:effectLst/>
                          <a:latin typeface="Century Gothic"/>
                          <a:ea typeface="+mn-ea"/>
                          <a:cs typeface="+mn-cs"/>
                        </a:rPr>
                        <a:t>Feb 2023</a:t>
                      </a:r>
                    </a:p>
                    <a:p>
                      <a:pPr marL="0" lvl="0" algn="ctr" defTabSz="914400" rtl="0" eaLnBrk="1" latinLnBrk="0" hangingPunct="1">
                        <a:buNone/>
                      </a:pPr>
                      <a:r>
                        <a:rPr lang="en-US" sz="1100" b="0" i="0" u="none" strike="noStrike" kern="1200">
                          <a:solidFill>
                            <a:schemeClr val="tx1"/>
                          </a:solidFill>
                          <a:effectLst/>
                          <a:latin typeface="Century Gothic"/>
                          <a:ea typeface="+mn-ea"/>
                          <a:cs typeface="+mn-cs"/>
                        </a:rPr>
                        <a:t>&amp;</a:t>
                      </a:r>
                    </a:p>
                    <a:p>
                      <a:pPr marL="0" lvl="0" algn="ctr" defTabSz="914400" rtl="0" eaLnBrk="1" latinLnBrk="0" hangingPunct="1">
                        <a:buNone/>
                      </a:pPr>
                      <a:r>
                        <a:rPr lang="en-US" sz="1100" b="0" i="0" u="none" strike="noStrike" kern="1200">
                          <a:solidFill>
                            <a:schemeClr val="tx1"/>
                          </a:solidFill>
                          <a:effectLst/>
                          <a:latin typeface="Century Gothic"/>
                          <a:ea typeface="+mn-ea"/>
                          <a:cs typeface="+mn-cs"/>
                        </a:rPr>
                        <a:t>Dec 2023</a:t>
                      </a:r>
                    </a:p>
                    <a:p>
                      <a:pPr lvl="0" algn="ctr">
                        <a:buNone/>
                      </a:pPr>
                      <a:endParaRPr lang="en-US"/>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lvl="0" algn="ctr" defTabSz="914400" rtl="0" eaLnBrk="1" latinLnBrk="0" hangingPunct="1">
                        <a:buNone/>
                      </a:pPr>
                      <a:endParaRPr lang="en-US" sz="1100" b="0" i="0" u="none" strike="noStrike" kern="1200">
                        <a:solidFill>
                          <a:schemeClr val="tx1"/>
                        </a:solidFill>
                        <a:effectLst/>
                        <a:latin typeface="Century Gothic"/>
                        <a:ea typeface="+mn-ea"/>
                        <a:cs typeface="+mn-cs"/>
                      </a:endParaRPr>
                    </a:p>
                    <a:p>
                      <a:pPr marL="0" lvl="0" algn="ctr" defTabSz="914400" rtl="0" eaLnBrk="1" latinLnBrk="0" hangingPunct="1">
                        <a:buNone/>
                      </a:pPr>
                      <a:r>
                        <a:rPr lang="en-US" sz="1100" b="0" i="0" u="none" strike="noStrike" kern="1200">
                          <a:solidFill>
                            <a:schemeClr val="tx1"/>
                          </a:solidFill>
                          <a:effectLst/>
                          <a:latin typeface="Century Gothic"/>
                          <a:ea typeface="+mn-ea"/>
                          <a:cs typeface="+mn-cs"/>
                        </a:rPr>
                        <a:t>Dec</a:t>
                      </a:r>
                      <a:r>
                        <a:rPr lang="en-US"/>
                        <a:t> </a:t>
                      </a:r>
                      <a:r>
                        <a:rPr lang="en-US" sz="1100" b="0" i="0" u="none" strike="noStrike" kern="1200">
                          <a:solidFill>
                            <a:schemeClr val="tx1"/>
                          </a:solidFill>
                          <a:effectLst/>
                          <a:latin typeface="Century Gothic"/>
                          <a:ea typeface="+mn-ea"/>
                          <a:cs typeface="+mn-cs"/>
                        </a:rPr>
                        <a:t>2024</a:t>
                      </a:r>
                    </a:p>
                    <a:p>
                      <a:pPr lvl="0" algn="ctr">
                        <a:buNone/>
                      </a:pPr>
                      <a:endParaRPr lang="en-US"/>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u="none" strike="noStrike" kern="1200">
                        <a:solidFill>
                          <a:schemeClr val="tx1"/>
                        </a:solidFill>
                        <a:effectLst/>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u="none" strike="noStrike" kern="1200">
                        <a:solidFill>
                          <a:schemeClr val="tx1"/>
                        </a:solidFill>
                        <a:effectLst/>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a:solidFill>
                            <a:schemeClr val="tx1"/>
                          </a:solidFill>
                          <a:effectLst/>
                          <a:latin typeface="Century Gothic"/>
                          <a:ea typeface="+mn-ea"/>
                          <a:cs typeface="+mn-cs"/>
                        </a:rPr>
                        <a:t>Dec 2025</a:t>
                      </a:r>
                    </a:p>
                    <a:p>
                      <a:pPr lvl="0" algn="ctr">
                        <a:buNone/>
                      </a:pPr>
                      <a:endParaRPr lang="en-US"/>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noProof="0">
                          <a:solidFill>
                            <a:schemeClr val="tx1"/>
                          </a:solidFill>
                          <a:effectLst/>
                          <a:latin typeface="Century Gothic"/>
                        </a:rPr>
                        <a:t>Dec 2027</a:t>
                      </a:r>
                      <a:endParaRPr lang="en-US"/>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noProof="0">
                          <a:solidFill>
                            <a:schemeClr val="tx1"/>
                          </a:solidFill>
                          <a:effectLst/>
                          <a:latin typeface="Century Gothic"/>
                        </a:rPr>
                        <a:t>Dec 2028</a:t>
                      </a:r>
                      <a:endParaRPr lang="en-US"/>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1068200"/>
                  </a:ext>
                </a:extLst>
              </a:tr>
              <a:tr h="527657">
                <a:tc>
                  <a:txBody>
                    <a:bodyPr/>
                    <a:lstStyle/>
                    <a:p>
                      <a:pPr lvl="0" algn="ctr">
                        <a:buNone/>
                      </a:pPr>
                      <a:r>
                        <a:rPr lang="en-US" sz="1400" b="1" i="0" u="none" strike="noStrike" noProof="0">
                          <a:solidFill>
                            <a:schemeClr val="tx1"/>
                          </a:solidFill>
                          <a:effectLst/>
                          <a:latin typeface="Calibri"/>
                        </a:rPr>
                        <a:t>CPUC Reviews LSE Compliance Filings </a:t>
                      </a:r>
                      <a:r>
                        <a:rPr lang="en-US" sz="1400" b="1" i="0" u="sng" strike="noStrike" noProof="0">
                          <a:solidFill>
                            <a:schemeClr val="tx1"/>
                          </a:solidFill>
                          <a:effectLst/>
                          <a:latin typeface="Calibri"/>
                        </a:rPr>
                        <a:t>only</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Century Gothic"/>
                        </a:rPr>
                        <a:t>Aug 2021</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Century Gothic"/>
                        </a:rPr>
                        <a:t>Aug 2022</a:t>
                      </a:r>
                    </a:p>
                  </a:txBody>
                  <a:tcPr marL="5089" marR="5089" marT="5089" marB="0" anchor="ctr">
                    <a:lnL w="6350" cap="flat" cmpd="sng" algn="ctr">
                      <a:solidFill>
                        <a:srgbClr val="000000"/>
                      </a:solidFill>
                      <a:prstDash val="solid"/>
                      <a:round/>
                      <a:headEnd type="none" w="med" len="med"/>
                      <a:tailEnd type="none" w="med" len="med"/>
                    </a:lnL>
                    <a:lnR w="12700" cap="flat" cmpd="sng" algn="ctr">
                      <a:solidFill>
                        <a:srgbClr val="777777"/>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noProof="0">
                          <a:solidFill>
                            <a:schemeClr val="tx1"/>
                          </a:solidFill>
                          <a:effectLst/>
                          <a:latin typeface="Century Gothic"/>
                        </a:rPr>
                        <a:t>Jun 2026</a:t>
                      </a:r>
                      <a:endParaRPr lang="en-US"/>
                    </a:p>
                  </a:txBody>
                  <a:tcPr marL="5089" marR="5089" marT="5089" marB="0" anchor="ctr">
                    <a:lnL w="12700" cap="flat" cmpd="sng" algn="ctr">
                      <a:solidFill>
                        <a:srgbClr val="777777"/>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lvl="0" algn="ctr" defTabSz="914400" rtl="0" eaLnBrk="1" latinLnBrk="0" hangingPunct="1">
                        <a:buNone/>
                      </a:pPr>
                      <a:r>
                        <a:rPr lang="en-US" sz="1100" b="0" i="0" u="none" strike="noStrike" kern="1200">
                          <a:solidFill>
                            <a:schemeClr val="tx1"/>
                          </a:solidFill>
                          <a:effectLst/>
                          <a:latin typeface="Century Gothic"/>
                          <a:ea typeface="+mn-ea"/>
                          <a:cs typeface="+mn-cs"/>
                        </a:rPr>
                        <a:t>Aug 2023</a:t>
                      </a:r>
                      <a:r>
                        <a:rPr lang="en-US" sz="1100" b="0" i="0" u="none" strike="noStrike" kern="1200" baseline="30000">
                          <a:solidFill>
                            <a:schemeClr val="tx1"/>
                          </a:solidFill>
                          <a:effectLst/>
                          <a:latin typeface="Century Gothic"/>
                          <a:ea typeface="+mn-ea"/>
                          <a:cs typeface="+mn-cs"/>
                        </a:rPr>
                        <a:t>3</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kern="1200">
                          <a:solidFill>
                            <a:schemeClr val="tx1"/>
                          </a:solidFill>
                          <a:effectLst/>
                          <a:latin typeface="Century Gothic"/>
                          <a:ea typeface="+mn-ea"/>
                          <a:cs typeface="+mn-cs"/>
                        </a:rPr>
                        <a:t>Jun 2024</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kern="1200">
                          <a:solidFill>
                            <a:schemeClr val="tx1"/>
                          </a:solidFill>
                          <a:effectLst/>
                          <a:latin typeface="Century Gothic"/>
                          <a:ea typeface="+mn-ea"/>
                          <a:cs typeface="+mn-cs"/>
                        </a:rPr>
                        <a:t>Jun 2025</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noProof="0">
                          <a:solidFill>
                            <a:schemeClr val="tx1"/>
                          </a:solidFill>
                          <a:effectLst/>
                          <a:latin typeface="Century Gothic"/>
                        </a:rPr>
                        <a:t>Jun 2027</a:t>
                      </a:r>
                      <a:endParaRPr lang="en-US"/>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noProof="0">
                          <a:solidFill>
                            <a:schemeClr val="tx1"/>
                          </a:solidFill>
                          <a:effectLst/>
                          <a:latin typeface="Century Gothic"/>
                        </a:rPr>
                        <a:t>Jun 2028</a:t>
                      </a:r>
                      <a:endParaRPr lang="en-US"/>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1116793"/>
                  </a:ext>
                </a:extLst>
              </a:tr>
            </a:tbl>
          </a:graphicData>
        </a:graphic>
      </p:graphicFrame>
      <p:sp>
        <p:nvSpPr>
          <p:cNvPr id="9" name="TextBox 8">
            <a:extLst>
              <a:ext uri="{FF2B5EF4-FFF2-40B4-BE49-F238E27FC236}">
                <a16:creationId xmlns:a16="http://schemas.microsoft.com/office/drawing/2014/main" id="{A4ED2C17-642F-1E05-7113-E05B1F85D51F}"/>
              </a:ext>
            </a:extLst>
          </p:cNvPr>
          <p:cNvSpPr txBox="1"/>
          <p:nvPr/>
        </p:nvSpPr>
        <p:spPr>
          <a:xfrm>
            <a:off x="1258517" y="1051412"/>
            <a:ext cx="1031891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Century Gothic"/>
                <a:cs typeface="Calibri"/>
              </a:rPr>
              <a:t>Table 1. CPUC Procurement Orders </a:t>
            </a:r>
            <a:r>
              <a:rPr lang="en-US" sz="1600">
                <a:solidFill>
                  <a:srgbClr val="000000"/>
                </a:solidFill>
                <a:latin typeface="Century Gothic"/>
              </a:rPr>
              <a:t>(A</a:t>
            </a:r>
            <a:r>
              <a:rPr lang="en-US" sz="1600" b="0" i="0" u="none" strike="noStrike" kern="1200" noProof="0" err="1">
                <a:solidFill>
                  <a:srgbClr val="000000"/>
                </a:solidFill>
                <a:effectLst/>
                <a:latin typeface="Century Gothic"/>
                <a:ea typeface="+mn-ea"/>
                <a:cs typeface="+mn-cs"/>
              </a:rPr>
              <a:t>pplies</a:t>
            </a:r>
            <a:r>
              <a:rPr lang="en-US" sz="1600" b="0" i="0" u="none" strike="noStrike" kern="1200" noProof="0">
                <a:solidFill>
                  <a:srgbClr val="000000"/>
                </a:solidFill>
                <a:effectLst/>
                <a:latin typeface="Century Gothic"/>
                <a:ea typeface="+mn-ea"/>
                <a:cs typeface="+mn-cs"/>
              </a:rPr>
              <a:t> to all CPUC-jurisdictional LSEs. No opt-outs allowed)</a:t>
            </a:r>
            <a:endParaRPr lang="en-US" sz="1600" b="1">
              <a:latin typeface="Century Gothic"/>
              <a:cs typeface="Calibri"/>
            </a:endParaRPr>
          </a:p>
        </p:txBody>
      </p:sp>
      <p:sp>
        <p:nvSpPr>
          <p:cNvPr id="3" name="TextBox 2">
            <a:extLst>
              <a:ext uri="{FF2B5EF4-FFF2-40B4-BE49-F238E27FC236}">
                <a16:creationId xmlns:a16="http://schemas.microsoft.com/office/drawing/2014/main" id="{D2DCFE36-8735-B8F4-1A74-98F8E501CA11}"/>
              </a:ext>
            </a:extLst>
          </p:cNvPr>
          <p:cNvSpPr txBox="1"/>
          <p:nvPr/>
        </p:nvSpPr>
        <p:spPr>
          <a:xfrm>
            <a:off x="140511" y="5670181"/>
            <a:ext cx="11914052"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solidFill>
                  <a:schemeClr val="tx2"/>
                </a:solidFill>
                <a:latin typeface="Century Gothic"/>
              </a:rPr>
              <a:t>(1) D.21-06-035 required 2,500 of the 9,000 MW NQC required between 2023-2025 be "Diablo-Canyon Replacement". </a:t>
            </a:r>
          </a:p>
          <a:p>
            <a:r>
              <a:rPr lang="en-US" sz="900">
                <a:solidFill>
                  <a:schemeClr val="tx2"/>
                </a:solidFill>
                <a:latin typeface="Century Gothic"/>
              </a:rPr>
              <a:t>(2) D.21-06-035 required 2,000 MW NQC of Long-Lead Time Procurement by 2026, with an option to extend to 2028: 1,000 MW NQC of long-duration storage and 1,000 MW NQC of firm zero-emitting. D.23-02-040 automatically    extends the procurement obligation to 2028.</a:t>
            </a:r>
          </a:p>
        </p:txBody>
      </p:sp>
      <p:sp>
        <p:nvSpPr>
          <p:cNvPr id="6" name="TextBox 5">
            <a:extLst>
              <a:ext uri="{FF2B5EF4-FFF2-40B4-BE49-F238E27FC236}">
                <a16:creationId xmlns:a16="http://schemas.microsoft.com/office/drawing/2014/main" id="{D36EFD6A-CD4D-6855-B3F7-ED04A8426472}"/>
              </a:ext>
            </a:extLst>
          </p:cNvPr>
          <p:cNvSpPr txBox="1"/>
          <p:nvPr/>
        </p:nvSpPr>
        <p:spPr>
          <a:xfrm>
            <a:off x="2627454" y="3506982"/>
            <a:ext cx="566964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Century Gothic"/>
                <a:cs typeface="Calibri"/>
              </a:rPr>
              <a:t>Table 2. Timelines for CPUC Review of LSE Contracting </a:t>
            </a:r>
          </a:p>
        </p:txBody>
      </p:sp>
      <p:sp>
        <p:nvSpPr>
          <p:cNvPr id="7" name="TextBox 6">
            <a:extLst>
              <a:ext uri="{FF2B5EF4-FFF2-40B4-BE49-F238E27FC236}">
                <a16:creationId xmlns:a16="http://schemas.microsoft.com/office/drawing/2014/main" id="{71693F4B-7D17-BC82-34C1-E9395D887BF9}"/>
              </a:ext>
            </a:extLst>
          </p:cNvPr>
          <p:cNvSpPr txBox="1"/>
          <p:nvPr/>
        </p:nvSpPr>
        <p:spPr>
          <a:xfrm>
            <a:off x="8293653" y="5077239"/>
            <a:ext cx="1093303" cy="538609"/>
          </a:xfrm>
          <a:prstGeom prst="rect">
            <a:avLst/>
          </a:prstGeom>
          <a:ln w="28575">
            <a:solidFill>
              <a:schemeClr val="bg2">
                <a:lumMod val="50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 </a:t>
            </a:r>
            <a:r>
              <a:rPr lang="en-US" sz="1100">
                <a:solidFill>
                  <a:schemeClr val="tx1"/>
                </a:solidFill>
                <a:latin typeface="Century Gothic"/>
              </a:rPr>
              <a:t>June 2025</a:t>
            </a:r>
          </a:p>
          <a:p>
            <a:pPr algn="ctr"/>
            <a:endParaRPr lang="en-US" sz="1100">
              <a:solidFill>
                <a:schemeClr val="tx1"/>
              </a:solidFill>
              <a:latin typeface="Century Gothic"/>
            </a:endParaRPr>
          </a:p>
        </p:txBody>
      </p:sp>
    </p:spTree>
    <p:extLst>
      <p:ext uri="{BB962C8B-B14F-4D97-AF65-F5344CB8AC3E}">
        <p14:creationId xmlns:p14="http://schemas.microsoft.com/office/powerpoint/2010/main" val="3233331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0319A-B190-A60C-14DF-1136C3CDE9BE}"/>
              </a:ext>
            </a:extLst>
          </p:cNvPr>
          <p:cNvSpPr>
            <a:spLocks noGrp="1"/>
          </p:cNvSpPr>
          <p:nvPr>
            <p:ph type="title"/>
          </p:nvPr>
        </p:nvSpPr>
        <p:spPr>
          <a:xfrm>
            <a:off x="113145" y="-371254"/>
            <a:ext cx="10972800" cy="1325563"/>
          </a:xfrm>
        </p:spPr>
        <p:txBody>
          <a:bodyPr/>
          <a:lstStyle/>
          <a:p>
            <a:r>
              <a:rPr lang="en-US" dirty="0"/>
              <a:t>June 2, 2025, Filing Requirements Overview</a:t>
            </a:r>
          </a:p>
        </p:txBody>
      </p:sp>
      <p:sp>
        <p:nvSpPr>
          <p:cNvPr id="3" name="Content Placeholder 2">
            <a:extLst>
              <a:ext uri="{FF2B5EF4-FFF2-40B4-BE49-F238E27FC236}">
                <a16:creationId xmlns:a16="http://schemas.microsoft.com/office/drawing/2014/main" id="{72918738-ED41-7D1B-3704-E2B4C638AADA}"/>
              </a:ext>
            </a:extLst>
          </p:cNvPr>
          <p:cNvSpPr>
            <a:spLocks noGrp="1"/>
          </p:cNvSpPr>
          <p:nvPr>
            <p:ph idx="1"/>
          </p:nvPr>
        </p:nvSpPr>
        <p:spPr>
          <a:xfrm>
            <a:off x="609600" y="1179079"/>
            <a:ext cx="10972800" cy="4766974"/>
          </a:xfrm>
        </p:spPr>
        <p:txBody>
          <a:bodyPr vert="horz" lIns="0" tIns="45720" rIns="91440" bIns="45720" rtlCol="0" anchor="t">
            <a:noAutofit/>
          </a:bodyPr>
          <a:lstStyle/>
          <a:p>
            <a:pPr marL="0" indent="0">
              <a:buNone/>
            </a:pPr>
            <a:r>
              <a:rPr lang="en-US" sz="1800" b="1" dirty="0"/>
              <a:t> Filings Include:</a:t>
            </a:r>
          </a:p>
          <a:p>
            <a:pPr marL="685800" lvl="1" indent="-342900"/>
            <a:r>
              <a:rPr lang="en-US" sz="1800" dirty="0"/>
              <a:t>Public RDTv3_4_9</a:t>
            </a:r>
          </a:p>
          <a:p>
            <a:pPr marL="685800" lvl="1" indent="-342900"/>
            <a:r>
              <a:rPr lang="en-US" sz="1800" dirty="0"/>
              <a:t>Confidential RDTv3 (incl. NQC validation Tool &amp; Certification Form)</a:t>
            </a:r>
          </a:p>
          <a:p>
            <a:pPr marL="1085850" lvl="2" indent="-342900"/>
            <a:r>
              <a:rPr lang="en-US" sz="1600" dirty="0"/>
              <a:t>RDT version </a:t>
            </a:r>
            <a:r>
              <a:rPr lang="en-US" sz="1600" b="1" dirty="0"/>
              <a:t>3_4_9</a:t>
            </a:r>
            <a:r>
              <a:rPr lang="en-US" sz="1600" dirty="0"/>
              <a:t> will be accepted (coming soon)</a:t>
            </a:r>
          </a:p>
          <a:p>
            <a:pPr marL="1085850" lvl="2" indent="-342900"/>
            <a:r>
              <a:rPr lang="en-US" sz="1800" dirty="0"/>
              <a:t>Contracts, milestone documentation, &amp; engineering assessments as required</a:t>
            </a:r>
          </a:p>
          <a:p>
            <a:pPr marL="685800" lvl="1" indent="-342900"/>
            <a:r>
              <a:rPr lang="en-US" sz="1800" dirty="0"/>
              <a:t>Remediation Plan</a:t>
            </a:r>
          </a:p>
          <a:p>
            <a:pPr marL="0" indent="0">
              <a:buNone/>
            </a:pPr>
            <a:r>
              <a:rPr lang="en-US" sz="1800" b="1" dirty="0"/>
              <a:t>Not required for this filing:</a:t>
            </a:r>
            <a:endParaRPr lang="en-US" dirty="0"/>
          </a:p>
          <a:p>
            <a:pPr marL="685800" lvl="1" indent="-342900"/>
            <a:r>
              <a:rPr lang="en-US" sz="1800" dirty="0"/>
              <a:t>Narrative Template or Clean System Power (CSP) Tool</a:t>
            </a:r>
          </a:p>
          <a:p>
            <a:pPr marL="685800" lvl="1" indent="-342900"/>
            <a:r>
              <a:rPr lang="en-US" sz="1800" dirty="0"/>
              <a:t>Reliability or CSP tabs of the RDTv3</a:t>
            </a:r>
          </a:p>
          <a:p>
            <a:pPr marL="0" indent="0">
              <a:buNone/>
            </a:pPr>
            <a:r>
              <a:rPr lang="en-US" sz="1800" b="1" dirty="0"/>
              <a:t>Expectations:</a:t>
            </a:r>
          </a:p>
          <a:p>
            <a:pPr marL="685800" lvl="1" indent="-342900"/>
            <a:r>
              <a:rPr lang="en-US" sz="1800" dirty="0"/>
              <a:t>All 2023, 2024, and 2025 D.21-06-035 procurement or bridge resources should be online, particularly related to the Diablo Canyon Replacement Requirement.</a:t>
            </a:r>
          </a:p>
          <a:p>
            <a:pPr marL="685800" lvl="1" indent="-342900"/>
            <a:r>
              <a:rPr lang="en-US" sz="1800" dirty="0"/>
              <a:t>LSEs should have significant progress toward the remainder of their </a:t>
            </a:r>
            <a:r>
              <a:rPr lang="en-US" sz="1800" dirty="0">
                <a:solidFill>
                  <a:srgbClr val="2A3C50"/>
                </a:solidFill>
              </a:rPr>
              <a:t>D.</a:t>
            </a:r>
            <a:r>
              <a:rPr lang="en-US" sz="1800" dirty="0"/>
              <a:t>23-02-040</a:t>
            </a:r>
            <a:r>
              <a:rPr lang="en-US" sz="1800" dirty="0">
                <a:solidFill>
                  <a:srgbClr val="2A3C50"/>
                </a:solidFill>
              </a:rPr>
              <a:t> procurement obligations.</a:t>
            </a:r>
          </a:p>
        </p:txBody>
      </p:sp>
      <p:sp>
        <p:nvSpPr>
          <p:cNvPr id="4" name="Slide Number Placeholder 3">
            <a:extLst>
              <a:ext uri="{FF2B5EF4-FFF2-40B4-BE49-F238E27FC236}">
                <a16:creationId xmlns:a16="http://schemas.microsoft.com/office/drawing/2014/main" id="{A68DCEC1-1F99-4FD9-22C5-0F5CE74BFA0F}"/>
              </a:ext>
            </a:extLst>
          </p:cNvPr>
          <p:cNvSpPr>
            <a:spLocks noGrp="1"/>
          </p:cNvSpPr>
          <p:nvPr>
            <p:ph type="sldNum" sz="quarter" idx="12"/>
          </p:nvPr>
        </p:nvSpPr>
        <p:spPr/>
        <p:txBody>
          <a:bodyPr/>
          <a:lstStyle/>
          <a:p>
            <a:fld id="{1C4126A1-9282-4A82-AC02-A59AF4A969C8}" type="slidenum">
              <a:rPr lang="en-US" smtClean="0"/>
              <a:t>4</a:t>
            </a:fld>
            <a:endParaRPr lang="en-US"/>
          </a:p>
        </p:txBody>
      </p:sp>
    </p:spTree>
    <p:extLst>
      <p:ext uri="{BB962C8B-B14F-4D97-AF65-F5344CB8AC3E}">
        <p14:creationId xmlns:p14="http://schemas.microsoft.com/office/powerpoint/2010/main" val="1614769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BB8B2-B462-3E3E-D380-2DFFCCD89E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1E3C1C-3771-F0B1-94FF-F7C16A131015}"/>
              </a:ext>
            </a:extLst>
          </p:cNvPr>
          <p:cNvSpPr>
            <a:spLocks noGrp="1"/>
          </p:cNvSpPr>
          <p:nvPr>
            <p:ph type="title"/>
          </p:nvPr>
        </p:nvSpPr>
        <p:spPr/>
        <p:txBody>
          <a:bodyPr/>
          <a:lstStyle/>
          <a:p>
            <a:r>
              <a:rPr lang="en-US"/>
              <a:t>2. RDTv3_4 Guidance &amp; Updates</a:t>
            </a:r>
          </a:p>
        </p:txBody>
      </p:sp>
      <p:sp>
        <p:nvSpPr>
          <p:cNvPr id="3" name="Slide Number Placeholder 2">
            <a:extLst>
              <a:ext uri="{FF2B5EF4-FFF2-40B4-BE49-F238E27FC236}">
                <a16:creationId xmlns:a16="http://schemas.microsoft.com/office/drawing/2014/main" id="{8F0FFB4D-C020-C9A3-8546-F5DBEE32C2A6}"/>
              </a:ext>
            </a:extLst>
          </p:cNvPr>
          <p:cNvSpPr>
            <a:spLocks noGrp="1"/>
          </p:cNvSpPr>
          <p:nvPr>
            <p:ph type="sldNum" sz="quarter" idx="12"/>
          </p:nvPr>
        </p:nvSpPr>
        <p:spPr/>
        <p:txBody>
          <a:bodyPr/>
          <a:lstStyle/>
          <a:p>
            <a:fld id="{1C4126A1-9282-4A82-AC02-A59AF4A969C8}" type="slidenum">
              <a:rPr lang="en-US" smtClean="0"/>
              <a:t>5</a:t>
            </a:fld>
            <a:endParaRPr lang="en-US"/>
          </a:p>
        </p:txBody>
      </p:sp>
    </p:spTree>
    <p:extLst>
      <p:ext uri="{BB962C8B-B14F-4D97-AF65-F5344CB8AC3E}">
        <p14:creationId xmlns:p14="http://schemas.microsoft.com/office/powerpoint/2010/main" val="3401867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CB240-BE6F-B8AF-2E9A-D2B803E43304}"/>
              </a:ext>
            </a:extLst>
          </p:cNvPr>
          <p:cNvSpPr>
            <a:spLocks noGrp="1"/>
          </p:cNvSpPr>
          <p:nvPr>
            <p:ph type="title"/>
          </p:nvPr>
        </p:nvSpPr>
        <p:spPr>
          <a:xfrm>
            <a:off x="119743" y="-349044"/>
            <a:ext cx="10972800" cy="1325563"/>
          </a:xfrm>
        </p:spPr>
        <p:txBody>
          <a:bodyPr/>
          <a:lstStyle/>
          <a:p>
            <a:r>
              <a:rPr lang="en-US"/>
              <a:t>Core Concepts and Key Features of RDT </a:t>
            </a:r>
          </a:p>
        </p:txBody>
      </p:sp>
      <p:sp>
        <p:nvSpPr>
          <p:cNvPr id="3" name="Content Placeholder 2">
            <a:extLst>
              <a:ext uri="{FF2B5EF4-FFF2-40B4-BE49-F238E27FC236}">
                <a16:creationId xmlns:a16="http://schemas.microsoft.com/office/drawing/2014/main" id="{FE617E84-2476-D6FC-F522-7B1EFFF6938B}"/>
              </a:ext>
            </a:extLst>
          </p:cNvPr>
          <p:cNvSpPr>
            <a:spLocks noGrp="1"/>
          </p:cNvSpPr>
          <p:nvPr>
            <p:ph idx="1"/>
          </p:nvPr>
        </p:nvSpPr>
        <p:spPr>
          <a:xfrm>
            <a:off x="421574" y="1297833"/>
            <a:ext cx="10972800" cy="4915415"/>
          </a:xfrm>
        </p:spPr>
        <p:txBody>
          <a:bodyPr vert="horz" lIns="0" tIns="45720" rIns="91440" bIns="45720" rtlCol="0" anchor="t">
            <a:noAutofit/>
          </a:bodyPr>
          <a:lstStyle/>
          <a:p>
            <a:pPr>
              <a:lnSpc>
                <a:spcPct val="100000"/>
              </a:lnSpc>
            </a:pPr>
            <a:r>
              <a:rPr lang="en-US" sz="2000" dirty="0">
                <a:ea typeface="+mn-lt"/>
                <a:cs typeface="+mn-lt"/>
              </a:rPr>
              <a:t>The RDTv3_4_8 consists of 14 sheets. Since staff uses the RDT to establish IRP and MTR compliance and to support broader planning purposes, </a:t>
            </a:r>
            <a:r>
              <a:rPr lang="en-US" sz="2000" u="sng" dirty="0">
                <a:ea typeface="+mn-lt"/>
                <a:cs typeface="+mn-lt"/>
              </a:rPr>
              <a:t>not all sheets are required to be completed with every filing.</a:t>
            </a:r>
            <a:endParaRPr lang="en-US" sz="2000" u="sng" dirty="0"/>
          </a:p>
          <a:p>
            <a:pPr>
              <a:lnSpc>
                <a:spcPct val="100000"/>
              </a:lnSpc>
            </a:pPr>
            <a:r>
              <a:rPr lang="en-US" sz="2000" dirty="0">
                <a:ea typeface="+mn-lt"/>
                <a:cs typeface="+mn-lt"/>
              </a:rPr>
              <a:t>The </a:t>
            </a:r>
            <a:r>
              <a:rPr lang="en-US" sz="2000" b="1" dirty="0">
                <a:ea typeface="+mn-lt"/>
                <a:cs typeface="+mn-lt"/>
              </a:rPr>
              <a:t>"</a:t>
            </a:r>
            <a:r>
              <a:rPr lang="en-US" sz="2000" b="1" dirty="0" err="1">
                <a:ea typeface="+mn-lt"/>
                <a:cs typeface="+mn-lt"/>
              </a:rPr>
              <a:t>unique_contracts</a:t>
            </a:r>
            <a:r>
              <a:rPr lang="en-US" sz="2000" b="1" dirty="0">
                <a:ea typeface="+mn-lt"/>
                <a:cs typeface="+mn-lt"/>
              </a:rPr>
              <a:t>"</a:t>
            </a:r>
            <a:r>
              <a:rPr lang="en-US" sz="2000" dirty="0">
                <a:ea typeface="+mn-lt"/>
                <a:cs typeface="+mn-lt"/>
              </a:rPr>
              <a:t> sheet is </a:t>
            </a:r>
            <a:r>
              <a:rPr lang="en-US" sz="2000" u="sng" dirty="0">
                <a:ea typeface="+mn-lt"/>
                <a:cs typeface="+mn-lt"/>
              </a:rPr>
              <a:t>the only sheet in RDTv3 for reporting the LSE’s existing and planned energy and capacity contracts.</a:t>
            </a:r>
          </a:p>
          <a:p>
            <a:pPr>
              <a:lnSpc>
                <a:spcPct val="100000"/>
              </a:lnSpc>
            </a:pPr>
            <a:r>
              <a:rPr lang="en-US" sz="2000" b="1" dirty="0">
                <a:ea typeface="+mn-lt"/>
                <a:cs typeface="+mn-lt"/>
              </a:rPr>
              <a:t>Hybrid contracts</a:t>
            </a:r>
            <a:r>
              <a:rPr lang="en-US" sz="2000" dirty="0">
                <a:ea typeface="+mn-lt"/>
                <a:cs typeface="+mn-lt"/>
              </a:rPr>
              <a:t> </a:t>
            </a:r>
            <a:r>
              <a:rPr lang="en-US" sz="2000" u="sng" dirty="0">
                <a:ea typeface="+mn-lt"/>
                <a:cs typeface="+mn-lt"/>
              </a:rPr>
              <a:t>should be listed on separate rows, with a different row for each resource.</a:t>
            </a:r>
          </a:p>
          <a:p>
            <a:pPr>
              <a:lnSpc>
                <a:spcPct val="100000"/>
              </a:lnSpc>
            </a:pPr>
            <a:r>
              <a:rPr lang="en-US" sz="2000" dirty="0"/>
              <a:t>Contracts used to meet multiple compliance obligations </a:t>
            </a:r>
            <a:r>
              <a:rPr lang="en-US" sz="2000" u="sng" dirty="0">
                <a:ea typeface="+mn-lt"/>
                <a:cs typeface="+mn-lt"/>
              </a:rPr>
              <a:t>should be listed on separate rows, with a different row for each compliance obligation targeted.</a:t>
            </a:r>
            <a:endParaRPr lang="en-US" sz="2000" dirty="0"/>
          </a:p>
          <a:p>
            <a:pPr>
              <a:lnSpc>
                <a:spcPct val="100000"/>
              </a:lnSpc>
            </a:pPr>
            <a:r>
              <a:rPr lang="en-US" sz="2000" dirty="0">
                <a:ea typeface="+mn-lt"/>
                <a:cs typeface="+mn-lt"/>
              </a:rPr>
              <a:t>Each </a:t>
            </a:r>
            <a:r>
              <a:rPr lang="en-US" sz="2000" u="sng" dirty="0">
                <a:ea typeface="+mn-lt"/>
                <a:cs typeface="+mn-lt"/>
              </a:rPr>
              <a:t>bridge contract (long-term or short-term) should be entered in a separate row.</a:t>
            </a:r>
            <a:r>
              <a:rPr lang="en-US" sz="2000" dirty="0">
                <a:ea typeface="+mn-lt"/>
                <a:cs typeface="+mn-lt"/>
              </a:rPr>
              <a:t> If a bridge is used to bridge for two resources, use </a:t>
            </a:r>
            <a:r>
              <a:rPr lang="en-US" sz="2000" u="sng" dirty="0">
                <a:ea typeface="+mn-lt"/>
                <a:cs typeface="+mn-lt"/>
              </a:rPr>
              <a:t>separate rows to identify the bridging NQC for each resource.</a:t>
            </a:r>
            <a:endParaRPr lang="en-US" sz="2000" u="sng" dirty="0"/>
          </a:p>
        </p:txBody>
      </p:sp>
      <p:sp>
        <p:nvSpPr>
          <p:cNvPr id="4" name="Slide Number Placeholder 3">
            <a:extLst>
              <a:ext uri="{FF2B5EF4-FFF2-40B4-BE49-F238E27FC236}">
                <a16:creationId xmlns:a16="http://schemas.microsoft.com/office/drawing/2014/main" id="{9A3A7738-0093-DD29-2CAB-7DA35F17E1D4}"/>
              </a:ext>
            </a:extLst>
          </p:cNvPr>
          <p:cNvSpPr>
            <a:spLocks noGrp="1"/>
          </p:cNvSpPr>
          <p:nvPr>
            <p:ph type="sldNum" sz="quarter" idx="12"/>
          </p:nvPr>
        </p:nvSpPr>
        <p:spPr/>
        <p:txBody>
          <a:bodyPr/>
          <a:lstStyle/>
          <a:p>
            <a:fld id="{1C4126A1-9282-4A82-AC02-A59AF4A969C8}" type="slidenum">
              <a:rPr lang="en-US" smtClean="0"/>
              <a:t>6</a:t>
            </a:fld>
            <a:endParaRPr lang="en-US"/>
          </a:p>
        </p:txBody>
      </p:sp>
    </p:spTree>
    <p:extLst>
      <p:ext uri="{BB962C8B-B14F-4D97-AF65-F5344CB8AC3E}">
        <p14:creationId xmlns:p14="http://schemas.microsoft.com/office/powerpoint/2010/main" val="4003885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DD6A1-B08B-81C1-C06F-CA9DFE9832B8}"/>
              </a:ext>
            </a:extLst>
          </p:cNvPr>
          <p:cNvSpPr>
            <a:spLocks noGrp="1"/>
          </p:cNvSpPr>
          <p:nvPr>
            <p:ph type="title"/>
          </p:nvPr>
        </p:nvSpPr>
        <p:spPr>
          <a:xfrm>
            <a:off x="228600" y="376670"/>
            <a:ext cx="10972800" cy="758825"/>
          </a:xfrm>
        </p:spPr>
        <p:txBody>
          <a:bodyPr anchor="ctr"/>
          <a:lstStyle/>
          <a:p>
            <a:r>
              <a:rPr lang="en-US"/>
              <a:t>Entering Data into the RDT</a:t>
            </a:r>
          </a:p>
        </p:txBody>
      </p:sp>
      <p:sp>
        <p:nvSpPr>
          <p:cNvPr id="3" name="Content Placeholder 2">
            <a:extLst>
              <a:ext uri="{FF2B5EF4-FFF2-40B4-BE49-F238E27FC236}">
                <a16:creationId xmlns:a16="http://schemas.microsoft.com/office/drawing/2014/main" id="{CB730AA2-82F9-0DC5-D078-397A9E625FCA}"/>
              </a:ext>
            </a:extLst>
          </p:cNvPr>
          <p:cNvSpPr>
            <a:spLocks noGrp="1"/>
          </p:cNvSpPr>
          <p:nvPr>
            <p:ph idx="1"/>
          </p:nvPr>
        </p:nvSpPr>
        <p:spPr>
          <a:xfrm>
            <a:off x="609600" y="1123950"/>
            <a:ext cx="10972800" cy="5053013"/>
          </a:xfrm>
        </p:spPr>
        <p:txBody>
          <a:bodyPr vert="horz" lIns="0" tIns="45720" rIns="91440" bIns="45720" rtlCol="0" anchor="t">
            <a:noAutofit/>
          </a:bodyPr>
          <a:lstStyle/>
          <a:p>
            <a:pPr marL="0" indent="0">
              <a:spcBef>
                <a:spcPts val="0"/>
              </a:spcBef>
              <a:buNone/>
            </a:pPr>
            <a:r>
              <a:rPr lang="en-US" sz="2000" dirty="0"/>
              <a:t>Use caution when pasting data into the RDT:</a:t>
            </a:r>
          </a:p>
          <a:p>
            <a:pPr lvl="1">
              <a:spcBef>
                <a:spcPts val="0"/>
              </a:spcBef>
            </a:pPr>
            <a:r>
              <a:rPr lang="en-US" sz="1600" dirty="0"/>
              <a:t>It </a:t>
            </a:r>
            <a:r>
              <a:rPr lang="en-US" sz="1600" u="sng" dirty="0"/>
              <a:t>always</a:t>
            </a:r>
            <a:r>
              <a:rPr lang="en-US" sz="1600" dirty="0"/>
              <a:t> circumvents and can </a:t>
            </a:r>
            <a:r>
              <a:rPr lang="en-US" sz="1600" u="sng" dirty="0"/>
              <a:t>overwrite</a:t>
            </a:r>
            <a:r>
              <a:rPr lang="en-US" sz="1600" dirty="0"/>
              <a:t> data validation.</a:t>
            </a:r>
          </a:p>
          <a:p>
            <a:pPr lvl="1">
              <a:spcBef>
                <a:spcPts val="0"/>
              </a:spcBef>
            </a:pPr>
            <a:r>
              <a:rPr lang="en-US" sz="1600" dirty="0"/>
              <a:t>Columns may be added and removed between versions.</a:t>
            </a:r>
          </a:p>
          <a:p>
            <a:pPr lvl="1">
              <a:spcBef>
                <a:spcPts val="0"/>
              </a:spcBef>
              <a:spcAft>
                <a:spcPts val="1200"/>
              </a:spcAft>
            </a:pPr>
            <a:r>
              <a:rPr lang="en-US" sz="1600" dirty="0"/>
              <a:t>When pasting is necessary, be sure to </a:t>
            </a:r>
            <a:r>
              <a:rPr lang="en-US" sz="1600" u="sng" dirty="0"/>
              <a:t>paste values</a:t>
            </a:r>
            <a:r>
              <a:rPr lang="en-US" sz="1600" dirty="0"/>
              <a:t> only.</a:t>
            </a:r>
          </a:p>
          <a:p>
            <a:pPr marL="0" indent="0">
              <a:spcBef>
                <a:spcPts val="0"/>
              </a:spcBef>
              <a:buNone/>
            </a:pPr>
            <a:r>
              <a:rPr lang="en-US" dirty="0"/>
              <a:t>Remember that each contract-row of the </a:t>
            </a:r>
            <a:r>
              <a:rPr lang="en-US" b="1" dirty="0" err="1"/>
              <a:t>unique_contracts</a:t>
            </a:r>
            <a:r>
              <a:rPr lang="en-US" dirty="0"/>
              <a:t> sheet requires:</a:t>
            </a:r>
          </a:p>
          <a:p>
            <a:pPr lvl="1">
              <a:spcBef>
                <a:spcPts val="0"/>
              </a:spcBef>
            </a:pPr>
            <a:r>
              <a:rPr lang="en-US" sz="1600" dirty="0"/>
              <a:t>A </a:t>
            </a:r>
            <a:r>
              <a:rPr lang="en-US" sz="1600" u="sng" dirty="0"/>
              <a:t>unique</a:t>
            </a:r>
            <a:r>
              <a:rPr lang="en-US" sz="1600" dirty="0"/>
              <a:t> </a:t>
            </a:r>
            <a:r>
              <a:rPr lang="en-US" sz="1600" b="1" i="1" dirty="0" err="1"/>
              <a:t>lse_unique_contract_id</a:t>
            </a:r>
            <a:r>
              <a:rPr lang="en-US" sz="1600" i="1" dirty="0"/>
              <a:t>.</a:t>
            </a:r>
            <a:endParaRPr lang="en-US" sz="1600" dirty="0"/>
          </a:p>
          <a:p>
            <a:pPr lvl="1">
              <a:spcBef>
                <a:spcPts val="0"/>
              </a:spcBef>
              <a:spcAft>
                <a:spcPts val="1200"/>
              </a:spcAft>
            </a:pPr>
            <a:r>
              <a:rPr lang="en-US" sz="1600" dirty="0"/>
              <a:t>Only the contracted attributes and targeted compliance applicable to that contract-row.</a:t>
            </a:r>
          </a:p>
          <a:p>
            <a:pPr marL="0" indent="0">
              <a:spcBef>
                <a:spcPts val="0"/>
              </a:spcBef>
              <a:buNone/>
            </a:pPr>
            <a:r>
              <a:rPr lang="en-US" dirty="0"/>
              <a:t>The error checking macro has been updated </a:t>
            </a:r>
          </a:p>
          <a:p>
            <a:pPr marL="0" indent="0">
              <a:spcBef>
                <a:spcPts val="0"/>
              </a:spcBef>
              <a:buNone/>
            </a:pPr>
            <a:endParaRPr lang="en-US" sz="1600" dirty="0"/>
          </a:p>
          <a:p>
            <a:pPr lvl="1">
              <a:spcBef>
                <a:spcPts val="0"/>
              </a:spcBef>
              <a:spcAft>
                <a:spcPts val="1200"/>
              </a:spcAft>
            </a:pPr>
            <a:r>
              <a:rPr lang="en-US" sz="1600" dirty="0"/>
              <a:t>Staff highly recommends running the macro after completing entries in the </a:t>
            </a:r>
            <a:r>
              <a:rPr lang="en-US" sz="1600" dirty="0" err="1"/>
              <a:t>unique_contracts</a:t>
            </a:r>
            <a:r>
              <a:rPr lang="en-US" sz="1600" dirty="0"/>
              <a:t> sheet before proceeding to the MTR NQC validation Tool. </a:t>
            </a:r>
          </a:p>
          <a:p>
            <a:pPr marL="0" indent="0">
              <a:spcBef>
                <a:spcPts val="0"/>
              </a:spcBef>
              <a:buNone/>
            </a:pPr>
            <a:r>
              <a:rPr lang="en-US" dirty="0"/>
              <a:t>Errors entered in the </a:t>
            </a:r>
            <a:r>
              <a:rPr lang="en-US" b="1" i="1" dirty="0" err="1"/>
              <a:t>unique_contracts</a:t>
            </a:r>
            <a:r>
              <a:rPr lang="en-US" b="1" i="1" dirty="0"/>
              <a:t> </a:t>
            </a:r>
            <a:r>
              <a:rPr lang="en-US" dirty="0"/>
              <a:t>sheet will carry through to the MTR NQC validation Tool.</a:t>
            </a:r>
          </a:p>
          <a:p>
            <a:pPr lvl="1">
              <a:spcBef>
                <a:spcPts val="0"/>
              </a:spcBef>
              <a:spcAft>
                <a:spcPts val="1200"/>
              </a:spcAft>
            </a:pPr>
            <a:r>
              <a:rPr lang="en-US" sz="1600" dirty="0"/>
              <a:t>Outputs from the Tool are dependent on the LSE provided information.</a:t>
            </a:r>
          </a:p>
        </p:txBody>
      </p:sp>
      <p:sp>
        <p:nvSpPr>
          <p:cNvPr id="4" name="Slide Number Placeholder 3">
            <a:extLst>
              <a:ext uri="{FF2B5EF4-FFF2-40B4-BE49-F238E27FC236}">
                <a16:creationId xmlns:a16="http://schemas.microsoft.com/office/drawing/2014/main" id="{6F101C68-A922-6DEA-DD9C-E1B6BC11F2CF}"/>
              </a:ext>
            </a:extLst>
          </p:cNvPr>
          <p:cNvSpPr>
            <a:spLocks noGrp="1"/>
          </p:cNvSpPr>
          <p:nvPr>
            <p:ph type="sldNum" sz="quarter" idx="12"/>
          </p:nvPr>
        </p:nvSpPr>
        <p:spPr/>
        <p:txBody>
          <a:bodyPr/>
          <a:lstStyle/>
          <a:p>
            <a:fld id="{1C4126A1-9282-4A82-AC02-A59AF4A969C8}" type="slidenum">
              <a:rPr lang="en-US" smtClean="0"/>
              <a:t>7</a:t>
            </a:fld>
            <a:endParaRPr lang="en-US"/>
          </a:p>
        </p:txBody>
      </p:sp>
    </p:spTree>
    <p:extLst>
      <p:ext uri="{BB962C8B-B14F-4D97-AF65-F5344CB8AC3E}">
        <p14:creationId xmlns:p14="http://schemas.microsoft.com/office/powerpoint/2010/main" val="948067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B9543-1D98-97A1-5271-CB61BFE4C1C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8A9DEE-99E0-CDE9-6FDE-B30935677018}"/>
              </a:ext>
            </a:extLst>
          </p:cNvPr>
          <p:cNvSpPr>
            <a:spLocks noGrp="1"/>
          </p:cNvSpPr>
          <p:nvPr>
            <p:ph type="sldNum" sz="quarter" idx="12"/>
          </p:nvPr>
        </p:nvSpPr>
        <p:spPr/>
        <p:txBody>
          <a:bodyPr/>
          <a:lstStyle/>
          <a:p>
            <a:fld id="{1C4126A1-9282-4A82-AC02-A59AF4A969C8}" type="slidenum">
              <a:rPr lang="en-US" smtClean="0"/>
              <a:t>8</a:t>
            </a:fld>
            <a:endParaRPr lang="en-US"/>
          </a:p>
        </p:txBody>
      </p:sp>
      <p:sp>
        <p:nvSpPr>
          <p:cNvPr id="5" name="TextBox 4">
            <a:extLst>
              <a:ext uri="{FF2B5EF4-FFF2-40B4-BE49-F238E27FC236}">
                <a16:creationId xmlns:a16="http://schemas.microsoft.com/office/drawing/2014/main" id="{60811037-F245-1E05-54D8-A66EF9A07154}"/>
              </a:ext>
            </a:extLst>
          </p:cNvPr>
          <p:cNvSpPr txBox="1"/>
          <p:nvPr/>
        </p:nvSpPr>
        <p:spPr>
          <a:xfrm>
            <a:off x="333894" y="1814033"/>
            <a:ext cx="1159106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sz="2400"/>
          </a:p>
        </p:txBody>
      </p:sp>
      <p:sp>
        <p:nvSpPr>
          <p:cNvPr id="2" name="TextBox 1">
            <a:extLst>
              <a:ext uri="{FF2B5EF4-FFF2-40B4-BE49-F238E27FC236}">
                <a16:creationId xmlns:a16="http://schemas.microsoft.com/office/drawing/2014/main" id="{3A8CBFB6-3666-6E91-A5CF-442BDED8D36D}"/>
              </a:ext>
            </a:extLst>
          </p:cNvPr>
          <p:cNvSpPr txBox="1"/>
          <p:nvPr/>
        </p:nvSpPr>
        <p:spPr>
          <a:xfrm>
            <a:off x="213875" y="991816"/>
            <a:ext cx="11530691" cy="1754326"/>
          </a:xfrm>
          <a:prstGeom prst="rect">
            <a:avLst/>
          </a:prstGeom>
          <a:noFill/>
        </p:spPr>
        <p:txBody>
          <a:bodyPr wrap="square" rtlCol="0">
            <a:spAutoFit/>
          </a:bodyPr>
          <a:lstStyle/>
          <a:p>
            <a:pPr marL="342900" indent="-342900">
              <a:buFont typeface="+mj-lt"/>
              <a:buAutoNum type="arabicPeriod"/>
            </a:pPr>
            <a:endParaRPr lang="en-US" b="1"/>
          </a:p>
          <a:p>
            <a:pPr marL="342900" indent="-342900">
              <a:buFont typeface="+mj-lt"/>
              <a:buAutoNum type="arabicPeriod"/>
            </a:pPr>
            <a:endParaRPr lang="en-US" b="1"/>
          </a:p>
          <a:p>
            <a:pPr marL="342900" indent="-342900">
              <a:buFont typeface="+mj-lt"/>
              <a:buAutoNum type="arabicPeriod"/>
            </a:pPr>
            <a:endParaRPr lang="en-US" b="1"/>
          </a:p>
          <a:p>
            <a:pPr marL="342900" indent="-342900">
              <a:buFont typeface="+mj-lt"/>
              <a:buAutoNum type="arabicPeriod"/>
            </a:pPr>
            <a:endParaRPr lang="en-US" b="1"/>
          </a:p>
          <a:p>
            <a:endParaRPr lang="en-US"/>
          </a:p>
          <a:p>
            <a:endParaRPr lang="en-US"/>
          </a:p>
        </p:txBody>
      </p:sp>
      <p:sp>
        <p:nvSpPr>
          <p:cNvPr id="6" name="TextBox 5">
            <a:extLst>
              <a:ext uri="{FF2B5EF4-FFF2-40B4-BE49-F238E27FC236}">
                <a16:creationId xmlns:a16="http://schemas.microsoft.com/office/drawing/2014/main" id="{70EA6593-2084-884B-7286-832964BA9D60}"/>
              </a:ext>
            </a:extLst>
          </p:cNvPr>
          <p:cNvSpPr txBox="1"/>
          <p:nvPr/>
        </p:nvSpPr>
        <p:spPr>
          <a:xfrm>
            <a:off x="699549" y="1425275"/>
            <a:ext cx="10789494" cy="3997184"/>
          </a:xfrm>
          <a:prstGeom prst="rect">
            <a:avLst/>
          </a:prstGeom>
          <a:noFill/>
        </p:spPr>
        <p:txBody>
          <a:bodyPr wrap="square" lIns="91440" tIns="45720" rIns="91440" bIns="45720" rtlCol="0" anchor="t">
            <a:spAutoFit/>
          </a:bodyPr>
          <a:lstStyle/>
          <a:p>
            <a:r>
              <a:rPr lang="en-US" sz="2000" b="1">
                <a:effectLst/>
                <a:ea typeface="MS Mincho"/>
                <a:cs typeface="Arial"/>
              </a:rPr>
              <a:t>Version:</a:t>
            </a:r>
            <a:r>
              <a:rPr lang="en-US" sz="2000">
                <a:effectLst/>
                <a:ea typeface="MS Mincho"/>
                <a:cs typeface="Arial"/>
              </a:rPr>
              <a:t> </a:t>
            </a:r>
            <a:r>
              <a:rPr lang="en-US" sz="2000">
                <a:ea typeface="MS Mincho"/>
                <a:cs typeface="Arial"/>
              </a:rPr>
              <a:t>RDTv3_4_8 (Coming soon: RDTv3_4_9)</a:t>
            </a:r>
          </a:p>
          <a:p>
            <a:pPr>
              <a:lnSpc>
                <a:spcPct val="107000"/>
              </a:lnSpc>
            </a:pPr>
            <a:endParaRPr lang="en-US" sz="2000">
              <a:ea typeface="MS Mincho"/>
              <a:cs typeface="Arial"/>
            </a:endParaRPr>
          </a:p>
          <a:p>
            <a:pPr marL="457200" indent="-457200">
              <a:lnSpc>
                <a:spcPct val="107000"/>
              </a:lnSpc>
              <a:buFont typeface="+mj-lt"/>
              <a:buAutoNum type="arabicPeriod"/>
            </a:pPr>
            <a:r>
              <a:rPr lang="en-US" sz="2000" b="1" err="1">
                <a:ea typeface="MS Mincho"/>
                <a:cs typeface="Arial"/>
              </a:rPr>
              <a:t>certification</a:t>
            </a:r>
            <a:r>
              <a:rPr lang="en-US" sz="2000" b="1" err="1">
                <a:effectLst/>
                <a:ea typeface="MS Mincho"/>
                <a:cs typeface="Arial"/>
              </a:rPr>
              <a:t>_form</a:t>
            </a:r>
            <a:r>
              <a:rPr lang="en-US" sz="2000">
                <a:effectLst/>
                <a:ea typeface="MS Mincho"/>
                <a:cs typeface="Arial"/>
              </a:rPr>
              <a:t> sheet added</a:t>
            </a:r>
            <a:endParaRPr lang="en-US" sz="2000">
              <a:ea typeface="MS Mincho"/>
              <a:cs typeface="Arial"/>
            </a:endParaRPr>
          </a:p>
          <a:p>
            <a:pPr marL="457200" indent="-457200">
              <a:lnSpc>
                <a:spcPct val="107000"/>
              </a:lnSpc>
              <a:buFont typeface="+mj-lt"/>
              <a:buAutoNum type="arabicPeriod"/>
            </a:pPr>
            <a:r>
              <a:rPr lang="en-US" sz="2000" b="1" err="1">
                <a:effectLst/>
                <a:ea typeface="MS Mincho"/>
                <a:cs typeface="Arial"/>
              </a:rPr>
              <a:t>unique_contracts</a:t>
            </a:r>
            <a:r>
              <a:rPr lang="en-US" sz="2000" b="1">
                <a:effectLst/>
                <a:ea typeface="MS Mincho"/>
                <a:cs typeface="Arial"/>
              </a:rPr>
              <a:t> </a:t>
            </a:r>
            <a:r>
              <a:rPr lang="en-US" sz="2000">
                <a:effectLst/>
                <a:ea typeface="MS Mincho"/>
                <a:cs typeface="Arial"/>
              </a:rPr>
              <a:t>sheet:</a:t>
            </a:r>
          </a:p>
          <a:p>
            <a:pPr marL="914400" lvl="1" indent="-457200">
              <a:lnSpc>
                <a:spcPct val="107000"/>
              </a:lnSpc>
              <a:buFont typeface="+mj-lt"/>
              <a:buAutoNum type="arabicPeriod"/>
            </a:pPr>
            <a:r>
              <a:rPr lang="en-US" sz="2000">
                <a:ea typeface="MS Mincho"/>
                <a:cs typeface="Times New Roman"/>
              </a:rPr>
              <a:t>Added </a:t>
            </a:r>
            <a:r>
              <a:rPr lang="en-US" sz="2000" i="1" err="1">
                <a:ea typeface="MS Mincho"/>
                <a:cs typeface="Times New Roman"/>
              </a:rPr>
              <a:t>mtr_contract_changed</a:t>
            </a:r>
            <a:r>
              <a:rPr lang="en-US" sz="2000">
                <a:ea typeface="MS Mincho"/>
                <a:cs typeface="Times New Roman"/>
              </a:rPr>
              <a:t> column.</a:t>
            </a:r>
          </a:p>
          <a:p>
            <a:pPr marL="914400" lvl="1" indent="-457200">
              <a:lnSpc>
                <a:spcPct val="107000"/>
              </a:lnSpc>
              <a:buFont typeface="+mj-lt"/>
              <a:buAutoNum type="arabicPeriod"/>
            </a:pPr>
            <a:r>
              <a:rPr lang="en-US" sz="2000">
                <a:effectLst/>
                <a:ea typeface="MS Mincho"/>
                <a:cs typeface="Times New Roman"/>
              </a:rPr>
              <a:t>Updated </a:t>
            </a:r>
            <a:r>
              <a:rPr lang="en-US" sz="2000" i="1" err="1">
                <a:effectLst/>
                <a:ea typeface="MS Mincho"/>
                <a:cs typeface="Times New Roman"/>
              </a:rPr>
              <a:t>csp_annual_yyy</a:t>
            </a:r>
            <a:r>
              <a:rPr lang="en-US" sz="2000">
                <a:effectLst/>
                <a:ea typeface="MS Mincho"/>
                <a:cs typeface="Times New Roman"/>
              </a:rPr>
              <a:t> columns.</a:t>
            </a:r>
          </a:p>
          <a:p>
            <a:pPr marL="457200" indent="-457200">
              <a:lnSpc>
                <a:spcPct val="107000"/>
              </a:lnSpc>
              <a:buFont typeface="+mj-lt"/>
              <a:buAutoNum type="arabicPeriod"/>
            </a:pPr>
            <a:r>
              <a:rPr lang="en-US" sz="2000" b="1" err="1">
                <a:effectLst/>
                <a:ea typeface="MS Mincho"/>
                <a:cs typeface="Arial"/>
              </a:rPr>
              <a:t>mtr_nqc_validation_tool</a:t>
            </a:r>
            <a:r>
              <a:rPr lang="en-US" sz="2000">
                <a:effectLst/>
                <a:ea typeface="MS Mincho"/>
                <a:cs typeface="Arial"/>
              </a:rPr>
              <a:t>:</a:t>
            </a:r>
          </a:p>
          <a:p>
            <a:pPr marL="914400" lvl="1" indent="-457200">
              <a:lnSpc>
                <a:spcPct val="107000"/>
              </a:lnSpc>
              <a:buFont typeface="+mj-lt"/>
              <a:buAutoNum type="arabicPeriod"/>
            </a:pPr>
            <a:r>
              <a:rPr lang="en-US" sz="2000">
                <a:effectLst/>
                <a:ea typeface="MS Mincho"/>
                <a:cs typeface="Times New Roman"/>
              </a:rPr>
              <a:t>Add </a:t>
            </a:r>
            <a:r>
              <a:rPr lang="en-US" sz="2000" err="1">
                <a:effectLst/>
                <a:ea typeface="MS Mincho"/>
                <a:cs typeface="Times New Roman"/>
              </a:rPr>
              <a:t>compliance_target</a:t>
            </a:r>
            <a:r>
              <a:rPr lang="en-US" sz="2000">
                <a:effectLst/>
                <a:ea typeface="MS Mincho"/>
                <a:cs typeface="Times New Roman"/>
              </a:rPr>
              <a:t> column</a:t>
            </a:r>
            <a:r>
              <a:rPr lang="en-US" sz="2000">
                <a:ea typeface="MS Mincho"/>
                <a:cs typeface="Times New Roman"/>
              </a:rPr>
              <a:t>.</a:t>
            </a:r>
          </a:p>
          <a:p>
            <a:pPr marL="914400" lvl="1" indent="-457200">
              <a:lnSpc>
                <a:spcPct val="107000"/>
              </a:lnSpc>
              <a:buFont typeface="+mj-lt"/>
              <a:buAutoNum type="arabicPeriod"/>
            </a:pPr>
            <a:r>
              <a:rPr lang="en-US" sz="2000">
                <a:effectLst/>
                <a:ea typeface="MS Mincho"/>
                <a:cs typeface="Times New Roman"/>
              </a:rPr>
              <a:t>Removed </a:t>
            </a:r>
            <a:r>
              <a:rPr lang="en-US" sz="2000" err="1">
                <a:effectLst/>
                <a:ea typeface="MS Mincho"/>
                <a:cs typeface="Times New Roman"/>
              </a:rPr>
              <a:t>elcc_hybrid_storage_resource</a:t>
            </a:r>
            <a:r>
              <a:rPr lang="en-US" sz="2000">
                <a:effectLst/>
                <a:ea typeface="MS Mincho"/>
                <a:cs typeface="Times New Roman"/>
              </a:rPr>
              <a:t> column.</a:t>
            </a:r>
          </a:p>
          <a:p>
            <a:pPr marL="457200" indent="-457200">
              <a:lnSpc>
                <a:spcPct val="107000"/>
              </a:lnSpc>
              <a:buFont typeface="+mj-lt"/>
              <a:buAutoNum type="arabicPeriod"/>
            </a:pPr>
            <a:r>
              <a:rPr lang="en-US" sz="2000" b="1" err="1">
                <a:effectLst/>
                <a:ea typeface="MS Mincho"/>
                <a:cs typeface="Arial"/>
              </a:rPr>
              <a:t>mtr_nqc_summary</a:t>
            </a:r>
            <a:r>
              <a:rPr lang="en-US" sz="2000">
                <a:effectLst/>
                <a:ea typeface="MS Mincho"/>
                <a:cs typeface="Arial"/>
              </a:rPr>
              <a:t>:</a:t>
            </a:r>
          </a:p>
          <a:p>
            <a:pPr marL="914400" lvl="1" indent="-457200">
              <a:lnSpc>
                <a:spcPct val="107000"/>
              </a:lnSpc>
              <a:buFont typeface="+mj-lt"/>
              <a:buAutoNum type="arabicPeriod"/>
            </a:pPr>
            <a:r>
              <a:rPr lang="en-US" sz="2000">
                <a:effectLst/>
                <a:ea typeface="MS Mincho"/>
                <a:cs typeface="Times New Roman"/>
              </a:rPr>
              <a:t>Replaced formula summary table with Pivot table.</a:t>
            </a:r>
          </a:p>
          <a:p>
            <a:pPr>
              <a:lnSpc>
                <a:spcPct val="107000"/>
              </a:lnSpc>
            </a:pPr>
            <a:endParaRPr lang="en-US" sz="2000">
              <a:ea typeface="MS Mincho"/>
              <a:cs typeface="Times New Roman"/>
            </a:endParaRPr>
          </a:p>
        </p:txBody>
      </p:sp>
      <p:sp>
        <p:nvSpPr>
          <p:cNvPr id="10" name="Content Placeholder 2">
            <a:extLst>
              <a:ext uri="{FF2B5EF4-FFF2-40B4-BE49-F238E27FC236}">
                <a16:creationId xmlns:a16="http://schemas.microsoft.com/office/drawing/2014/main" id="{ED168623-3C5F-F10C-47C3-4B15DE528836}"/>
              </a:ext>
            </a:extLst>
          </p:cNvPr>
          <p:cNvSpPr txBox="1">
            <a:spLocks/>
          </p:cNvSpPr>
          <p:nvPr/>
        </p:nvSpPr>
        <p:spPr>
          <a:xfrm>
            <a:off x="149679" y="494655"/>
            <a:ext cx="11587908" cy="591539"/>
          </a:xfrm>
          <a:prstGeom prst="rect">
            <a:avLst/>
          </a:prstGeom>
          <a:noFill/>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a:t>Summary of Changes to the June 2025 RDT</a:t>
            </a:r>
            <a:endParaRPr lang="en-US" sz="3200" b="1"/>
          </a:p>
        </p:txBody>
      </p:sp>
    </p:spTree>
    <p:extLst>
      <p:ext uri="{BB962C8B-B14F-4D97-AF65-F5344CB8AC3E}">
        <p14:creationId xmlns:p14="http://schemas.microsoft.com/office/powerpoint/2010/main" val="273933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D6F2F-E1AD-1F5F-FA2B-D2BA838C874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0CFF51-997B-157F-3E81-FADCC6CBBEC7}"/>
              </a:ext>
            </a:extLst>
          </p:cNvPr>
          <p:cNvSpPr>
            <a:spLocks noGrp="1"/>
          </p:cNvSpPr>
          <p:nvPr>
            <p:ph idx="1"/>
          </p:nvPr>
        </p:nvSpPr>
        <p:spPr>
          <a:xfrm>
            <a:off x="138133" y="866829"/>
            <a:ext cx="4005604" cy="5533971"/>
          </a:xfrm>
        </p:spPr>
        <p:txBody>
          <a:bodyPr vert="horz" lIns="0" tIns="45720" rIns="91440" bIns="45720" rtlCol="0" anchor="t">
            <a:normAutofit/>
          </a:bodyPr>
          <a:lstStyle/>
          <a:p>
            <a:endParaRPr lang="en-US" sz="2000"/>
          </a:p>
          <a:p>
            <a:r>
              <a:rPr lang="en-US" sz="2000"/>
              <a:t>This Form is used to verify the accuracy, reduce data errors and inconsistencies in procurement volumes that LSEs are reporting for their MTR compliance.</a:t>
            </a:r>
            <a:endParaRPr lang="en-US"/>
          </a:p>
          <a:p>
            <a:endParaRPr lang="en-US" sz="2000"/>
          </a:p>
          <a:p>
            <a:r>
              <a:rPr lang="en-US" sz="2000"/>
              <a:t>LSE must nominate a person/persons verifying and certifying that information provided for MTR compliance.</a:t>
            </a:r>
          </a:p>
        </p:txBody>
      </p:sp>
      <p:sp>
        <p:nvSpPr>
          <p:cNvPr id="4" name="Slide Number Placeholder 3">
            <a:extLst>
              <a:ext uri="{FF2B5EF4-FFF2-40B4-BE49-F238E27FC236}">
                <a16:creationId xmlns:a16="http://schemas.microsoft.com/office/drawing/2014/main" id="{6255B938-E0BD-A0C8-4342-6C53F812B39B}"/>
              </a:ext>
            </a:extLst>
          </p:cNvPr>
          <p:cNvSpPr>
            <a:spLocks noGrp="1"/>
          </p:cNvSpPr>
          <p:nvPr>
            <p:ph type="sldNum" sz="quarter" idx="12"/>
          </p:nvPr>
        </p:nvSpPr>
        <p:spPr/>
        <p:txBody>
          <a:bodyPr/>
          <a:lstStyle/>
          <a:p>
            <a:fld id="{1C4126A1-9282-4A82-AC02-A59AF4A969C8}" type="slidenum">
              <a:rPr lang="en-US" smtClean="0"/>
              <a:t>9</a:t>
            </a:fld>
            <a:endParaRPr lang="en-US"/>
          </a:p>
        </p:txBody>
      </p:sp>
      <p:sp>
        <p:nvSpPr>
          <p:cNvPr id="5" name="Content Placeholder 2">
            <a:extLst>
              <a:ext uri="{FF2B5EF4-FFF2-40B4-BE49-F238E27FC236}">
                <a16:creationId xmlns:a16="http://schemas.microsoft.com/office/drawing/2014/main" id="{CDFF54F5-CA59-2A68-DD99-9BAAC05F1F22}"/>
              </a:ext>
            </a:extLst>
          </p:cNvPr>
          <p:cNvSpPr txBox="1">
            <a:spLocks/>
          </p:cNvSpPr>
          <p:nvPr/>
        </p:nvSpPr>
        <p:spPr>
          <a:xfrm>
            <a:off x="138133" y="275291"/>
            <a:ext cx="11587908" cy="591539"/>
          </a:xfrm>
          <a:prstGeom prst="rect">
            <a:avLst/>
          </a:prstGeom>
          <a:noFill/>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a:t>Certification Form</a:t>
            </a:r>
            <a:endParaRPr lang="en-US" sz="2000" b="1"/>
          </a:p>
        </p:txBody>
      </p:sp>
      <p:pic>
        <p:nvPicPr>
          <p:cNvPr id="6" name="Picture 5">
            <a:extLst>
              <a:ext uri="{FF2B5EF4-FFF2-40B4-BE49-F238E27FC236}">
                <a16:creationId xmlns:a16="http://schemas.microsoft.com/office/drawing/2014/main" id="{5C715B2B-6414-02F7-5E67-F6D8A3026D87}"/>
              </a:ext>
            </a:extLst>
          </p:cNvPr>
          <p:cNvPicPr>
            <a:picLocks noChangeAspect="1"/>
          </p:cNvPicPr>
          <p:nvPr/>
        </p:nvPicPr>
        <p:blipFill>
          <a:blip r:embed="rId3"/>
          <a:stretch>
            <a:fillRect/>
          </a:stretch>
        </p:blipFill>
        <p:spPr>
          <a:xfrm>
            <a:off x="4031269" y="2617071"/>
            <a:ext cx="7952913" cy="3075481"/>
          </a:xfrm>
          <a:prstGeom prst="rect">
            <a:avLst/>
          </a:prstGeom>
          <a:ln w="28575">
            <a:solidFill>
              <a:schemeClr val="bg2">
                <a:lumMod val="50000"/>
              </a:schemeClr>
            </a:solidFill>
          </a:ln>
        </p:spPr>
      </p:pic>
      <p:pic>
        <p:nvPicPr>
          <p:cNvPr id="8" name="Picture 7">
            <a:extLst>
              <a:ext uri="{FF2B5EF4-FFF2-40B4-BE49-F238E27FC236}">
                <a16:creationId xmlns:a16="http://schemas.microsoft.com/office/drawing/2014/main" id="{A6848AF9-CDBB-DBE3-C4B2-74E2E492BFE5}"/>
              </a:ext>
            </a:extLst>
          </p:cNvPr>
          <p:cNvPicPr>
            <a:picLocks noChangeAspect="1"/>
          </p:cNvPicPr>
          <p:nvPr/>
        </p:nvPicPr>
        <p:blipFill>
          <a:blip r:embed="rId4"/>
          <a:stretch>
            <a:fillRect/>
          </a:stretch>
        </p:blipFill>
        <p:spPr>
          <a:xfrm>
            <a:off x="4144241" y="1165658"/>
            <a:ext cx="6743700" cy="1247775"/>
          </a:xfrm>
          <a:prstGeom prst="rect">
            <a:avLst/>
          </a:prstGeom>
          <a:ln w="28575">
            <a:solidFill>
              <a:schemeClr val="bg2">
                <a:lumMod val="50000"/>
              </a:schemeClr>
            </a:solidFill>
          </a:ln>
        </p:spPr>
      </p:pic>
    </p:spTree>
    <p:extLst>
      <p:ext uri="{BB962C8B-B14F-4D97-AF65-F5344CB8AC3E}">
        <p14:creationId xmlns:p14="http://schemas.microsoft.com/office/powerpoint/2010/main" val="873938371"/>
      </p:ext>
    </p:extLst>
  </p:cSld>
  <p:clrMapOvr>
    <a:masterClrMapping/>
  </p:clrMapOvr>
</p:sld>
</file>

<file path=ppt/theme/theme1.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1B6200DE-6007-D643-9F5B-FC2D5D51F9D2}"/>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22570C4D-A6CC-7047-84CE-184A31781848}"/>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EBCA972D-AA12-2746-ABD4-A51606F990AF}"/>
    </a:ext>
  </a:extLst>
</a:theme>
</file>

<file path=ppt/theme/theme4.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29E3AA06-7F86-8540-9677-204F73111D28}"/>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70EBC58D-8193-694D-8A77-6CEE4514319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4B75E45E5BCE46965C34C396CCE5BA" ma:contentTypeVersion="18" ma:contentTypeDescription="Create a new document." ma:contentTypeScope="" ma:versionID="1c6c45d4f7f21b13331f951e504ad15b">
  <xsd:schema xmlns:xsd="http://www.w3.org/2001/XMLSchema" xmlns:xs="http://www.w3.org/2001/XMLSchema" xmlns:p="http://schemas.microsoft.com/office/2006/metadata/properties" xmlns:ns2="64776ad0-39d4-4130-bf63-b73fdd226409" xmlns:ns3="263dcc5b-2454-4d67-bfd0-48987ca6b20e" targetNamespace="http://schemas.microsoft.com/office/2006/metadata/properties" ma:root="true" ma:fieldsID="802980320daeea7c51416fd8de8a6c02" ns2:_="" ns3:_="">
    <xsd:import namespace="64776ad0-39d4-4130-bf63-b73fdd226409"/>
    <xsd:import namespace="263dcc5b-2454-4d67-bfd0-48987ca6b20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SearchProperties" minOccurs="0"/>
                <xsd:element ref="ns2:MediaServiceLocation" minOccurs="0"/>
                <xsd:element ref="ns2:MediaServiceBillingMetadata" minOccurs="0"/>
                <xsd:element ref="ns2:DocumentStatus" minOccurs="0"/>
                <xsd:element ref="ns2:PrimaryTea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76ad0-39d4-4130-bf63-b73fdd2264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58c64cc-ee56-435d-b6d0-239f1a5e0d9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DocumentStatus" ma:index="24" nillable="true" ma:displayName="Folder Status" ma:default="Active" ma:format="Dropdown" ma:internalName="DocumentStatus">
      <xsd:simpleType>
        <xsd:restriction base="dms:Choice">
          <xsd:enumeration value="Active"/>
          <xsd:enumeration value="Legacy"/>
          <xsd:enumeration value="Achieve"/>
          <xsd:enumeration value="Preserve"/>
        </xsd:restriction>
      </xsd:simpleType>
    </xsd:element>
    <xsd:element name="PrimaryTeam" ma:index="25" nillable="true" ma:displayName="Primary Team" ma:format="Dropdown" ma:internalName="PrimaryTeam">
      <xsd:simpleType>
        <xsd:restriction base="dms:Choice">
          <xsd:enumeration value="Planning"/>
          <xsd:enumeration value="Transmission"/>
          <xsd:enumeration value="Procurement"/>
          <xsd:enumeration value="IRP-General"/>
          <xsd:enumeration value="Z-Legacy"/>
        </xsd:restriction>
      </xsd:simpleType>
    </xsd:element>
  </xsd:schema>
  <xsd:schema xmlns:xsd="http://www.w3.org/2001/XMLSchema" xmlns:xs="http://www.w3.org/2001/XMLSchema" xmlns:dms="http://schemas.microsoft.com/office/2006/documentManagement/types" xmlns:pc="http://schemas.microsoft.com/office/infopath/2007/PartnerControls" targetNamespace="263dcc5b-2454-4d67-bfd0-48987ca6b20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44fe8a9d-e986-4dab-81c8-a1881bcbad90}" ma:internalName="TaxCatchAll" ma:showField="CatchAllData" ma:web="263dcc5b-2454-4d67-bfd0-48987ca6b2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63dcc5b-2454-4d67-bfd0-48987ca6b20e" xsi:nil="true"/>
    <lcf76f155ced4ddcb4097134ff3c332f xmlns="64776ad0-39d4-4130-bf63-b73fdd226409">
      <Terms xmlns="http://schemas.microsoft.com/office/infopath/2007/PartnerControls"/>
    </lcf76f155ced4ddcb4097134ff3c332f>
    <DocumentStatus xmlns="64776ad0-39d4-4130-bf63-b73fdd226409">Active</DocumentStatus>
    <PrimaryTeam xmlns="64776ad0-39d4-4130-bf63-b73fdd226409" xsi:nil="true"/>
  </documentManagement>
</p:properties>
</file>

<file path=customXml/itemProps1.xml><?xml version="1.0" encoding="utf-8"?>
<ds:datastoreItem xmlns:ds="http://schemas.openxmlformats.org/officeDocument/2006/customXml" ds:itemID="{AB5906C5-C720-4B17-A73A-B1B1B026A7DA}">
  <ds:schemaRefs>
    <ds:schemaRef ds:uri="263dcc5b-2454-4d67-bfd0-48987ca6b20e"/>
    <ds:schemaRef ds:uri="64776ad0-39d4-4130-bf63-b73fdd2264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8AA851F-DCC7-4BBB-99ED-E8FBF307EE1A}">
  <ds:schemaRefs>
    <ds:schemaRef ds:uri="http://schemas.microsoft.com/sharepoint/v3/contenttype/forms"/>
  </ds:schemaRefs>
</ds:datastoreItem>
</file>

<file path=customXml/itemProps3.xml><?xml version="1.0" encoding="utf-8"?>
<ds:datastoreItem xmlns:ds="http://schemas.openxmlformats.org/officeDocument/2006/customXml" ds:itemID="{C6520604-5374-4AA9-9DB7-CA41A47F9616}">
  <ds:schemaRefs>
    <ds:schemaRef ds:uri="263dcc5b-2454-4d67-bfd0-48987ca6b20e"/>
    <ds:schemaRef ds:uri="64776ad0-39d4-4130-bf63-b73fdd22640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837159c6-f1df-4ef5-8d04-65c7d856c1d1}" enabled="0" method="" siteId="{837159c6-f1df-4ef5-8d04-65c7d856c1d1}" removed="1"/>
</clbl:labelList>
</file>

<file path=docProps/app.xml><?xml version="1.0" encoding="utf-8"?>
<Properties xmlns="http://schemas.openxmlformats.org/officeDocument/2006/extended-properties" xmlns:vt="http://schemas.openxmlformats.org/officeDocument/2006/docPropsVTypes">
  <Template>CPUCtemplate_102820 (1)</Template>
  <TotalTime>84</TotalTime>
  <Words>2689</Words>
  <Application>Microsoft Office PowerPoint</Application>
  <PresentationFormat>Widescreen</PresentationFormat>
  <Paragraphs>303</Paragraphs>
  <Slides>18</Slides>
  <Notes>11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18</vt:i4>
      </vt:variant>
    </vt:vector>
  </HeadingPairs>
  <TitlesOfParts>
    <vt:vector size="27" baseType="lpstr">
      <vt:lpstr>MS Mincho</vt:lpstr>
      <vt:lpstr>Arial</vt:lpstr>
      <vt:lpstr>Calibri</vt:lpstr>
      <vt:lpstr>Century Gothic</vt:lpstr>
      <vt:lpstr>CPUC White</vt:lpstr>
      <vt:lpstr>CPUC Pale Gold</vt:lpstr>
      <vt:lpstr>CPUC Dark Blue</vt:lpstr>
      <vt:lpstr>CPUC Blue</vt:lpstr>
      <vt:lpstr>CPUC Gold</vt:lpstr>
      <vt:lpstr>PowerPoint Presentation</vt:lpstr>
      <vt:lpstr>Agenda</vt:lpstr>
      <vt:lpstr>IRP Procurement Orders and Compliance Review Schedule</vt:lpstr>
      <vt:lpstr>June 2, 2025, Filing Requirements Overview</vt:lpstr>
      <vt:lpstr>2. RDTv3_4 Guidance &amp; Updates</vt:lpstr>
      <vt:lpstr>Core Concepts and Key Features of RDT </vt:lpstr>
      <vt:lpstr>Entering Data into the RDT</vt:lpstr>
      <vt:lpstr>PowerPoint Presentation</vt:lpstr>
      <vt:lpstr>PowerPoint Presentation</vt:lpstr>
      <vt:lpstr>PowerPoint Presentation</vt:lpstr>
      <vt:lpstr>PowerPoint Presentation</vt:lpstr>
      <vt:lpstr>PowerPoint Presentation</vt:lpstr>
      <vt:lpstr>3. Brief Review of MTR ELCC Guidance Documents</vt:lpstr>
      <vt:lpstr>MTR ELCC Guidance Documents</vt:lpstr>
      <vt:lpstr>ELCCs for Resources Identified in MTR Studies</vt:lpstr>
      <vt:lpstr>Additional ELCC Guidance</vt:lpstr>
      <vt:lpstr>4. RDTv3_4_9 Example Walkthrough (Draft)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for Presentation</dc:title>
  <dc:creator>Merideth "Molly" Sterkel</dc:creator>
  <cp:lastModifiedBy>Singh, Anamika</cp:lastModifiedBy>
  <cp:revision>11</cp:revision>
  <dcterms:created xsi:type="dcterms:W3CDTF">2021-09-03T00:04:53Z</dcterms:created>
  <dcterms:modified xsi:type="dcterms:W3CDTF">2025-05-07T18:39:37Z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0x010100E34B75E45E5BCE46965C34C396CCE5BA</vt:lpwstr>
  </property>
  <property fmtid="{D5CDD505-2E9C-101B-9397-08002B2CF9AE}" pid="3" name="MediaServiceImageTags">
    <vt:lpwstr/>
  </property>
</Properties>
</file>