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6" r:id="rId4"/>
    <p:sldMasterId id="2147483700" r:id="rId5"/>
    <p:sldMasterId id="2147483794" r:id="rId6"/>
    <p:sldMasterId id="2147483799" r:id="rId7"/>
    <p:sldMasterId id="2147483687" r:id="rId8"/>
    <p:sldMasterId id="2147483767" r:id="rId9"/>
    <p:sldMasterId id="2147484027" r:id="rId10"/>
    <p:sldMasterId id="2147483780" r:id="rId11"/>
    <p:sldMasterId id="2147484039" r:id="rId12"/>
  </p:sldMasterIdLst>
  <p:notesMasterIdLst>
    <p:notesMasterId r:id="rId28"/>
  </p:notesMasterIdLst>
  <p:sldIdLst>
    <p:sldId id="256" r:id="rId13"/>
    <p:sldId id="7859" r:id="rId14"/>
    <p:sldId id="464" r:id="rId15"/>
    <p:sldId id="7863" r:id="rId16"/>
    <p:sldId id="2208" r:id="rId17"/>
    <p:sldId id="7973" r:id="rId18"/>
    <p:sldId id="7975" r:id="rId19"/>
    <p:sldId id="7976" r:id="rId20"/>
    <p:sldId id="7977" r:id="rId21"/>
    <p:sldId id="7978" r:id="rId22"/>
    <p:sldId id="7979" r:id="rId23"/>
    <p:sldId id="7983" r:id="rId24"/>
    <p:sldId id="7986" r:id="rId25"/>
    <p:sldId id="278" r:id="rId26"/>
    <p:sldId id="7970"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ithrow, David" initials="WD" lastIdx="2" clrIdx="6">
    <p:extLst>
      <p:ext uri="{19B8F6BF-5375-455C-9EA6-DF929625EA0E}">
        <p15:presenceInfo xmlns:p15="http://schemas.microsoft.com/office/powerpoint/2012/main" userId="S::David.Withrow@cpuc.ca.gov::65b6befa-edb6-4d70-8c29-7ef6094b4c20" providerId="AD"/>
      </p:ext>
    </p:extLst>
  </p:cmAuthor>
  <p:cmAuthor id="1" name="Raffan, Neil" initials="RN" lastIdx="11" clrIdx="0">
    <p:extLst>
      <p:ext uri="{19B8F6BF-5375-455C-9EA6-DF929625EA0E}">
        <p15:presenceInfo xmlns:p15="http://schemas.microsoft.com/office/powerpoint/2012/main" userId="Raffan, Neil" providerId="None"/>
      </p:ext>
    </p:extLst>
  </p:cmAuthor>
  <p:cmAuthor id="2" name="Reiser, Lauren" initials="RL" lastIdx="1" clrIdx="1">
    <p:extLst>
      <p:ext uri="{19B8F6BF-5375-455C-9EA6-DF929625EA0E}">
        <p15:presenceInfo xmlns:p15="http://schemas.microsoft.com/office/powerpoint/2012/main" userId="S::Lauren.Reiser@cpuc.ca.gov::ae9f5d00-a87e-417b-84a5-4289863e4d60" providerId="AD"/>
      </p:ext>
    </p:extLst>
  </p:cmAuthor>
  <p:cmAuthor id="3" name="Eshraghi, Alireza" initials="EA" lastIdx="9" clrIdx="2">
    <p:extLst>
      <p:ext uri="{19B8F6BF-5375-455C-9EA6-DF929625EA0E}">
        <p15:presenceInfo xmlns:p15="http://schemas.microsoft.com/office/powerpoint/2012/main" userId="S::alireza.eshraghi@cpuc.ca.gov::3b8017e6-4cc2-4645-8fab-8a772b696c9c" providerId="AD"/>
      </p:ext>
    </p:extLst>
  </p:cmAuthor>
  <p:cmAuthor id="4" name="Maslanka, Karolina" initials="MK" lastIdx="9" clrIdx="3">
    <p:extLst>
      <p:ext uri="{19B8F6BF-5375-455C-9EA6-DF929625EA0E}">
        <p15:presenceInfo xmlns:p15="http://schemas.microsoft.com/office/powerpoint/2012/main" userId="S::karolina.maslanka@cpuc.ca.gov::87bce441-17df-4249-a39a-9b0c77e933d5" providerId="AD"/>
      </p:ext>
    </p:extLst>
  </p:cmAuthor>
  <p:cmAuthor id="5" name="Barcic, Nathan" initials="BN" lastIdx="7" clrIdx="4">
    <p:extLst>
      <p:ext uri="{19B8F6BF-5375-455C-9EA6-DF929625EA0E}">
        <p15:presenceInfo xmlns:p15="http://schemas.microsoft.com/office/powerpoint/2012/main" userId="S::nathan.barcic@cpuc.ca.gov::04ee1269-98c7-4400-9d65-e14e21f88e5d" providerId="AD"/>
      </p:ext>
    </p:extLst>
  </p:cmAuthor>
  <p:cmAuthor id="6" name="Raffan, Neil" initials="RN [2]" lastIdx="7" clrIdx="5">
    <p:extLst>
      <p:ext uri="{19B8F6BF-5375-455C-9EA6-DF929625EA0E}">
        <p15:presenceInfo xmlns:p15="http://schemas.microsoft.com/office/powerpoint/2012/main" userId="S::neil.raffan@cpuc.ca.gov::87a1623c-4dc2-4a97-bf9e-e201bac15b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C0FF"/>
    <a:srgbClr val="2A3B4F"/>
    <a:srgbClr val="FF0505"/>
    <a:srgbClr val="43AF46"/>
    <a:srgbClr val="45AD4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3" autoAdjust="0"/>
  </p:normalViewPr>
  <p:slideViewPr>
    <p:cSldViewPr snapToGrid="0">
      <p:cViewPr varScale="1">
        <p:scale>
          <a:sx n="78" d="100"/>
          <a:sy n="78" d="100"/>
        </p:scale>
        <p:origin x="778"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6"/>
          </a:xfrm>
          <a:prstGeom prst="rect">
            <a:avLst/>
          </a:prstGeom>
        </p:spPr>
        <p:txBody>
          <a:bodyPr vert="horz" lIns="96651" tIns="48326" rIns="96651" bIns="48326" rtlCol="0"/>
          <a:lstStyle>
            <a:lvl1pPr algn="l">
              <a:defRPr sz="1200"/>
            </a:lvl1pPr>
          </a:lstStyle>
          <a:p>
            <a:endParaRPr lang="en-US"/>
          </a:p>
        </p:txBody>
      </p:sp>
      <p:sp>
        <p:nvSpPr>
          <p:cNvPr id="3" name="Date Placeholder 2"/>
          <p:cNvSpPr>
            <a:spLocks noGrp="1"/>
          </p:cNvSpPr>
          <p:nvPr>
            <p:ph type="dt" idx="1"/>
          </p:nvPr>
        </p:nvSpPr>
        <p:spPr>
          <a:xfrm>
            <a:off x="4143588" y="0"/>
            <a:ext cx="3169920" cy="481726"/>
          </a:xfrm>
          <a:prstGeom prst="rect">
            <a:avLst/>
          </a:prstGeom>
        </p:spPr>
        <p:txBody>
          <a:bodyPr vert="horz" lIns="96651" tIns="48326" rIns="96651" bIns="48326" rtlCol="0"/>
          <a:lstStyle>
            <a:lvl1pPr algn="r">
              <a:defRPr sz="1200"/>
            </a:lvl1pPr>
          </a:lstStyle>
          <a:p>
            <a:fld id="{320ACE7A-C6EF-8447-9F67-958EE183E041}" type="datetimeFigureOut">
              <a:rPr lang="en-US" smtClean="0"/>
              <a:t>7/12/2023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5"/>
          </a:xfrm>
          <a:prstGeom prst="rect">
            <a:avLst/>
          </a:prstGeom>
        </p:spPr>
        <p:txBody>
          <a:bodyPr vert="horz" lIns="96651" tIns="48326" rIns="96651"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5"/>
          </a:xfrm>
          <a:prstGeom prst="rect">
            <a:avLst/>
          </a:prstGeom>
        </p:spPr>
        <p:txBody>
          <a:bodyPr vert="horz" lIns="96651" tIns="48326" rIns="96651" bIns="48326"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E81493-E6F5-4BE5-A1BD-D47634B8FCEA}" type="slidenum">
              <a:rPr lang="en-US" smtClean="0"/>
              <a:t>5</a:t>
            </a:fld>
            <a:endParaRPr lang="en-US"/>
          </a:p>
        </p:txBody>
      </p:sp>
    </p:spTree>
    <p:extLst>
      <p:ext uri="{BB962C8B-B14F-4D97-AF65-F5344CB8AC3E}">
        <p14:creationId xmlns:p14="http://schemas.microsoft.com/office/powerpoint/2010/main" val="269976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6D943AF4-E4E5-4817-9405-6E0DC124BA0D}"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C903A1C1-53A4-4A55-981B-85418A5A5777}"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10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70846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237838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16190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042443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7256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89602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4288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0D499D04-6A6D-41D6-88F1-DC2573A6D456}"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5B972E7-66C2-4DC4-8FE4-C964FED381D6}"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C3216954-E6C7-412C-A3CB-2E5EF5023359}"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F047DBD-6151-4E8C-9974-520E16649CF1}"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281EF4E0-91A1-4774-84C7-121750719B64}"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BDAD0CF-F082-4B51-907E-640F5316CFB0}"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6829753-C7F5-443F-A8F8-44A6CB262C87}"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EF8F5A5-0B5A-4E18-935C-93FD1B52045B}"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F13CFDF-57D9-4ACE-9332-AB9677195109}"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1E8C6E4A-22EF-43DD-ABE3-B6CD3B2D9170}"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9A4510E2-87A2-46AE-AFD0-CF4240B9CE14}"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A2D6BF2-E5C1-4CB1-BB77-1340FC1042FA}"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D4E87C9-17A2-4E07-841C-118477E9A9BF}"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2B552E24-ABDF-4312-970A-B2FDC234C6A1}"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C084C50E-5DA8-4C0D-8F57-71582F076727}"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052315D-C130-4390-982A-A58C0605B59F}"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43FB6F1-029F-4EAD-A454-F64B07771497}"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A6F3B8B-80D6-4CD7-BF59-1E1CCCA260BB}"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DD7A60D8-5479-4E0C-A5F0-14C8BA0E09FF}"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B1D2CC2-9F9F-43C1-8741-3CAA147D1D79}"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C197DC7-2437-4227-B56F-78B3BD048A5C}"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F0E3738-97C0-4F46-B742-67A80F75C894}"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38136F5-527C-4D85-A423-811277B9CE31}"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F67FB75-CC9C-4888-B384-99D2DBF9A61F}"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07F8528-CDE0-40B2-B101-E0A5E9F5A9AD}"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D4591AE-9937-4080-A8E3-128C27F88023}"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1806119-16D5-4831-B026-3364DAC72D36}"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CF4C55E4-0D48-47E9-8334-BE0816DD1150}"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A341EC17-03E8-47AF-A1B8-88A59EAF2399}"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64899A5D-D991-42E3-AF9C-BA1DF55A5B34}"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50C61E06-1959-495A-9442-55E8BB9B5029}"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20ED295-84C8-44BF-ADC6-0BA3F7261962}"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CDE78E-3C1E-4C17-863F-2F7C48D08702}"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24F897A-7115-4712-80AB-F7D9FE614158}"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CE750220-CD65-4542-8874-18A5BFAEC4BA}"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0139E8C4-4DD8-4113-900F-FACE8FCFF0C4}"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3F781FE-8411-4E3E-ABF6-A3E5EE16CF3F}"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790F337-CFB0-412A-A5BC-3E7B2FAFF811}"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72284368-C8A3-4C48-B7C2-A3FFACE29D51}"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7EAE4403-B84A-42AD-887D-ECF6F999A54A}"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196E6649-DB27-4E0E-A8D6-37C7851F8310}"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EE97E5C4-1F4D-4930-A19A-CC6D98100D0C}"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7348D003-6B89-4CC1-B925-E5D1EDFBE0FD}"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29E9E57-EFCF-41A0-8E98-51892116989F}"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CA1D3E78-ACD0-42A7-83DC-1BBE59A0000C}"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0BBBB08-5905-4674-A3F1-FE6C4C048282}"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F0D184F-A797-4788-91B3-7FBCF040330A}"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AA1922D-8F54-4939-8B39-C626052487B8}"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7AB1808-CA9E-4FD2-A9B3-F92D15375968}"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D05A15F-27E3-4549-B23A-B791AEA95680}"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FB0B848-99A2-4916-9CFC-DCA9565A7221}"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B224EC86-A081-488A-85E6-03439212314B}"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17AC39FD-B579-4C75-A9E1-C2501BE183DB}"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0B0E136-094A-440A-AEFB-5ADB6495B51B}"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9826F37-3BFE-473A-8C67-105EC56244B1}"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2676582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486497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8424333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7570620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5457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68148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224604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5863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8651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05A6126-758E-467B-95C5-BF635B7A13E5}"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500297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9485911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952287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16" name="Straight Connector 15"/>
          <p:cNvCxnSpPr/>
          <p:nvPr userDrawn="1"/>
        </p:nvCxnSpPr>
        <p:spPr>
          <a:xfrm>
            <a:off x="9105091"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pic>
        <p:nvPicPr>
          <p:cNvPr id="12" name="Picture 11"/>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86909"/>
            <a:ext cx="2763120" cy="183644"/>
          </a:xfrm>
          <a:prstGeom prst="rect">
            <a:avLst/>
          </a:prstGeom>
        </p:spPr>
      </p:pic>
    </p:spTree>
    <p:extLst>
      <p:ext uri="{BB962C8B-B14F-4D97-AF65-F5344CB8AC3E}">
        <p14:creationId xmlns:p14="http://schemas.microsoft.com/office/powerpoint/2010/main" val="13314012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bg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78031"/>
            <a:ext cx="2763120" cy="183644"/>
          </a:xfrm>
          <a:prstGeom prst="rect">
            <a:avLst/>
          </a:prstGeom>
        </p:spPr>
      </p:pic>
    </p:spTree>
    <p:extLst>
      <p:ext uri="{BB962C8B-B14F-4D97-AF65-F5344CB8AC3E}">
        <p14:creationId xmlns:p14="http://schemas.microsoft.com/office/powerpoint/2010/main" val="3313767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157" y="1554731"/>
            <a:ext cx="7909264" cy="1325563"/>
          </a:xfrm>
        </p:spPr>
        <p:txBody>
          <a:bodyPr/>
          <a:lstStyle>
            <a:lvl1pPr>
              <a:defRPr baseline="0">
                <a:solidFill>
                  <a:schemeClr val="tx1"/>
                </a:solidFill>
              </a:defRPr>
            </a:lvl1pPr>
          </a:lstStyle>
          <a:p>
            <a:r>
              <a:rPr lang="en-US"/>
              <a:t>Divider Slide Title</a:t>
            </a:r>
          </a:p>
        </p:txBody>
      </p:sp>
      <p:sp>
        <p:nvSpPr>
          <p:cNvPr id="9" name="Rectangle 8"/>
          <p:cNvSpPr/>
          <p:nvPr userDrawn="1"/>
        </p:nvSpPr>
        <p:spPr>
          <a:xfrm>
            <a:off x="1" y="6027939"/>
            <a:ext cx="9105091"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9102571" y="0"/>
            <a:ext cx="307759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9544540" y="6024477"/>
            <a:ext cx="2209497"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6225" y="6195787"/>
            <a:ext cx="2763120" cy="183644"/>
          </a:xfrm>
          <a:prstGeom prst="rect">
            <a:avLst/>
          </a:prstGeom>
        </p:spPr>
      </p:pic>
    </p:spTree>
    <p:extLst>
      <p:ext uri="{BB962C8B-B14F-4D97-AF65-F5344CB8AC3E}">
        <p14:creationId xmlns:p14="http://schemas.microsoft.com/office/powerpoint/2010/main" val="3620841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F35D-6605-443D-9F38-140776D68947}" type="datetime1">
              <a:rPr lang="en-US" smtClean="0"/>
              <a:t>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213385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8819-B877-4AAF-AB71-63C59D44BF13}" type="datetime1">
              <a:rPr lang="en-US" smtClean="0"/>
              <a:t>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41327349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29830580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Tree>
    <p:extLst>
      <p:ext uri="{BB962C8B-B14F-4D97-AF65-F5344CB8AC3E}">
        <p14:creationId xmlns:p14="http://schemas.microsoft.com/office/powerpoint/2010/main" val="121388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A45355D0-10D4-48F3-A619-47B0A9564C15}"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25516011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62FE63C3-A73F-4097-86A9-7B28950712B1}" type="datetime1">
              <a:rPr lang="en-US" smtClean="0"/>
              <a:pPr/>
              <a:t>7/12/2023</a:t>
            </a:fld>
            <a:endParaRPr lang="en-US"/>
          </a:p>
        </p:txBody>
      </p:sp>
      <p:sp>
        <p:nvSpPr>
          <p:cNvPr id="3" name="Footer Placeholder 2"/>
          <p:cNvSpPr>
            <a:spLocks noGrp="1"/>
          </p:cNvSpPr>
          <p:nvPr>
            <p:ph type="ftr" sz="quarter" idx="15"/>
          </p:nvPr>
        </p:nvSpPr>
        <p:spPr/>
        <p:txBody>
          <a:bodyPr/>
          <a:lstStyle/>
          <a:p>
            <a:endParaRPr lang="en-US"/>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a:p>
        </p:txBody>
      </p:sp>
    </p:spTree>
    <p:extLst>
      <p:ext uri="{BB962C8B-B14F-4D97-AF65-F5344CB8AC3E}">
        <p14:creationId xmlns:p14="http://schemas.microsoft.com/office/powerpoint/2010/main" val="20718734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5507812" y="401239"/>
            <a:ext cx="6684189" cy="278619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5507812" y="3190426"/>
            <a:ext cx="3402387"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8895025" y="3190426"/>
            <a:ext cx="3296976"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100">
                <a:solidFill>
                  <a:schemeClr val="tx1"/>
                </a:solidFill>
                <a:latin typeface="Segoe UI Semibold" panose="020B0702040204020203" pitchFamily="34" charset="0"/>
              </a:defRPr>
            </a:lvl1pPr>
          </a:lstStyle>
          <a:p>
            <a:fld id="{62FE63C3-A73F-4097-86A9-7B28950712B1}" type="datetime1">
              <a:rPr lang="en-US" smtClean="0"/>
              <a:pPr/>
              <a:t>7/12/2023</a:t>
            </a:fld>
            <a:endParaRPr lang="en-US"/>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4322432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100">
                <a:solidFill>
                  <a:schemeClr val="tx1"/>
                </a:solidFill>
                <a:latin typeface="Segoe UI Semibold" panose="020B0702040204020203" pitchFamily="34" charset="0"/>
              </a:defRPr>
            </a:lvl1pPr>
          </a:lstStyle>
          <a:p>
            <a:fld id="{62FE63C3-A73F-4097-86A9-7B28950712B1}" type="datetime1">
              <a:rPr lang="en-US" smtClean="0"/>
              <a:pPr/>
              <a:t>7/12/2023</a:t>
            </a:fld>
            <a:endParaRPr lang="en-US"/>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p>
        </p:txBody>
      </p:sp>
    </p:spTree>
    <p:extLst>
      <p:ext uri="{BB962C8B-B14F-4D97-AF65-F5344CB8AC3E}">
        <p14:creationId xmlns:p14="http://schemas.microsoft.com/office/powerpoint/2010/main" val="964516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5"/>
            <a:ext cx="9601200" cy="2306637"/>
          </a:xfrm>
        </p:spPr>
        <p:txBody>
          <a:bodyPr tIns="0" rIns="0" bIns="0" anchor="b">
            <a:normAutofit/>
          </a:bodyPr>
          <a:lstStyle>
            <a:lvl1pPr algn="l">
              <a:defRPr sz="33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17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49859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97350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33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5"/>
            <a:ext cx="9601200" cy="1500187"/>
          </a:xfrm>
        </p:spPr>
        <p:txBody>
          <a:bodyPr>
            <a:normAutofit/>
          </a:bodyPr>
          <a:lstStyle>
            <a:lvl1pPr marL="0" indent="0">
              <a:buNone/>
              <a:defRPr sz="1700">
                <a:solidFill>
                  <a:schemeClr val="bg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5916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74457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175022" indent="-175022">
              <a:tabLst/>
              <a:defRPr sz="1700"/>
            </a:lvl1pPr>
            <a:lvl2pPr marL="385763" indent="-170260">
              <a:tabLst/>
              <a:defRPr sz="1500"/>
            </a:lvl2pPr>
            <a:lvl3pPr marL="560785" indent="-129779">
              <a:tabLst/>
              <a:defRPr sz="1400"/>
            </a:lvl3pPr>
            <a:lvl4pPr marL="771525" indent="-115491">
              <a:tabLst/>
              <a:defRPr sz="1200"/>
            </a:lvl4pPr>
            <a:lvl5pPr marL="901304" indent="-125016">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1700"/>
            </a:lvl1pPr>
            <a:lvl2pPr marL="431006" indent="-171450">
              <a:tabLst/>
              <a:defRPr sz="1500"/>
            </a:lvl2pPr>
            <a:lvl3pPr marL="601266" indent="-130969">
              <a:tabLst/>
              <a:defRPr sz="1400"/>
            </a:lvl3pPr>
            <a:lvl4pPr marL="771525" indent="-115491">
              <a:tabLst/>
              <a:defRPr sz="1200"/>
            </a:lvl4pPr>
            <a:lvl5pPr marL="946547" indent="-109538">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175022" indent="-175022">
              <a:tabLst/>
              <a:defRPr sz="1700"/>
            </a:lvl1pPr>
            <a:lvl2pPr marL="385763" indent="-170260">
              <a:tabLst/>
              <a:defRPr sz="1500"/>
            </a:lvl2pPr>
            <a:lvl3pPr marL="560785" indent="-129779">
              <a:tabLst/>
              <a:defRPr sz="1400"/>
            </a:lvl3pPr>
            <a:lvl4pPr marL="771525" indent="-115491">
              <a:tabLst/>
              <a:defRPr sz="1200"/>
            </a:lvl4pPr>
            <a:lvl5pPr marL="901304" indent="-125016">
              <a:tabLst/>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0105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1" y="1815353"/>
            <a:ext cx="5157787" cy="6897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1" y="2618142"/>
            <a:ext cx="5157787" cy="356750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3" y="1822077"/>
            <a:ext cx="5183188" cy="682999"/>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3" y="2618142"/>
            <a:ext cx="5183188" cy="3567507"/>
          </a:xfrm>
        </p:spPr>
        <p:txBody>
          <a:bodyPr/>
          <a:lstStyle>
            <a:lvl1pPr>
              <a:defRPr sz="1700"/>
            </a:lvl1pPr>
            <a:lvl2pPr>
              <a:defRPr sz="1500"/>
            </a:lvl2pPr>
            <a:lvl3pPr>
              <a:defRPr sz="1400"/>
            </a:lvl3pPr>
            <a:lvl4pPr>
              <a:defRPr sz="12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July 12, 2023</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78708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6591117-CD85-416E-B8AA-62217A2E670D}"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July 12, 2023</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237838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July 12, 2023</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816190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1" y="457200"/>
            <a:ext cx="4162425"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9" y="1122831"/>
            <a:ext cx="6399212" cy="4738221"/>
          </a:xfrm>
        </p:spPr>
        <p:txBody>
          <a:bodyPr/>
          <a:lstStyle>
            <a:lvl1pPr>
              <a:defRPr sz="1800"/>
            </a:lvl1pPr>
            <a:lvl2pPr>
              <a:defRPr sz="1700"/>
            </a:lvl2pPr>
            <a:lvl3pPr>
              <a:defRPr sz="140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1" y="2144806"/>
            <a:ext cx="4162425" cy="3724182"/>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July 12, 2023</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042443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24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9" y="457202"/>
            <a:ext cx="6399212" cy="57149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July 12, 2023</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057256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July 12, 2023</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89602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July 12, 2023</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428849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July 12, 2023</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149859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July 12, 2023</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197350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July 12, 2023</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59168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July 12, 2023</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7445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4.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017FCAF7-8FCB-40E7-AD55-C69FB63456A1}"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793" r:id="rId5"/>
    <p:sldLayoutId id="2147483841" r:id="rId6"/>
    <p:sldLayoutId id="2147483842" r:id="rId7"/>
    <p:sldLayoutId id="2147483843" r:id="rId8"/>
    <p:sldLayoutId id="2147483844" r:id="rId9"/>
    <p:sldLayoutId id="2147483845" r:id="rId10"/>
    <p:sldLayoutId id="2147483846" r:id="rId11"/>
    <p:sldLayoutId id="2147483847"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D2F50F7-0DB6-474A-92C0-9B076414A808}"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834"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8BE84D19-A47A-4726-9C9A-962AFF112831}"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835" r:id="rId1"/>
    <p:sldLayoutId id="2147483813" r:id="rId2"/>
    <p:sldLayoutId id="2147483815" r:id="rId3"/>
    <p:sldLayoutId id="2147483816" r:id="rId4"/>
    <p:sldLayoutId id="2147483817" r:id="rId5"/>
    <p:sldLayoutId id="2147483819" r:id="rId6"/>
    <p:sldLayoutId id="2147483820" r:id="rId7"/>
    <p:sldLayoutId id="2147483669" r:id="rId8"/>
    <p:sldLayoutId id="2147483670" r:id="rId9"/>
    <p:sldLayoutId id="2147483671" r:id="rId10"/>
    <p:sldLayoutId id="2147483797" r:id="rId11"/>
    <p:sldLayoutId id="2147483800"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D0D533C4-83C2-48A2-8EAB-82A4B645E950}"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4032" r:id="rId3"/>
    <p:sldLayoutId id="2147483804" r:id="rId4"/>
    <p:sldLayoutId id="2147483809" r:id="rId5"/>
    <p:sldLayoutId id="2147483814" r:id="rId6"/>
    <p:sldLayoutId id="2147483826" r:id="rId7"/>
    <p:sldLayoutId id="2147483806" r:id="rId8"/>
    <p:sldLayoutId id="2147483807" r:id="rId9"/>
    <p:sldLayoutId id="2147483808" r:id="rId10"/>
    <p:sldLayoutId id="2147483685" r:id="rId11"/>
    <p:sldLayoutId id="2147483828"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69A9EF9B-8EAD-4775-9F5E-811A0CD9713E}"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8" r:id="rId4"/>
    <p:sldLayoutId id="2147483803" r:id="rId5"/>
    <p:sldLayoutId id="2147483821" r:id="rId6"/>
    <p:sldLayoutId id="2147483805" r:id="rId7"/>
    <p:sldLayoutId id="2147483822" r:id="rId8"/>
    <p:sldLayoutId id="2147483832" r:id="rId9"/>
    <p:sldLayoutId id="2147483697" r:id="rId10"/>
    <p:sldLayoutId id="2147483698" r:id="rId11"/>
    <p:sldLayoutId id="2147483833"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547735579"/>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7/12/2023</a:t>
            </a:fld>
            <a:endParaRPr lang="en-US"/>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a:p>
        </p:txBody>
      </p:sp>
      <p:cxnSp>
        <p:nvCxnSpPr>
          <p:cNvPr id="9" name="Straight Connector 8"/>
          <p:cNvCxnSpPr/>
          <p:nvPr userDrawn="1"/>
        </p:nvCxnSpPr>
        <p:spPr>
          <a:xfrm>
            <a:off x="11389619"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26703" y="6483249"/>
            <a:ext cx="2311603" cy="153635"/>
          </a:xfrm>
          <a:prstGeom prst="rect">
            <a:avLst/>
          </a:prstGeom>
        </p:spPr>
      </p:pic>
    </p:spTree>
    <p:extLst>
      <p:ext uri="{BB962C8B-B14F-4D97-AF65-F5344CB8AC3E}">
        <p14:creationId xmlns:p14="http://schemas.microsoft.com/office/powerpoint/2010/main" val="4175749647"/>
      </p:ext>
    </p:extLst>
  </p:cSld>
  <p:clrMap bg1="lt1" tx1="dk1" bg2="lt2" tx2="dk2" accent1="accent1" accent2="accent2" accent3="accent3" accent4="accent4" accent5="accent5" accent6="accent6" hlink="hlink" folHlink="folHlink"/>
  <p:sldLayoutIdLst>
    <p:sldLayoutId id="2147484028" r:id="rId1"/>
    <p:sldLayoutId id="2147484034" r:id="rId2"/>
    <p:sldLayoutId id="2147484036" r:id="rId3"/>
    <p:sldLayoutId id="2147484038" r:id="rId4"/>
    <p:sldLayoutId id="2147483686" r:id="rId5"/>
    <p:sldLayoutId id="2147483689" r:id="rId6"/>
    <p:sldLayoutId id="2147483692" r:id="rId7"/>
    <p:sldLayoutId id="2147483695" r:id="rId8"/>
    <p:sldLayoutId id="2147483696" r:id="rId9"/>
    <p:sldLayoutId id="2147483699" r:id="rId10"/>
    <p:sldLayoutId id="2147483702"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7"/>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1" y="6400803"/>
            <a:ext cx="1333125" cy="197223"/>
          </a:xfrm>
          <a:prstGeom prst="rect">
            <a:avLst/>
          </a:prstGeom>
        </p:spPr>
        <p:txBody>
          <a:bodyPr vert="horz" lIns="0" tIns="0" rIns="0" bIns="0" rtlCol="0" anchor="t" anchorCtr="0"/>
          <a:lstStyle>
            <a:lvl1pPr algn="r">
              <a:defRPr sz="700">
                <a:solidFill>
                  <a:schemeClr val="bg1"/>
                </a:solidFill>
              </a:defRPr>
            </a:lvl1pPr>
          </a:lstStyle>
          <a:p>
            <a:fld id="{53CBE321-300F-AF4D-830B-A39EF5C20CB8}"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5" y="6400801"/>
            <a:ext cx="5842207" cy="209176"/>
          </a:xfrm>
          <a:prstGeom prst="rect">
            <a:avLst/>
          </a:prstGeom>
        </p:spPr>
        <p:txBody>
          <a:bodyPr vert="horz" lIns="0" tIns="0" rIns="0" bIns="0" rtlCol="0" anchor="t" anchorCtr="0"/>
          <a:lstStyle>
            <a:lvl1pPr algn="l">
              <a:defRPr sz="7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7" y="6400802"/>
            <a:ext cx="382493" cy="181909"/>
          </a:xfrm>
          <a:prstGeom prst="rect">
            <a:avLst/>
          </a:prstGeom>
        </p:spPr>
        <p:txBody>
          <a:bodyPr vert="horz" lIns="0" tIns="0" rIns="0" bIns="0" rtlCol="0" anchor="t" anchorCtr="0"/>
          <a:lstStyle>
            <a:lvl1pPr algn="r" fontAlgn="t">
              <a:defRPr sz="7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9" y="6400800"/>
            <a:ext cx="2932747" cy="107722"/>
          </a:xfrm>
          <a:prstGeom prst="rect">
            <a:avLst/>
          </a:prstGeom>
          <a:noFill/>
        </p:spPr>
        <p:txBody>
          <a:bodyPr wrap="square" lIns="0" tIns="0" rIns="0" bIns="0" rtlCol="0">
            <a:spAutoFit/>
          </a:bodyPr>
          <a:lstStyle/>
          <a:p>
            <a:r>
              <a:rPr lang="en-US" sz="700" spc="38" baseline="0">
                <a:solidFill>
                  <a:schemeClr val="bg1"/>
                </a:solidFill>
              </a:rPr>
              <a:t>California Public Utilities Commission</a:t>
            </a:r>
          </a:p>
        </p:txBody>
      </p:sp>
    </p:spTree>
    <p:extLst>
      <p:ext uri="{BB962C8B-B14F-4D97-AF65-F5344CB8AC3E}">
        <p14:creationId xmlns:p14="http://schemas.microsoft.com/office/powerpoint/2010/main" val="184371214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sldNum="0" hdr="0" ftr="0" dt="0"/>
  <p:txStyles>
    <p:titleStyle>
      <a:lvl1pPr algn="l" defTabSz="685800" rtl="0" eaLnBrk="1" fontAlgn="b" latinLnBrk="0" hangingPunct="1">
        <a:lnSpc>
          <a:spcPct val="90000"/>
        </a:lnSpc>
        <a:spcBef>
          <a:spcPct val="0"/>
        </a:spcBef>
        <a:buNone/>
        <a:defRPr sz="27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bg1"/>
          </a:solidFill>
          <a:latin typeface="+mn-lt"/>
          <a:ea typeface="+mn-ea"/>
          <a:cs typeface="+mn-cs"/>
        </a:defRPr>
      </a:lvl1pPr>
      <a:lvl2pPr marL="428625" indent="-173831" algn="l" defTabSz="685800" rtl="0" eaLnBrk="1" latinLnBrk="0" hangingPunct="1">
        <a:lnSpc>
          <a:spcPct val="90000"/>
        </a:lnSpc>
        <a:spcBef>
          <a:spcPts val="375"/>
        </a:spcBef>
        <a:buFont typeface="Arial" panose="020B0604020202020204" pitchFamily="34" charset="0"/>
        <a:buChar char="•"/>
        <a:tabLst/>
        <a:defRPr sz="1700" kern="1200">
          <a:solidFill>
            <a:schemeClr val="bg1"/>
          </a:solidFill>
          <a:latin typeface="+mn-lt"/>
          <a:ea typeface="+mn-ea"/>
          <a:cs typeface="+mn-cs"/>
        </a:defRPr>
      </a:lvl2pPr>
      <a:lvl3pPr marL="728663" indent="-129779" algn="l" defTabSz="685800" rtl="0" eaLnBrk="1" latinLnBrk="0" hangingPunct="1">
        <a:lnSpc>
          <a:spcPct val="90000"/>
        </a:lnSpc>
        <a:spcBef>
          <a:spcPts val="375"/>
        </a:spcBef>
        <a:buFont typeface="Arial" panose="020B0604020202020204" pitchFamily="34" charset="0"/>
        <a:buChar char="•"/>
        <a:tabLst/>
        <a:defRPr sz="1500" kern="1200">
          <a:solidFill>
            <a:schemeClr val="bg1"/>
          </a:solidFill>
          <a:latin typeface="+mn-lt"/>
          <a:ea typeface="+mn-ea"/>
          <a:cs typeface="+mn-cs"/>
        </a:defRPr>
      </a:lvl3pPr>
      <a:lvl4pPr marL="1072754" indent="-125016" algn="l" defTabSz="685800" rtl="0" eaLnBrk="1" latinLnBrk="0" hangingPunct="1">
        <a:lnSpc>
          <a:spcPct val="90000"/>
        </a:lnSpc>
        <a:spcBef>
          <a:spcPts val="375"/>
        </a:spcBef>
        <a:buFont typeface="Arial" panose="020B0604020202020204" pitchFamily="34" charset="0"/>
        <a:buChar char="•"/>
        <a:tabLst/>
        <a:defRPr sz="1400" kern="1200">
          <a:solidFill>
            <a:schemeClr val="bg1"/>
          </a:solidFill>
          <a:latin typeface="+mn-lt"/>
          <a:ea typeface="+mn-ea"/>
          <a:cs typeface="+mn-cs"/>
        </a:defRPr>
      </a:lvl4pPr>
      <a:lvl5pPr marL="1416844" indent="-129779" algn="l" defTabSz="685800" rtl="0" eaLnBrk="1" latinLnBrk="0" hangingPunct="1">
        <a:lnSpc>
          <a:spcPct val="90000"/>
        </a:lnSpc>
        <a:spcBef>
          <a:spcPts val="375"/>
        </a:spcBef>
        <a:buFont typeface="Arial" panose="020B0604020202020204" pitchFamily="34" charset="0"/>
        <a:buChar char="•"/>
        <a:tabLst/>
        <a:defRPr sz="120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July 12, 2023</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843712148"/>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puc.ca.gov/industries-and-topics/electrical-energy/electric-power-procurement/resource-adequacy-homepage/resource-adequacy-compliance-material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599" y="710883"/>
            <a:ext cx="10992787" cy="2306637"/>
          </a:xfrm>
        </p:spPr>
        <p:txBody>
          <a:bodyPr/>
          <a:lstStyle/>
          <a:p>
            <a:pPr algn="ctr"/>
            <a:r>
              <a:rPr lang="en-US" dirty="0"/>
              <a:t>2024 RA Guide and Templates Workshop</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599" y="3190558"/>
            <a:ext cx="10992787" cy="1655762"/>
          </a:xfrm>
        </p:spPr>
        <p:txBody>
          <a:bodyPr vert="horz" lIns="0" tIns="0" rIns="0" bIns="0" rtlCol="0" anchor="t">
            <a:normAutofit/>
          </a:bodyPr>
          <a:lstStyle/>
          <a:p>
            <a:pPr algn="ctr"/>
            <a:endParaRPr lang="en-US" dirty="0"/>
          </a:p>
          <a:p>
            <a:pPr algn="ctr"/>
            <a:r>
              <a:rPr lang="en-US" dirty="0"/>
              <a:t>August 3</a:t>
            </a:r>
            <a:r>
              <a:rPr lang="en-US"/>
              <a:t>, 2023</a:t>
            </a:r>
            <a:endParaRPr lang="en-US" dirty="0"/>
          </a:p>
          <a:p>
            <a:pPr algn="ctr"/>
            <a:r>
              <a:rPr lang="en-US" dirty="0"/>
              <a:t>1:00 p.m. – 3:00 p.m.</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A5F8-0C82-4553-BC7A-6A59ED5EF9AF}"/>
              </a:ext>
            </a:extLst>
          </p:cNvPr>
          <p:cNvSpPr>
            <a:spLocks noGrp="1"/>
          </p:cNvSpPr>
          <p:nvPr>
            <p:ph type="title"/>
          </p:nvPr>
        </p:nvSpPr>
        <p:spPr/>
        <p:txBody>
          <a:bodyPr/>
          <a:lstStyle/>
          <a:p>
            <a:r>
              <a:rPr lang="en-US" dirty="0"/>
              <a:t>2024 System Template</a:t>
            </a:r>
          </a:p>
        </p:txBody>
      </p:sp>
      <p:sp>
        <p:nvSpPr>
          <p:cNvPr id="3" name="Content Placeholder 2">
            <a:extLst>
              <a:ext uri="{FF2B5EF4-FFF2-40B4-BE49-F238E27FC236}">
                <a16:creationId xmlns:a16="http://schemas.microsoft.com/office/drawing/2014/main" id="{CF3B6CC4-6F6A-482F-957D-C3807820FA4E}"/>
              </a:ext>
            </a:extLst>
          </p:cNvPr>
          <p:cNvSpPr>
            <a:spLocks noGrp="1"/>
          </p:cNvSpPr>
          <p:nvPr>
            <p:ph idx="1"/>
          </p:nvPr>
        </p:nvSpPr>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Changed PRM from 16% to 17% in the Year Ahead Summary and Month Ahead Summary tab</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Removed transmission loss factor adder for DR in the Demand Response tab and PRM for DR in the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Year Ahead Summary and Month Ahead Summary tab</a:t>
            </a:r>
          </a:p>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Changed the Compliance check in the </a:t>
            </a:r>
            <a:r>
              <a:rPr lang="en-US" sz="2000" dirty="0">
                <a:effectLst/>
                <a:latin typeface="Century Gothic" panose="020B0502020202020204" pitchFamily="34" charset="0"/>
                <a:ea typeface="Calibri" panose="020F0502020204030204" pitchFamily="34" charset="0"/>
                <a:cs typeface="Times New Roman" panose="02020603050405020304" pitchFamily="18" charset="0"/>
              </a:rPr>
              <a:t>Year Ahead Summary and Month Ahead Summary tab to be only compliant if both system requirements and 24X7 minimum requirements are met</a:t>
            </a:r>
          </a:p>
        </p:txBody>
      </p:sp>
      <p:sp>
        <p:nvSpPr>
          <p:cNvPr id="4" name="Slide Number Placeholder 3">
            <a:extLst>
              <a:ext uri="{FF2B5EF4-FFF2-40B4-BE49-F238E27FC236}">
                <a16:creationId xmlns:a16="http://schemas.microsoft.com/office/drawing/2014/main" id="{8F0A99F9-2142-443B-B272-4FC0F4AB976F}"/>
              </a:ext>
            </a:extLst>
          </p:cNvPr>
          <p:cNvSpPr>
            <a:spLocks noGrp="1"/>
          </p:cNvSpPr>
          <p:nvPr>
            <p:ph type="sldNum" sz="quarter" idx="12"/>
          </p:nvPr>
        </p:nvSpPr>
        <p:spPr/>
        <p:txBody>
          <a:bodyPr/>
          <a:lstStyle/>
          <a:p>
            <a:fld id="{1C4126A1-9282-4A82-AC02-A59AF4A969C8}" type="slidenum">
              <a:rPr lang="en-US" smtClean="0"/>
              <a:t>10</a:t>
            </a:fld>
            <a:endParaRPr lang="en-US"/>
          </a:p>
        </p:txBody>
      </p:sp>
    </p:spTree>
    <p:extLst>
      <p:ext uri="{BB962C8B-B14F-4D97-AF65-F5344CB8AC3E}">
        <p14:creationId xmlns:p14="http://schemas.microsoft.com/office/powerpoint/2010/main" val="9004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ED18-562E-48AB-980D-A26EDD0FE1CF}"/>
              </a:ext>
            </a:extLst>
          </p:cNvPr>
          <p:cNvSpPr>
            <a:spLocks noGrp="1"/>
          </p:cNvSpPr>
          <p:nvPr>
            <p:ph type="title"/>
          </p:nvPr>
        </p:nvSpPr>
        <p:spPr/>
        <p:txBody>
          <a:bodyPr/>
          <a:lstStyle/>
          <a:p>
            <a:r>
              <a:rPr lang="en-US" dirty="0"/>
              <a:t>2024 Multiyear Capacity Documentation Summary</a:t>
            </a:r>
          </a:p>
        </p:txBody>
      </p:sp>
      <p:sp>
        <p:nvSpPr>
          <p:cNvPr id="3" name="Content Placeholder 2">
            <a:extLst>
              <a:ext uri="{FF2B5EF4-FFF2-40B4-BE49-F238E27FC236}">
                <a16:creationId xmlns:a16="http://schemas.microsoft.com/office/drawing/2014/main" id="{D41CCCA2-4E02-4008-A48F-20FE12910A25}"/>
              </a:ext>
            </a:extLst>
          </p:cNvPr>
          <p:cNvSpPr>
            <a:spLocks noGrp="1"/>
          </p:cNvSpPr>
          <p:nvPr>
            <p:ph idx="1"/>
          </p:nvPr>
        </p:nvSpPr>
        <p:spPr/>
        <p:txBody>
          <a:bodyPr/>
          <a:lstStyle/>
          <a:p>
            <a:r>
              <a:rPr lang="en-US" dirty="0"/>
              <a:t>For LSEs that show local resources in 2024, 2025, and 2026 in the San Diego/IV local area</a:t>
            </a:r>
          </a:p>
        </p:txBody>
      </p:sp>
      <p:sp>
        <p:nvSpPr>
          <p:cNvPr id="4" name="Slide Number Placeholder 3">
            <a:extLst>
              <a:ext uri="{FF2B5EF4-FFF2-40B4-BE49-F238E27FC236}">
                <a16:creationId xmlns:a16="http://schemas.microsoft.com/office/drawing/2014/main" id="{62AEC517-4683-4087-8ED3-D058EB614542}"/>
              </a:ext>
            </a:extLst>
          </p:cNvPr>
          <p:cNvSpPr>
            <a:spLocks noGrp="1"/>
          </p:cNvSpPr>
          <p:nvPr>
            <p:ph type="sldNum" sz="quarter" idx="12"/>
          </p:nvPr>
        </p:nvSpPr>
        <p:spPr/>
        <p:txBody>
          <a:bodyPr/>
          <a:lstStyle/>
          <a:p>
            <a:fld id="{1C4126A1-9282-4A82-AC02-A59AF4A969C8}" type="slidenum">
              <a:rPr lang="en-US" smtClean="0"/>
              <a:t>11</a:t>
            </a:fld>
            <a:endParaRPr lang="en-US"/>
          </a:p>
        </p:txBody>
      </p:sp>
    </p:spTree>
    <p:extLst>
      <p:ext uri="{BB962C8B-B14F-4D97-AF65-F5344CB8AC3E}">
        <p14:creationId xmlns:p14="http://schemas.microsoft.com/office/powerpoint/2010/main" val="117422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5ED18-562E-48AB-980D-A26EDD0FE1CF}"/>
              </a:ext>
            </a:extLst>
          </p:cNvPr>
          <p:cNvSpPr>
            <a:spLocks noGrp="1"/>
          </p:cNvSpPr>
          <p:nvPr>
            <p:ph type="title"/>
          </p:nvPr>
        </p:nvSpPr>
        <p:spPr/>
        <p:txBody>
          <a:bodyPr/>
          <a:lstStyle/>
          <a:p>
            <a:r>
              <a:rPr lang="en-US" dirty="0"/>
              <a:t>Import Checklist Template</a:t>
            </a:r>
          </a:p>
        </p:txBody>
      </p:sp>
      <p:sp>
        <p:nvSpPr>
          <p:cNvPr id="3" name="Content Placeholder 2">
            <a:extLst>
              <a:ext uri="{FF2B5EF4-FFF2-40B4-BE49-F238E27FC236}">
                <a16:creationId xmlns:a16="http://schemas.microsoft.com/office/drawing/2014/main" id="{D41CCCA2-4E02-4008-A48F-20FE12910A25}"/>
              </a:ext>
            </a:extLst>
          </p:cNvPr>
          <p:cNvSpPr>
            <a:spLocks noGrp="1"/>
          </p:cNvSpPr>
          <p:nvPr>
            <p:ph idx="1"/>
          </p:nvPr>
        </p:nvSpPr>
        <p:spPr/>
        <p:txBody>
          <a:bodyPr/>
          <a:lstStyle/>
          <a:p>
            <a:r>
              <a:rPr lang="en-US" dirty="0"/>
              <a:t>For LSEs that show specified or unspecified import resources in the MA filings.</a:t>
            </a:r>
          </a:p>
        </p:txBody>
      </p:sp>
      <p:sp>
        <p:nvSpPr>
          <p:cNvPr id="4" name="Slide Number Placeholder 3">
            <a:extLst>
              <a:ext uri="{FF2B5EF4-FFF2-40B4-BE49-F238E27FC236}">
                <a16:creationId xmlns:a16="http://schemas.microsoft.com/office/drawing/2014/main" id="{62AEC517-4683-4087-8ED3-D058EB614542}"/>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43081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F64D-7711-2931-618F-C2D7D6B1CE44}"/>
              </a:ext>
            </a:extLst>
          </p:cNvPr>
          <p:cNvSpPr>
            <a:spLocks noGrp="1"/>
          </p:cNvSpPr>
          <p:nvPr>
            <p:ph type="title"/>
          </p:nvPr>
        </p:nvSpPr>
        <p:spPr/>
        <p:txBody>
          <a:bodyPr/>
          <a:lstStyle/>
          <a:p>
            <a:r>
              <a:rPr lang="en-US" dirty="0"/>
              <a:t>2024 RA Compliance Materials</a:t>
            </a:r>
          </a:p>
        </p:txBody>
      </p:sp>
      <p:sp>
        <p:nvSpPr>
          <p:cNvPr id="3" name="Content Placeholder 2">
            <a:extLst>
              <a:ext uri="{FF2B5EF4-FFF2-40B4-BE49-F238E27FC236}">
                <a16:creationId xmlns:a16="http://schemas.microsoft.com/office/drawing/2014/main" id="{077DA88D-EF1A-F0CC-CC00-0410F8AB9DB3}"/>
              </a:ext>
            </a:extLst>
          </p:cNvPr>
          <p:cNvSpPr>
            <a:spLocks noGrp="1"/>
          </p:cNvSpPr>
          <p:nvPr>
            <p:ph idx="1"/>
          </p:nvPr>
        </p:nvSpPr>
        <p:spPr/>
        <p:txBody>
          <a:bodyPr/>
          <a:lstStyle/>
          <a:p>
            <a:r>
              <a:rPr lang="en-US" dirty="0"/>
              <a:t>2024 RA Compliance Materials have been posted, including 2024-2026 IOU DR LIP, 2024 YA Initial CAM Lists.</a:t>
            </a:r>
          </a:p>
          <a:p>
            <a:endParaRPr lang="en-US" dirty="0"/>
          </a:p>
          <a:p>
            <a:r>
              <a:rPr lang="en-US" dirty="0">
                <a:hlinkClick r:id="rId2"/>
              </a:rPr>
              <a:t>Resource Adequacy Compliance Materials (ca.gov)</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6DEDB9D-B1F1-E821-55E5-18EC4431E13B}"/>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169484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44D35-A681-4FA1-AB41-16443597A411}"/>
              </a:ext>
            </a:extLst>
          </p:cNvPr>
          <p:cNvSpPr>
            <a:spLocks noGrp="1"/>
          </p:cNvSpPr>
          <p:nvPr>
            <p:ph type="title"/>
          </p:nvPr>
        </p:nvSpPr>
        <p:spPr/>
        <p:txBody>
          <a:bodyPr/>
          <a:lstStyle/>
          <a:p>
            <a:r>
              <a:rPr lang="en-US" dirty="0"/>
              <a:t>Upcoming 2023 RA Compliance Timeline</a:t>
            </a:r>
          </a:p>
        </p:txBody>
      </p:sp>
      <p:sp>
        <p:nvSpPr>
          <p:cNvPr id="3" name="Content Placeholder 2">
            <a:extLst>
              <a:ext uri="{FF2B5EF4-FFF2-40B4-BE49-F238E27FC236}">
                <a16:creationId xmlns:a16="http://schemas.microsoft.com/office/drawing/2014/main" id="{4E30FE7B-7E7A-4CDC-BCA2-235DEC520916}"/>
              </a:ext>
            </a:extLst>
          </p:cNvPr>
          <p:cNvSpPr>
            <a:spLocks noGrp="1"/>
          </p:cNvSpPr>
          <p:nvPr>
            <p:ph idx="1"/>
          </p:nvPr>
        </p:nvSpPr>
        <p:spPr/>
        <p:txBody>
          <a:bodyPr>
            <a:normAutofit fontScale="92500" lnSpcReduction="10000"/>
          </a:bodyPr>
          <a:lstStyle/>
          <a:p>
            <a:r>
              <a:rPr lang="en-US" dirty="0"/>
              <a:t>Comments on 2024 Draft RA Guide and Templates due August 11, 2023</a:t>
            </a:r>
          </a:p>
          <a:p>
            <a:r>
              <a:rPr lang="en-US" dirty="0"/>
              <a:t>Final 2024 YA Load Forecast due August 14, 2023</a:t>
            </a:r>
          </a:p>
          <a:p>
            <a:r>
              <a:rPr lang="en-US" dirty="0"/>
              <a:t>CPE make local showing for 2024-2026 to CPUC, along with LSE attestations  due August 18, 2023</a:t>
            </a:r>
          </a:p>
          <a:p>
            <a:r>
              <a:rPr lang="en-US" dirty="0"/>
              <a:t>LSEs receive CAM credits for system and flexible capacity procured by the CPE for 2024-2026 by August 2023 by end of August, 2023</a:t>
            </a:r>
          </a:p>
          <a:p>
            <a:r>
              <a:rPr lang="en-US" dirty="0"/>
              <a:t>CPE Annual Compliance Report due September 19, 2023</a:t>
            </a:r>
          </a:p>
          <a:p>
            <a:r>
              <a:rPr lang="en-US" dirty="0"/>
              <a:t>LSEs receive 2024 final YA allocations the week of September 18, 2023</a:t>
            </a:r>
          </a:p>
          <a:p>
            <a:r>
              <a:rPr lang="en-US" dirty="0"/>
              <a:t>Finalize 2024 RA Guide and Templates the week of September 18, 2023</a:t>
            </a:r>
          </a:p>
          <a:p>
            <a:r>
              <a:rPr lang="en-US" dirty="0"/>
              <a:t>LSEs’ 2024 YA RA filings due October 31, 2023</a:t>
            </a:r>
          </a:p>
          <a:p>
            <a:r>
              <a:rPr lang="en-US" dirty="0"/>
              <a:t>CPEs and LSEs that committed to self-show make year-ahead showing to CAISO by October 31, 2023</a:t>
            </a:r>
          </a:p>
          <a:p>
            <a:endParaRPr lang="en-US" dirty="0"/>
          </a:p>
          <a:p>
            <a:endParaRPr lang="en-US" dirty="0"/>
          </a:p>
        </p:txBody>
      </p:sp>
    </p:spTree>
    <p:extLst>
      <p:ext uri="{BB962C8B-B14F-4D97-AF65-F5344CB8AC3E}">
        <p14:creationId xmlns:p14="http://schemas.microsoft.com/office/powerpoint/2010/main" val="391151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9D01BF10-B17D-483D-82DC-14CF973C7D2C}"/>
              </a:ext>
            </a:extLst>
          </p:cNvPr>
          <p:cNvSpPr txBox="1"/>
          <p:nvPr/>
        </p:nvSpPr>
        <p:spPr>
          <a:xfrm>
            <a:off x="4062334" y="3912433"/>
            <a:ext cx="731153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FFFF"/>
                </a:solidFill>
                <a:cs typeface="Segoe UI"/>
              </a:rPr>
              <a:t>Thank you for attending 2024 RA Guide and Templates workshop.  </a:t>
            </a:r>
          </a:p>
          <a:p>
            <a:r>
              <a:rPr lang="en-US" dirty="0">
                <a:solidFill>
                  <a:srgbClr val="FFFFFF"/>
                </a:solidFill>
                <a:cs typeface="Segoe UI"/>
              </a:rPr>
              <a:t>Feedback welcome.</a:t>
            </a:r>
          </a:p>
          <a:p>
            <a:endParaRPr lang="en-US" dirty="0">
              <a:solidFill>
                <a:srgbClr val="FFFFFF"/>
              </a:solidFill>
              <a:cs typeface="Segoe UI"/>
            </a:endParaRPr>
          </a:p>
          <a:p>
            <a:r>
              <a:rPr lang="en-US" dirty="0">
                <a:solidFill>
                  <a:srgbClr val="FFFFFF"/>
                </a:solidFill>
                <a:cs typeface="Segoe UI"/>
              </a:rPr>
              <a:t>Hosts contact:</a:t>
            </a:r>
            <a:r>
              <a:rPr lang="en-US" dirty="0">
                <a:cs typeface="Segoe UI"/>
              </a:rPr>
              <a:t>​</a:t>
            </a:r>
          </a:p>
          <a:p>
            <a:r>
              <a:rPr lang="en-US" dirty="0">
                <a:solidFill>
                  <a:srgbClr val="FFFFFF"/>
                </a:solidFill>
                <a:cs typeface="Segoe UI"/>
              </a:rPr>
              <a:t>Lily Chow- lily.chow@cpuc.ca.gov</a:t>
            </a:r>
            <a:r>
              <a:rPr lang="en-US" dirty="0">
                <a:cs typeface="Segoe UI"/>
              </a:rPr>
              <a:t>​</a:t>
            </a:r>
          </a:p>
          <a:p>
            <a:r>
              <a:rPr lang="en-US" dirty="0">
                <a:solidFill>
                  <a:srgbClr val="FFFFFF"/>
                </a:solidFill>
                <a:cs typeface="Segoe UI"/>
              </a:rPr>
              <a:t>Jaime Gannon – jaimerose.gannon@cpuc.ca.gov</a:t>
            </a:r>
            <a:r>
              <a:rPr lang="en-US" dirty="0">
                <a:cs typeface="Segoe UI"/>
              </a:rPr>
              <a:t>​</a:t>
            </a:r>
          </a:p>
        </p:txBody>
      </p:sp>
    </p:spTree>
    <p:extLst>
      <p:ext uri="{BB962C8B-B14F-4D97-AF65-F5344CB8AC3E}">
        <p14:creationId xmlns:p14="http://schemas.microsoft.com/office/powerpoint/2010/main" val="3376658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CCCC8-0A31-433A-8A4D-1D071D54EF05}"/>
              </a:ext>
            </a:extLst>
          </p:cNvPr>
          <p:cNvSpPr>
            <a:spLocks noGrp="1"/>
          </p:cNvSpPr>
          <p:nvPr>
            <p:ph type="title"/>
          </p:nvPr>
        </p:nvSpPr>
        <p:spPr/>
        <p:txBody>
          <a:bodyPr/>
          <a:lstStyle/>
          <a:p>
            <a:r>
              <a:rPr lang="en-US"/>
              <a:t>Logistics</a:t>
            </a:r>
          </a:p>
        </p:txBody>
      </p:sp>
      <p:sp>
        <p:nvSpPr>
          <p:cNvPr id="4" name="TextBox 3">
            <a:extLst>
              <a:ext uri="{FF2B5EF4-FFF2-40B4-BE49-F238E27FC236}">
                <a16:creationId xmlns:a16="http://schemas.microsoft.com/office/drawing/2014/main" id="{323EFBC1-11BB-4014-8F6B-11E359B3E035}"/>
              </a:ext>
            </a:extLst>
          </p:cNvPr>
          <p:cNvSpPr txBox="1"/>
          <p:nvPr/>
        </p:nvSpPr>
        <p:spPr>
          <a:xfrm>
            <a:off x="550562" y="1964724"/>
            <a:ext cx="597632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Tx/>
              <a:buChar char="•"/>
            </a:pPr>
            <a:r>
              <a:rPr lang="en-US" dirty="0">
                <a:solidFill>
                  <a:srgbClr val="2A3C50"/>
                </a:solidFill>
                <a:latin typeface="Century Gothic"/>
                <a:cs typeface="Arial"/>
              </a:rPr>
              <a:t> Online only​</a:t>
            </a:r>
            <a:endParaRPr lang="en-US" dirty="0"/>
          </a:p>
          <a:p>
            <a:pPr marL="742950" lvl="1" indent="-285750">
              <a:buFont typeface="Arial"/>
              <a:buChar char="•"/>
            </a:pPr>
            <a:r>
              <a:rPr lang="en-US" dirty="0">
                <a:solidFill>
                  <a:srgbClr val="2A3C50"/>
                </a:solidFill>
                <a:latin typeface="Century Gothic"/>
                <a:cs typeface="Arial"/>
              </a:rPr>
              <a:t>Audio through computer or phone </a:t>
            </a:r>
          </a:p>
          <a:p>
            <a:pPr marL="742950" lvl="1" indent="-285750">
              <a:buFont typeface="Arial"/>
              <a:buChar char="•"/>
            </a:pPr>
            <a:r>
              <a:rPr lang="en-US" dirty="0">
                <a:solidFill>
                  <a:srgbClr val="2A3C50"/>
                </a:solidFill>
                <a:latin typeface="Century Gothic"/>
                <a:cs typeface="Arial"/>
              </a:rPr>
              <a:t>Toll-free 855-282-6330 or 415-655-0002 Access code: </a:t>
            </a:r>
            <a:r>
              <a:rPr lang="en-US" sz="1800" dirty="0">
                <a:solidFill>
                  <a:srgbClr val="000000"/>
                </a:solidFill>
                <a:effectLst/>
                <a:latin typeface="Helvetica" panose="020B0604020202020204" pitchFamily="34" charset="0"/>
                <a:ea typeface="Calibri" panose="020F0502020204030204" pitchFamily="34" charset="0"/>
              </a:rPr>
              <a:t>2494 568 3861</a:t>
            </a:r>
            <a:endParaRPr lang="en-US" dirty="0">
              <a:solidFill>
                <a:srgbClr val="2A3C50"/>
              </a:solidFill>
              <a:cs typeface="Arial"/>
            </a:endParaRPr>
          </a:p>
          <a:p>
            <a:endParaRPr lang="en-US" dirty="0">
              <a:solidFill>
                <a:srgbClr val="2A3C50"/>
              </a:solidFill>
              <a:latin typeface="Century Gothic"/>
              <a:cs typeface="Arial"/>
            </a:endParaRPr>
          </a:p>
          <a:p>
            <a:pPr algn="l" rtl="0" fontAlgn="base"/>
            <a:r>
              <a:rPr lang="en-US" dirty="0">
                <a:solidFill>
                  <a:srgbClr val="2A3C50"/>
                </a:solidFill>
                <a:latin typeface="Century Gothic"/>
                <a:cs typeface="Arial"/>
              </a:rPr>
              <a:t>  Type password : </a:t>
            </a:r>
            <a:r>
              <a:rPr lang="en-US" sz="1800" dirty="0">
                <a:solidFill>
                  <a:srgbClr val="000000"/>
                </a:solidFill>
                <a:effectLst/>
                <a:latin typeface="Helvetica" panose="020B0604020202020204" pitchFamily="34" charset="0"/>
                <a:ea typeface="Calibri" panose="020F0502020204030204" pitchFamily="34" charset="0"/>
              </a:rPr>
              <a:t>pdJVw3cdP63</a:t>
            </a:r>
            <a:endParaRPr lang="en-US" dirty="0">
              <a:ea typeface="+mn-lt"/>
              <a:cs typeface="+mn-lt"/>
            </a:endParaRPr>
          </a:p>
          <a:p>
            <a:pPr>
              <a:buChar char="•"/>
            </a:pPr>
            <a:endParaRPr lang="en-US" dirty="0">
              <a:solidFill>
                <a:srgbClr val="2A3C50"/>
              </a:solidFill>
              <a:latin typeface="Century Gothic"/>
              <a:cs typeface="Arial"/>
            </a:endParaRPr>
          </a:p>
          <a:p>
            <a:pPr>
              <a:buChar char="•"/>
            </a:pPr>
            <a:r>
              <a:rPr lang="en-US" dirty="0">
                <a:solidFill>
                  <a:srgbClr val="2A3C50"/>
                </a:solidFill>
                <a:latin typeface="Century Gothic"/>
                <a:cs typeface="Arial"/>
              </a:rPr>
              <a:t> Hosts (Energy Division Staff)​</a:t>
            </a:r>
          </a:p>
          <a:p>
            <a:pPr lvl="1">
              <a:buChar char="•"/>
            </a:pPr>
            <a:r>
              <a:rPr lang="en-US" dirty="0">
                <a:solidFill>
                  <a:srgbClr val="2A3C50"/>
                </a:solidFill>
                <a:latin typeface="Century Gothic"/>
                <a:cs typeface="Arial"/>
              </a:rPr>
              <a:t> Lily Chow</a:t>
            </a:r>
          </a:p>
          <a:p>
            <a:pPr lvl="1">
              <a:buChar char="•"/>
            </a:pPr>
            <a:r>
              <a:rPr lang="en-US" dirty="0">
                <a:solidFill>
                  <a:srgbClr val="2A3C50"/>
                </a:solidFill>
                <a:latin typeface="Century Gothic"/>
                <a:cs typeface="Arial"/>
              </a:rPr>
              <a:t>Jaime Rose Gannon</a:t>
            </a:r>
          </a:p>
          <a:p>
            <a:pPr lvl="1"/>
            <a:endParaRPr lang="en-US" dirty="0">
              <a:solidFill>
                <a:srgbClr val="2A3C50"/>
              </a:solidFill>
              <a:latin typeface="Century Gothic"/>
              <a:cs typeface="Arial"/>
            </a:endParaRPr>
          </a:p>
          <a:p>
            <a:pPr marL="285750" lvl="1" indent="-285750">
              <a:buFont typeface="Arial" panose="020B0604020202020204" pitchFamily="34" charset="0"/>
              <a:buChar char="•"/>
            </a:pPr>
            <a:r>
              <a:rPr lang="en-US" dirty="0">
                <a:solidFill>
                  <a:srgbClr val="2A3C50"/>
                </a:solidFill>
                <a:latin typeface="Century Gothic"/>
                <a:cs typeface="Arial"/>
              </a:rPr>
              <a:t>The workshop is being recorded</a:t>
            </a:r>
          </a:p>
        </p:txBody>
      </p:sp>
      <p:sp>
        <p:nvSpPr>
          <p:cNvPr id="7" name="TextBox 6">
            <a:extLst>
              <a:ext uri="{FF2B5EF4-FFF2-40B4-BE49-F238E27FC236}">
                <a16:creationId xmlns:a16="http://schemas.microsoft.com/office/drawing/2014/main" id="{1B2CA896-39B8-4085-A4BF-476C11DF2A2F}"/>
              </a:ext>
            </a:extLst>
          </p:cNvPr>
          <p:cNvSpPr txBox="1"/>
          <p:nvPr/>
        </p:nvSpPr>
        <p:spPr>
          <a:xfrm>
            <a:off x="6723426" y="1963430"/>
            <a:ext cx="4596712"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solidFill>
                  <a:srgbClr val="2A3C50"/>
                </a:solidFill>
                <a:latin typeface="Century Gothic"/>
                <a:cs typeface="Arial"/>
              </a:rPr>
              <a:t>Safety</a:t>
            </a:r>
          </a:p>
          <a:p>
            <a:pPr marL="742950" lvl="1" indent="-285750">
              <a:buFont typeface="Arial"/>
              <a:buChar char="•"/>
            </a:pPr>
            <a:r>
              <a:rPr lang="en-US">
                <a:solidFill>
                  <a:srgbClr val="2A3C50"/>
                </a:solidFill>
                <a:latin typeface="Century Gothic"/>
                <a:cs typeface="Arial"/>
              </a:rPr>
              <a:t>Note surroundings and emergency exits</a:t>
            </a:r>
            <a:endParaRPr lang="en-US">
              <a:solidFill>
                <a:srgbClr val="2A3C50"/>
              </a:solidFill>
              <a:latin typeface="Century Gothic"/>
              <a:ea typeface="+mn-lt"/>
              <a:cs typeface="+mn-lt"/>
            </a:endParaRPr>
          </a:p>
          <a:p>
            <a:pPr marL="742950" lvl="1" indent="-285750">
              <a:buFont typeface="Arial"/>
              <a:buChar char="•"/>
            </a:pPr>
            <a:r>
              <a:rPr lang="en-US">
                <a:solidFill>
                  <a:srgbClr val="2A3C50"/>
                </a:solidFill>
                <a:latin typeface="Century Gothic"/>
                <a:cs typeface="Arial"/>
              </a:rPr>
              <a:t>Ergonomic check</a:t>
            </a:r>
            <a:endParaRPr lang="en-US">
              <a:solidFill>
                <a:srgbClr val="2A3C50"/>
              </a:solidFill>
              <a:latin typeface="Century Gothic"/>
              <a:ea typeface="+mn-lt"/>
              <a:cs typeface="+mn-lt"/>
            </a:endParaRPr>
          </a:p>
          <a:p>
            <a:pPr marL="799465" lvl="1" indent="-342265">
              <a:spcAft>
                <a:spcPts val="1800"/>
              </a:spcAft>
              <a:buFont typeface="Arial,Sans-Serif"/>
              <a:buChar char="•"/>
            </a:pPr>
            <a:endParaRPr lang="en-US">
              <a:solidFill>
                <a:srgbClr val="2A3C50"/>
              </a:solidFill>
              <a:ea typeface="+mn-lt"/>
              <a:cs typeface="+mn-lt"/>
            </a:endParaRPr>
          </a:p>
          <a:p>
            <a:pPr marL="799465" lvl="1" indent="-342265">
              <a:spcAft>
                <a:spcPts val="600"/>
              </a:spcAft>
              <a:buFont typeface="Arial,Sans-Serif"/>
              <a:buChar char="•"/>
            </a:pPr>
            <a:endParaRPr lang="en-US">
              <a:solidFill>
                <a:srgbClr val="2A3C50"/>
              </a:solidFill>
              <a:latin typeface="Century Gothic"/>
              <a:cs typeface="Arial"/>
            </a:endParaRPr>
          </a:p>
        </p:txBody>
      </p:sp>
      <p:pic>
        <p:nvPicPr>
          <p:cNvPr id="3" name="Picture 4">
            <a:extLst>
              <a:ext uri="{FF2B5EF4-FFF2-40B4-BE49-F238E27FC236}">
                <a16:creationId xmlns:a16="http://schemas.microsoft.com/office/drawing/2014/main" id="{67895F43-D2A7-486B-8693-92A25D2B529F}"/>
              </a:ext>
            </a:extLst>
          </p:cNvPr>
          <p:cNvPicPr>
            <a:picLocks noChangeAspect="1"/>
          </p:cNvPicPr>
          <p:nvPr/>
        </p:nvPicPr>
        <p:blipFill>
          <a:blip r:embed="rId2"/>
          <a:stretch>
            <a:fillRect/>
          </a:stretch>
        </p:blipFill>
        <p:spPr>
          <a:xfrm>
            <a:off x="5536368" y="3625452"/>
            <a:ext cx="6403297" cy="3079818"/>
          </a:xfrm>
          <a:prstGeom prst="rect">
            <a:avLst/>
          </a:prstGeom>
        </p:spPr>
      </p:pic>
    </p:spTree>
    <p:extLst>
      <p:ext uri="{BB962C8B-B14F-4D97-AF65-F5344CB8AC3E}">
        <p14:creationId xmlns:p14="http://schemas.microsoft.com/office/powerpoint/2010/main" val="1037913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078E-6157-449A-B43D-55F9E00316D0}"/>
              </a:ext>
            </a:extLst>
          </p:cNvPr>
          <p:cNvSpPr>
            <a:spLocks noGrp="1"/>
          </p:cNvSpPr>
          <p:nvPr>
            <p:ph type="title"/>
          </p:nvPr>
        </p:nvSpPr>
        <p:spPr>
          <a:xfrm>
            <a:off x="609600" y="365126"/>
            <a:ext cx="10972800" cy="788424"/>
          </a:xfrm>
        </p:spPr>
        <p:txBody>
          <a:bodyPr/>
          <a:lstStyle/>
          <a:p>
            <a:r>
              <a:rPr lang="en-US"/>
              <a:t>Workshop Logistics</a:t>
            </a:r>
          </a:p>
        </p:txBody>
      </p:sp>
      <p:pic>
        <p:nvPicPr>
          <p:cNvPr id="6" name="Content Placeholder 5" descr="A picture containing equipment, ball, table, room&#10;&#10;Description automatically generated">
            <a:extLst>
              <a:ext uri="{FF2B5EF4-FFF2-40B4-BE49-F238E27FC236}">
                <a16:creationId xmlns:a16="http://schemas.microsoft.com/office/drawing/2014/main" id="{F28E215A-C880-4A80-862B-BE737B3D1B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225" t="36847" r="56018" b="55059"/>
          <a:stretch/>
        </p:blipFill>
        <p:spPr>
          <a:xfrm>
            <a:off x="1099726" y="5165174"/>
            <a:ext cx="5970189" cy="863709"/>
          </a:xfrm>
        </p:spPr>
      </p:pic>
      <p:sp>
        <p:nvSpPr>
          <p:cNvPr id="4" name="Slide Number Placeholder 3">
            <a:extLst>
              <a:ext uri="{FF2B5EF4-FFF2-40B4-BE49-F238E27FC236}">
                <a16:creationId xmlns:a16="http://schemas.microsoft.com/office/drawing/2014/main" id="{9AB403C7-2097-485F-96BA-42F5BF666015}"/>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04C1C6D2-7E6C-4DBA-928D-E8FCCD04B88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D50E73-7F0B-444B-9B24-C745968A9C1F}"/>
              </a:ext>
            </a:extLst>
          </p:cNvPr>
          <p:cNvSpPr txBox="1"/>
          <p:nvPr/>
        </p:nvSpPr>
        <p:spPr>
          <a:xfrm>
            <a:off x="510639" y="4180444"/>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Mute/ Unmute</a:t>
            </a:r>
          </a:p>
        </p:txBody>
      </p:sp>
      <p:cxnSp>
        <p:nvCxnSpPr>
          <p:cNvPr id="9" name="Straight Arrow Connector 8">
            <a:extLst>
              <a:ext uri="{FF2B5EF4-FFF2-40B4-BE49-F238E27FC236}">
                <a16:creationId xmlns:a16="http://schemas.microsoft.com/office/drawing/2014/main" id="{67DB4397-F3D5-44AF-B8CA-1256A12CAD0D}"/>
              </a:ext>
            </a:extLst>
          </p:cNvPr>
          <p:cNvCxnSpPr/>
          <p:nvPr/>
        </p:nvCxnSpPr>
        <p:spPr>
          <a:xfrm>
            <a:off x="1463541" y="4549777"/>
            <a:ext cx="86627" cy="5065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71F7CF84-15C9-4B64-BF72-58618153F703}"/>
              </a:ext>
            </a:extLst>
          </p:cNvPr>
          <p:cNvSpPr txBox="1"/>
          <p:nvPr/>
        </p:nvSpPr>
        <p:spPr>
          <a:xfrm>
            <a:off x="2674719" y="4162671"/>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Participant List</a:t>
            </a:r>
          </a:p>
        </p:txBody>
      </p:sp>
      <p:cxnSp>
        <p:nvCxnSpPr>
          <p:cNvPr id="11" name="Straight Arrow Connector 10">
            <a:extLst>
              <a:ext uri="{FF2B5EF4-FFF2-40B4-BE49-F238E27FC236}">
                <a16:creationId xmlns:a16="http://schemas.microsoft.com/office/drawing/2014/main" id="{10441E74-0003-40CE-8DFA-8C1B5D4938BF}"/>
              </a:ext>
            </a:extLst>
          </p:cNvPr>
          <p:cNvCxnSpPr>
            <a:cxnSpLocks/>
          </p:cNvCxnSpPr>
          <p:nvPr/>
        </p:nvCxnSpPr>
        <p:spPr>
          <a:xfrm>
            <a:off x="3627620" y="4532004"/>
            <a:ext cx="0" cy="5243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11BAB9EB-E084-48B2-95DD-C62A3797AA61}"/>
              </a:ext>
            </a:extLst>
          </p:cNvPr>
          <p:cNvSpPr txBox="1"/>
          <p:nvPr/>
        </p:nvSpPr>
        <p:spPr>
          <a:xfrm>
            <a:off x="4328659" y="4161048"/>
            <a:ext cx="676979"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Chat</a:t>
            </a:r>
          </a:p>
        </p:txBody>
      </p:sp>
      <p:cxnSp>
        <p:nvCxnSpPr>
          <p:cNvPr id="14" name="Straight Arrow Connector 13">
            <a:extLst>
              <a:ext uri="{FF2B5EF4-FFF2-40B4-BE49-F238E27FC236}">
                <a16:creationId xmlns:a16="http://schemas.microsoft.com/office/drawing/2014/main" id="{B82E55D3-F85E-4040-994E-EE9685A9788B}"/>
              </a:ext>
            </a:extLst>
          </p:cNvPr>
          <p:cNvCxnSpPr>
            <a:cxnSpLocks/>
          </p:cNvCxnSpPr>
          <p:nvPr/>
        </p:nvCxnSpPr>
        <p:spPr>
          <a:xfrm flipH="1">
            <a:off x="4666346" y="4530380"/>
            <a:ext cx="803" cy="615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4878375C-4792-4A45-96B4-80B1D20B8F2E}"/>
              </a:ext>
            </a:extLst>
          </p:cNvPr>
          <p:cNvSpPr txBox="1"/>
          <p:nvPr/>
        </p:nvSpPr>
        <p:spPr>
          <a:xfrm>
            <a:off x="5042535" y="4161048"/>
            <a:ext cx="1588168" cy="369332"/>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Audio Options</a:t>
            </a:r>
          </a:p>
        </p:txBody>
      </p:sp>
      <p:cxnSp>
        <p:nvCxnSpPr>
          <p:cNvPr id="19" name="Straight Arrow Connector 18">
            <a:extLst>
              <a:ext uri="{FF2B5EF4-FFF2-40B4-BE49-F238E27FC236}">
                <a16:creationId xmlns:a16="http://schemas.microsoft.com/office/drawing/2014/main" id="{C529ED39-E85C-4E7E-8C67-B33CD24B3478}"/>
              </a:ext>
            </a:extLst>
          </p:cNvPr>
          <p:cNvCxnSpPr>
            <a:cxnSpLocks/>
          </p:cNvCxnSpPr>
          <p:nvPr/>
        </p:nvCxnSpPr>
        <p:spPr>
          <a:xfrm flipH="1">
            <a:off x="5562299" y="4530380"/>
            <a:ext cx="274320" cy="5742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angle 25">
            <a:extLst>
              <a:ext uri="{FF2B5EF4-FFF2-40B4-BE49-F238E27FC236}">
                <a16:creationId xmlns:a16="http://schemas.microsoft.com/office/drawing/2014/main" id="{28D77564-B980-4636-BE07-592209F86F04}"/>
              </a:ext>
            </a:extLst>
          </p:cNvPr>
          <p:cNvSpPr/>
          <p:nvPr/>
        </p:nvSpPr>
        <p:spPr>
          <a:xfrm>
            <a:off x="729630" y="1397286"/>
            <a:ext cx="10648236" cy="3277820"/>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a:solidFill>
                  <a:srgbClr val="2A3B4F"/>
                </a:solidFill>
              </a:rPr>
              <a:t>All attendees have been muted</a:t>
            </a:r>
          </a:p>
          <a:p>
            <a:pPr marL="342900" indent="-342900">
              <a:buFont typeface="Arial" panose="020B0604020202020204" pitchFamily="34" charset="0"/>
              <a:buChar char="•"/>
            </a:pPr>
            <a:r>
              <a:rPr lang="en-US" sz="2400">
                <a:solidFill>
                  <a:srgbClr val="2A3B4F"/>
                </a:solidFill>
              </a:rPr>
              <a:t>Panelist that are presenting have been identified and will be identified as panelist when their issue/topic is being addressed</a:t>
            </a:r>
          </a:p>
          <a:p>
            <a:pPr marL="342900" indent="-342900">
              <a:buFont typeface="Arial" panose="020B0604020202020204" pitchFamily="34" charset="0"/>
              <a:buChar char="•"/>
            </a:pPr>
            <a:r>
              <a:rPr lang="en-US" sz="2400">
                <a:solidFill>
                  <a:srgbClr val="2A3B4F"/>
                </a:solidFill>
              </a:rPr>
              <a:t>To ask questions please use the Q&amp;A function (send "To All Panelists") or raise your hand</a:t>
            </a:r>
          </a:p>
          <a:p>
            <a:pPr marL="342265" indent="-342265" defTabSz="457189">
              <a:spcAft>
                <a:spcPts val="1800"/>
              </a:spcAft>
              <a:buFont typeface="Arial" panose="020B0604020202020204" pitchFamily="34" charset="0"/>
              <a:buChar char="•"/>
              <a:defRPr/>
            </a:pPr>
            <a:r>
              <a:rPr lang="en-US" sz="2400">
                <a:solidFill>
                  <a:srgbClr val="2A3B4F"/>
                </a:solidFill>
                <a:highlight>
                  <a:srgbClr val="FFFF00"/>
                </a:highlight>
              </a:rPr>
              <a:t>Questions will be read aloud by staff; attendees may be unmuted to respond to the answer. (Reminder: Mute back!)</a:t>
            </a:r>
          </a:p>
          <a:p>
            <a:pPr marL="342265" marR="0" lvl="0" indent="-342265" algn="l" defTabSz="457189" rtl="0" eaLnBrk="1" fontAlgn="auto" latinLnBrk="0" hangingPunct="1">
              <a:lnSpc>
                <a:spcPct val="100000"/>
              </a:lnSpc>
              <a:spcBef>
                <a:spcPts val="0"/>
              </a:spcBef>
              <a:spcAft>
                <a:spcPts val="1800"/>
              </a:spcAft>
              <a:buClrTx/>
              <a:buSzTx/>
              <a:buFont typeface="Arial" panose="020B0604020202020204" pitchFamily="34" charset="0"/>
              <a:buChar char="•"/>
              <a:tabLst/>
              <a:defRPr/>
            </a:pPr>
            <a:endParaRPr lang="en-US" sz="2400" b="0" i="0" u="none" strike="noStrike" kern="1200" cap="none" spc="0" normalizeH="0" baseline="0" noProof="0">
              <a:ln>
                <a:noFill/>
              </a:ln>
              <a:solidFill>
                <a:srgbClr val="2A3B4F"/>
              </a:solidFill>
              <a:effectLst/>
              <a:uLnTx/>
              <a:uFillTx/>
              <a:latin typeface="Calibri" panose="020F0502020204030204"/>
              <a:cs typeface="Calibri"/>
            </a:endParaRPr>
          </a:p>
        </p:txBody>
      </p:sp>
      <p:pic>
        <p:nvPicPr>
          <p:cNvPr id="5" name="Picture 7">
            <a:extLst>
              <a:ext uri="{FF2B5EF4-FFF2-40B4-BE49-F238E27FC236}">
                <a16:creationId xmlns:a16="http://schemas.microsoft.com/office/drawing/2014/main" id="{02F3403D-B566-438B-A4E2-EF371BA39A6E}"/>
              </a:ext>
            </a:extLst>
          </p:cNvPr>
          <p:cNvPicPr>
            <a:picLocks noChangeAspect="1"/>
          </p:cNvPicPr>
          <p:nvPr/>
        </p:nvPicPr>
        <p:blipFill>
          <a:blip r:embed="rId3"/>
          <a:stretch>
            <a:fillRect/>
          </a:stretch>
        </p:blipFill>
        <p:spPr>
          <a:xfrm>
            <a:off x="8172138" y="4755358"/>
            <a:ext cx="2743200" cy="1269710"/>
          </a:xfrm>
          <a:prstGeom prst="rect">
            <a:avLst/>
          </a:prstGeom>
        </p:spPr>
      </p:pic>
      <p:cxnSp>
        <p:nvCxnSpPr>
          <p:cNvPr id="20" name="Straight Arrow Connector 19">
            <a:extLst>
              <a:ext uri="{FF2B5EF4-FFF2-40B4-BE49-F238E27FC236}">
                <a16:creationId xmlns:a16="http://schemas.microsoft.com/office/drawing/2014/main" id="{D7740F71-2F03-46AA-A57A-04463324D249}"/>
              </a:ext>
            </a:extLst>
          </p:cNvPr>
          <p:cNvCxnSpPr>
            <a:cxnSpLocks/>
          </p:cNvCxnSpPr>
          <p:nvPr/>
        </p:nvCxnSpPr>
        <p:spPr>
          <a:xfrm>
            <a:off x="10057360" y="4642806"/>
            <a:ext cx="448903" cy="9339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0C661201-FD1D-4FBA-9E8B-52295F338D14}"/>
              </a:ext>
            </a:extLst>
          </p:cNvPr>
          <p:cNvSpPr txBox="1"/>
          <p:nvPr/>
        </p:nvSpPr>
        <p:spPr>
          <a:xfrm>
            <a:off x="7603763" y="4143532"/>
            <a:ext cx="37675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On the bottom right of screen: click "3 dots" for Q&amp;A</a:t>
            </a:r>
          </a:p>
        </p:txBody>
      </p:sp>
    </p:spTree>
    <p:extLst>
      <p:ext uri="{BB962C8B-B14F-4D97-AF65-F5344CB8AC3E}">
        <p14:creationId xmlns:p14="http://schemas.microsoft.com/office/powerpoint/2010/main" val="105453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F2E2C-F8C5-468B-B57F-AD720593A4CB}"/>
              </a:ext>
            </a:extLst>
          </p:cNvPr>
          <p:cNvSpPr>
            <a:spLocks noGrp="1"/>
          </p:cNvSpPr>
          <p:nvPr>
            <p:ph type="title"/>
          </p:nvPr>
        </p:nvSpPr>
        <p:spPr/>
        <p:txBody>
          <a:bodyPr/>
          <a:lstStyle/>
          <a:p>
            <a:r>
              <a:rPr lang="en-US"/>
              <a:t>Ground Rules</a:t>
            </a:r>
          </a:p>
        </p:txBody>
      </p:sp>
      <p:sp>
        <p:nvSpPr>
          <p:cNvPr id="3" name="Content Placeholder 2">
            <a:extLst>
              <a:ext uri="{FF2B5EF4-FFF2-40B4-BE49-F238E27FC236}">
                <a16:creationId xmlns:a16="http://schemas.microsoft.com/office/drawing/2014/main" id="{F081C584-2C73-4AB8-A76E-E7E323406A73}"/>
              </a:ext>
            </a:extLst>
          </p:cNvPr>
          <p:cNvSpPr>
            <a:spLocks noGrp="1"/>
          </p:cNvSpPr>
          <p:nvPr>
            <p:ph idx="1"/>
          </p:nvPr>
        </p:nvSpPr>
        <p:spPr>
          <a:xfrm>
            <a:off x="609600" y="1690688"/>
            <a:ext cx="10972800" cy="4351338"/>
          </a:xfrm>
        </p:spPr>
        <p:txBody>
          <a:bodyPr vert="horz" lIns="0" tIns="45720" rIns="91440" bIns="45720" rtlCol="0" anchor="t">
            <a:normAutofit/>
          </a:bodyPr>
          <a:lstStyle/>
          <a:p>
            <a:pPr marL="0" indent="0">
              <a:buNone/>
            </a:pPr>
            <a:endParaRPr lang="en-US" dirty="0"/>
          </a:p>
          <a:p>
            <a:pPr>
              <a:lnSpc>
                <a:spcPct val="100000"/>
              </a:lnSpc>
              <a:spcBef>
                <a:spcPct val="20000"/>
              </a:spcBef>
              <a:spcAft>
                <a:spcPct val="0"/>
              </a:spcAft>
            </a:pPr>
            <a:r>
              <a:rPr lang="en-US" dirty="0">
                <a:solidFill>
                  <a:srgbClr val="2A3C50"/>
                </a:solidFill>
                <a:latin typeface="Century Gothic"/>
                <a:cs typeface="Arial"/>
              </a:rPr>
              <a:t>Workshop is structured to facilitate understanding of the 2024 RA compliance process.</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Keep comments friendly and respectful.</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Please use Q&amp;A feature only for questions, or technical issues.</a:t>
            </a: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solidFill>
                <a:srgbClr val="2A3C50"/>
              </a:solidFill>
              <a:latin typeface="Century Gothic"/>
              <a:cs typeface="Arial"/>
            </a:endParaRPr>
          </a:p>
          <a:p>
            <a:pPr>
              <a:lnSpc>
                <a:spcPct val="100000"/>
              </a:lnSpc>
              <a:spcBef>
                <a:spcPct val="20000"/>
              </a:spcBef>
              <a:spcAft>
                <a:spcPct val="0"/>
              </a:spcAft>
            </a:pPr>
            <a:r>
              <a:rPr lang="en-US" dirty="0">
                <a:solidFill>
                  <a:srgbClr val="2A3C50"/>
                </a:solidFill>
                <a:latin typeface="Century Gothic"/>
                <a:cs typeface="Arial"/>
              </a:rPr>
              <a:t>Do NOT start or respond to sidebar conversations in the Chat.</a:t>
            </a:r>
          </a:p>
          <a:p>
            <a:pPr marL="0" indent="0">
              <a:lnSpc>
                <a:spcPct val="100000"/>
              </a:lnSpc>
              <a:spcBef>
                <a:spcPct val="20000"/>
              </a:spcBef>
              <a:spcAft>
                <a:spcPct val="0"/>
              </a:spcAft>
              <a:buNone/>
            </a:pPr>
            <a:endParaRPr lang="en-US" dirty="0">
              <a:solidFill>
                <a:srgbClr val="2A3C50"/>
              </a:solidFill>
              <a:latin typeface="Century Gothic"/>
              <a:ea typeface="+mn-lt"/>
              <a:cs typeface="+mn-lt"/>
            </a:endParaRPr>
          </a:p>
          <a:p>
            <a:pPr>
              <a:lnSpc>
                <a:spcPct val="100000"/>
              </a:lnSpc>
              <a:spcBef>
                <a:spcPct val="20000"/>
              </a:spcBef>
              <a:spcAft>
                <a:spcPct val="0"/>
              </a:spcAft>
            </a:pPr>
            <a:endParaRPr lang="en-US" dirty="0">
              <a:ea typeface="+mn-lt"/>
              <a:cs typeface="+mn-lt"/>
            </a:endParaRPr>
          </a:p>
          <a:p>
            <a:pPr>
              <a:lnSpc>
                <a:spcPct val="100000"/>
              </a:lnSpc>
              <a:spcBef>
                <a:spcPct val="20000"/>
              </a:spcBef>
              <a:spcAft>
                <a:spcPct val="0"/>
              </a:spcAft>
            </a:pPr>
            <a:endParaRPr lang="en-US" dirty="0">
              <a:ea typeface="+mn-lt"/>
              <a:cs typeface="+mn-lt"/>
            </a:endParaRPr>
          </a:p>
          <a:p>
            <a:endParaRPr lang="en-US" dirty="0"/>
          </a:p>
        </p:txBody>
      </p:sp>
    </p:spTree>
    <p:extLst>
      <p:ext uri="{BB962C8B-B14F-4D97-AF65-F5344CB8AC3E}">
        <p14:creationId xmlns:p14="http://schemas.microsoft.com/office/powerpoint/2010/main" val="265754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7EC9-8411-42FE-BFC4-4C6055B7F0B7}"/>
              </a:ext>
            </a:extLst>
          </p:cNvPr>
          <p:cNvSpPr>
            <a:spLocks noGrp="1"/>
          </p:cNvSpPr>
          <p:nvPr>
            <p:ph type="title"/>
          </p:nvPr>
        </p:nvSpPr>
        <p:spPr>
          <a:xfrm>
            <a:off x="609600" y="365126"/>
            <a:ext cx="10972800" cy="804107"/>
          </a:xfrm>
        </p:spPr>
        <p:txBody>
          <a:bodyPr>
            <a:normAutofit/>
          </a:bodyPr>
          <a:lstStyle/>
          <a:p>
            <a:pPr algn="ctr"/>
            <a:r>
              <a:rPr lang="en-US" sz="4800" dirty="0"/>
              <a:t>Agenda</a:t>
            </a:r>
            <a:endParaRPr lang="en-US" sz="4000" dirty="0"/>
          </a:p>
        </p:txBody>
      </p:sp>
      <p:sp>
        <p:nvSpPr>
          <p:cNvPr id="3" name="Content Placeholder 2">
            <a:extLst>
              <a:ext uri="{FF2B5EF4-FFF2-40B4-BE49-F238E27FC236}">
                <a16:creationId xmlns:a16="http://schemas.microsoft.com/office/drawing/2014/main" id="{6FCB240E-64C7-42EC-8A03-9BA1E4125303}"/>
              </a:ext>
            </a:extLst>
          </p:cNvPr>
          <p:cNvSpPr>
            <a:spLocks noGrp="1"/>
          </p:cNvSpPr>
          <p:nvPr>
            <p:ph idx="1"/>
          </p:nvPr>
        </p:nvSpPr>
        <p:spPr>
          <a:xfrm>
            <a:off x="719528" y="1499017"/>
            <a:ext cx="10862872" cy="4796852"/>
          </a:xfrm>
        </p:spPr>
        <p:txBody>
          <a:bodyPr vert="horz" lIns="91440" tIns="45720" rIns="91440" bIns="45720" rtlCol="0" anchor="t">
            <a:normAutofit lnSpcReduction="10000"/>
          </a:bodyPr>
          <a:lstStyle/>
          <a:p>
            <a:pPr marL="0" marR="0" indent="0" hangingPunct="0">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1:00 </a:t>
            </a:r>
            <a:r>
              <a:rPr lang="en-US" sz="1200" b="1" dirty="0">
                <a:solidFill>
                  <a:srgbClr val="000000"/>
                </a:solidFill>
                <a:effectLst/>
                <a:latin typeface="Times New Roman" panose="02020603050405020304" pitchFamily="18" charset="0"/>
                <a:ea typeface="Times New Roman" panose="02020603050405020304" pitchFamily="18" charset="0"/>
              </a:rPr>
              <a:t>pm</a:t>
            </a:r>
            <a:r>
              <a:rPr lang="en-US" sz="1200" b="1" dirty="0">
                <a:effectLst/>
                <a:latin typeface="Times New Roman" panose="02020603050405020304" pitchFamily="18" charset="0"/>
                <a:ea typeface="Times New Roman" panose="02020603050405020304" pitchFamily="18" charset="0"/>
              </a:rPr>
              <a:t> – 1:15 pm –	 Introduction and Overview of Agenda</a:t>
            </a:r>
            <a:endParaRPr lang="en-US" sz="1200" dirty="0">
              <a:effectLst/>
              <a:latin typeface="Times New Roman" panose="02020603050405020304" pitchFamily="18" charset="0"/>
              <a:ea typeface="Times New Roman" panose="02020603050405020304" pitchFamily="18" charset="0"/>
            </a:endParaRPr>
          </a:p>
          <a:p>
            <a:pPr marL="1828800" marR="0" lvl="0" indent="-342900" hangingPunct="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Today’s Objective</a:t>
            </a:r>
          </a:p>
          <a:p>
            <a:pPr marL="2514600" marR="0" lvl="5" indent="-228600" hangingPunct="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To demonstrate new features of the RA templates and guide for 2024 compliance year </a:t>
            </a:r>
          </a:p>
          <a:p>
            <a:pPr marL="0" marR="0" indent="0" hangingPunct="0">
              <a:spcBef>
                <a:spcPts val="0"/>
              </a:spcBef>
              <a:spcAft>
                <a:spcPts val="0"/>
              </a:spcAft>
              <a:buNone/>
            </a:pPr>
            <a:r>
              <a:rPr lang="en-US" sz="1200" b="1"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1:15 pm – 1:30 pm - 	Central Procurement Entity Implementation</a:t>
            </a:r>
          </a:p>
          <a:p>
            <a:pPr marL="0" marR="0" indent="0" hangingPunct="0">
              <a:spcBef>
                <a:spcPts val="0"/>
              </a:spcBef>
              <a:spcAft>
                <a:spcPts val="0"/>
              </a:spcAft>
              <a:buNone/>
            </a:pPr>
            <a:endParaRPr lang="en-US" sz="1200" b="1"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200" b="1" dirty="0">
                <a:latin typeface="Times New Roman" panose="02020603050405020304" pitchFamily="18" charset="0"/>
                <a:ea typeface="Times New Roman" panose="02020603050405020304" pitchFamily="18" charset="0"/>
              </a:rPr>
              <a:t>1:30 pm – 2:00 pm	</a:t>
            </a:r>
            <a:r>
              <a:rPr lang="en-US" sz="1200" b="1" dirty="0">
                <a:effectLst/>
                <a:latin typeface="Times New Roman" panose="02020603050405020304" pitchFamily="18" charset="0"/>
                <a:ea typeface="Times New Roman" panose="02020603050405020304" pitchFamily="18" charset="0"/>
              </a:rPr>
              <a:t>2024 RA Guide</a:t>
            </a:r>
            <a:r>
              <a:rPr lang="en-US" sz="1200" b="1"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1887538" marR="0" lvl="0" indent="-342900" hangingPunct="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rPr>
              <a:t>Changes in D.23-06-029</a:t>
            </a:r>
          </a:p>
          <a:p>
            <a:pPr marL="1887538" marR="0" lvl="0" indent="-342900" hangingPunct="0">
              <a:spcBef>
                <a:spcPts val="0"/>
              </a:spcBef>
              <a:spcAft>
                <a:spcPts val="0"/>
              </a:spcAft>
              <a:buFont typeface="Symbol" panose="05050102010706020507" pitchFamily="18" charset="2"/>
              <a:buChar char=""/>
            </a:pPr>
            <a:r>
              <a:rPr lang="en-US" sz="1200" dirty="0">
                <a:solidFill>
                  <a:srgbClr val="000000"/>
                </a:solidFill>
                <a:effectLst/>
                <a:latin typeface="Times New Roman" panose="02020603050405020304" pitchFamily="18" charset="0"/>
                <a:ea typeface="Times New Roman" panose="02020603050405020304" pitchFamily="18" charset="0"/>
              </a:rPr>
              <a:t>Other Modifications to the RA Guide</a:t>
            </a:r>
            <a:endParaRPr lang="en-US" sz="1200" dirty="0">
              <a:effectLst/>
              <a:latin typeface="Times New Roman" panose="02020603050405020304" pitchFamily="18" charset="0"/>
              <a:ea typeface="Times New Roman" panose="02020603050405020304" pitchFamily="18" charset="0"/>
            </a:endParaRPr>
          </a:p>
          <a:p>
            <a:pPr marL="1143000" marR="0" hangingPunct="0">
              <a:spcBef>
                <a:spcPts val="0"/>
              </a:spcBef>
              <a:spcAft>
                <a:spcPts val="0"/>
              </a:spcAft>
            </a:pPr>
            <a:r>
              <a:rPr lang="en-US" sz="12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indent="0" hangingPunct="0">
              <a:spcBef>
                <a:spcPts val="0"/>
              </a:spcBef>
              <a:spcAft>
                <a:spcPts val="0"/>
              </a:spcAft>
              <a:buNone/>
            </a:pPr>
            <a:r>
              <a:rPr lang="en-US" sz="1200" b="1" dirty="0">
                <a:solidFill>
                  <a:srgbClr val="000000"/>
                </a:solidFill>
                <a:latin typeface="Times New Roman" panose="02020603050405020304" pitchFamily="18" charset="0"/>
                <a:ea typeface="Times New Roman" panose="02020603050405020304" pitchFamily="18" charset="0"/>
              </a:rPr>
              <a:t>2:00</a:t>
            </a:r>
            <a:r>
              <a:rPr lang="en-US" sz="1200" b="1" dirty="0">
                <a:solidFill>
                  <a:srgbClr val="000000"/>
                </a:solidFill>
                <a:effectLst/>
                <a:latin typeface="Times New Roman" panose="02020603050405020304" pitchFamily="18" charset="0"/>
                <a:ea typeface="Times New Roman" panose="02020603050405020304" pitchFamily="18" charset="0"/>
              </a:rPr>
              <a:t> pm – 2:30 pm - 	General Demonstration of RA templates</a:t>
            </a:r>
            <a:r>
              <a:rPr lang="en-US" sz="1200" dirty="0">
                <a:solidFill>
                  <a:srgbClr val="000000"/>
                </a:solidFill>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 </a:t>
            </a:r>
          </a:p>
          <a:p>
            <a:pPr marL="1828800" marR="0" lvl="1" indent="-285750" hangingPunct="0">
              <a:spcBef>
                <a:spcPts val="0"/>
              </a:spcBef>
              <a:spcAft>
                <a:spcPts val="0"/>
              </a:spcAft>
              <a:buFont typeface="Symbol" panose="05050102010706020507" pitchFamily="18" charset="2"/>
              <a:buChar char=""/>
              <a:tabLst>
                <a:tab pos="1143000" algn="l"/>
              </a:tabLst>
            </a:pPr>
            <a:r>
              <a:rPr lang="en-US" sz="1200" dirty="0">
                <a:effectLst/>
                <a:latin typeface="Times New Roman" panose="02020603050405020304" pitchFamily="18" charset="0"/>
                <a:ea typeface="Times New Roman" panose="02020603050405020304" pitchFamily="18" charset="0"/>
              </a:rPr>
              <a:t>Revised Local and Flexible Template</a:t>
            </a:r>
          </a:p>
          <a:p>
            <a:pPr marL="2173288" marR="0" lvl="3" indent="-228600" hangingPunct="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Changes to the Local and Flexible template - CPE</a:t>
            </a:r>
          </a:p>
          <a:p>
            <a:pPr marL="2173288" marR="0" lvl="3" indent="-228600" hangingPunct="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Practice entering resource into template for both Local and Flexible compliance</a:t>
            </a:r>
          </a:p>
          <a:p>
            <a:pPr marL="2173288" marR="0" lvl="3" indent="-228600" hangingPunct="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Practice verifying compliance</a:t>
            </a:r>
          </a:p>
          <a:p>
            <a:pPr marL="2173288" marR="0" lvl="3" indent="-228600" hangingPunct="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Go through advisory monthly flexible tables</a:t>
            </a:r>
          </a:p>
          <a:p>
            <a:pPr marL="1828800" marR="0" lvl="1" indent="-285750" hangingPunct="0">
              <a:spcBef>
                <a:spcPts val="0"/>
              </a:spcBef>
              <a:spcAft>
                <a:spcPts val="0"/>
              </a:spcAft>
              <a:buFont typeface="Symbol" panose="05050102010706020507" pitchFamily="18" charset="2"/>
              <a:buChar char=""/>
              <a:tabLst>
                <a:tab pos="1143000" algn="l"/>
              </a:tabLst>
            </a:pPr>
            <a:r>
              <a:rPr lang="en-US" sz="1200" dirty="0">
                <a:effectLst/>
                <a:latin typeface="Times New Roman" panose="02020603050405020304" pitchFamily="18" charset="0"/>
                <a:ea typeface="Times New Roman" panose="02020603050405020304" pitchFamily="18" charset="0"/>
              </a:rPr>
              <a:t>Month Ahead Load Forecast Template</a:t>
            </a:r>
          </a:p>
          <a:p>
            <a:pPr marL="2173288" marR="0" lvl="2" indent="-228600" hangingPunct="0">
              <a:spcBef>
                <a:spcPts val="0"/>
              </a:spcBef>
              <a:spcAft>
                <a:spcPts val="0"/>
              </a:spcAft>
              <a:buFont typeface="Courier New" panose="02070309020205020404" pitchFamily="49" charset="0"/>
              <a:buChar char="o"/>
              <a:tabLst>
                <a:tab pos="685800" algn="l"/>
                <a:tab pos="1371600" algn="l"/>
              </a:tabLst>
            </a:pPr>
            <a:r>
              <a:rPr lang="en-US" sz="1200" dirty="0">
                <a:effectLst/>
                <a:latin typeface="Times New Roman" panose="02020603050405020304" pitchFamily="18" charset="0"/>
                <a:ea typeface="Times New Roman" panose="02020603050405020304" pitchFamily="18" charset="0"/>
              </a:rPr>
              <a:t>Demonstration of entering load migration</a:t>
            </a:r>
          </a:p>
          <a:p>
            <a:pPr marL="2173288" marR="0" lvl="2" indent="-228600" hangingPunct="0">
              <a:spcBef>
                <a:spcPts val="0"/>
              </a:spcBef>
              <a:spcAft>
                <a:spcPts val="0"/>
              </a:spcAft>
              <a:buFont typeface="Courier New" panose="02070309020205020404" pitchFamily="49" charset="0"/>
              <a:buChar char="o"/>
              <a:tabLst>
                <a:tab pos="685800" algn="l"/>
                <a:tab pos="1371600" algn="l"/>
              </a:tabLst>
            </a:pPr>
            <a:r>
              <a:rPr lang="en-US" sz="1200" dirty="0">
                <a:effectLst/>
                <a:latin typeface="Times New Roman" panose="02020603050405020304" pitchFamily="18" charset="0"/>
                <a:ea typeface="Times New Roman" panose="02020603050405020304" pitchFamily="18" charset="0"/>
              </a:rPr>
              <a:t>Demonstration of how the load migration values flow into the RA System</a:t>
            </a:r>
          </a:p>
          <a:p>
            <a:pPr marL="1828800" marR="0" lvl="1" indent="-285750" hangingPunct="0">
              <a:spcBef>
                <a:spcPts val="0"/>
              </a:spcBef>
              <a:spcAft>
                <a:spcPts val="0"/>
              </a:spcAft>
              <a:buFont typeface="Symbol" panose="05050102010706020507" pitchFamily="18" charset="2"/>
              <a:buChar char=""/>
              <a:tabLst>
                <a:tab pos="1143000" algn="l"/>
              </a:tabLst>
            </a:pPr>
            <a:r>
              <a:rPr lang="en-US" sz="1200" dirty="0">
                <a:effectLst/>
                <a:latin typeface="Times New Roman" panose="02020603050405020304" pitchFamily="18" charset="0"/>
                <a:ea typeface="Times New Roman" panose="02020603050405020304" pitchFamily="18" charset="0"/>
              </a:rPr>
              <a:t>System Template</a:t>
            </a:r>
          </a:p>
          <a:p>
            <a:pPr marL="2232025" marR="0" lvl="0" indent="-342900" hangingPunct="0">
              <a:spcBef>
                <a:spcPts val="0"/>
              </a:spcBef>
              <a:spcAft>
                <a:spcPts val="0"/>
              </a:spcAft>
              <a:buFont typeface="Courier New" panose="02070309020205020404" pitchFamily="49" charset="0"/>
              <a:buChar char="o"/>
              <a:tabLst>
                <a:tab pos="0" algn="l"/>
              </a:tabLst>
            </a:pPr>
            <a:r>
              <a:rPr lang="en-US" sz="1200" dirty="0">
                <a:effectLst/>
                <a:latin typeface="Times New Roman" panose="02020603050405020304" pitchFamily="18" charset="0"/>
                <a:ea typeface="Times New Roman" panose="02020603050405020304" pitchFamily="18" charset="0"/>
              </a:rPr>
              <a:t>Changes to the System template</a:t>
            </a:r>
          </a:p>
          <a:p>
            <a:pPr marL="2232025" marR="0" lvl="0" indent="-342900" hangingPunct="0">
              <a:spcBef>
                <a:spcPts val="0"/>
              </a:spcBef>
              <a:spcAft>
                <a:spcPts val="0"/>
              </a:spcAft>
              <a:buFont typeface="Courier New" panose="02070309020205020404" pitchFamily="49" charset="0"/>
              <a:buChar char="o"/>
              <a:tabLst>
                <a:tab pos="0" algn="l"/>
              </a:tabLst>
            </a:pPr>
            <a:r>
              <a:rPr lang="en-US" sz="1200" dirty="0">
                <a:effectLst/>
                <a:latin typeface="Times New Roman" panose="02020603050405020304" pitchFamily="18" charset="0"/>
                <a:ea typeface="Times New Roman" panose="02020603050405020304" pitchFamily="18" charset="0"/>
              </a:rPr>
              <a:t>Practice entering load and resource information for both System and Flexible compliance, including CAM/RMR </a:t>
            </a:r>
          </a:p>
          <a:p>
            <a:pPr marL="2232025" marR="0" lvl="0" indent="-342900" hangingPunct="0">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Times New Roman" panose="02020603050405020304" pitchFamily="18" charset="0"/>
              </a:rPr>
              <a:t>Practice verifying compliance</a:t>
            </a:r>
          </a:p>
          <a:p>
            <a:pPr marL="1657350" marR="0" hangingPunct="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p>
          <a:p>
            <a:pPr marL="0" marR="0" indent="0" hangingPunct="0">
              <a:spcBef>
                <a:spcPts val="0"/>
              </a:spcBef>
              <a:spcAft>
                <a:spcPts val="0"/>
              </a:spcAft>
              <a:buNone/>
            </a:pPr>
            <a:r>
              <a:rPr lang="en-US" sz="1200" b="1" dirty="0">
                <a:effectLst/>
                <a:latin typeface="Times New Roman" panose="02020603050405020304" pitchFamily="18" charset="0"/>
                <a:ea typeface="Times New Roman" panose="02020603050405020304" pitchFamily="18" charset="0"/>
              </a:rPr>
              <a:t>2:30 pm – 2:45 pm</a:t>
            </a:r>
            <a:r>
              <a:rPr lang="en-US" sz="1200" dirty="0">
                <a:effectLst/>
                <a:latin typeface="Times New Roman" panose="02020603050405020304" pitchFamily="18" charset="0"/>
                <a:ea typeface="Times New Roman" panose="02020603050405020304" pitchFamily="18" charset="0"/>
              </a:rPr>
              <a:t>	</a:t>
            </a:r>
            <a:r>
              <a:rPr lang="en-US" sz="1200" b="1" dirty="0">
                <a:effectLst/>
                <a:latin typeface="Times New Roman" panose="02020603050405020304" pitchFamily="18" charset="0"/>
                <a:ea typeface="Times New Roman" panose="02020603050405020304" pitchFamily="18" charset="0"/>
              </a:rPr>
              <a:t>Wrap Up and Next Steps</a:t>
            </a:r>
            <a:r>
              <a:rPr lang="en-US" sz="1200" dirty="0">
                <a:effectLst/>
                <a:latin typeface="Times New Roman" panose="02020603050405020304" pitchFamily="18" charset="0"/>
                <a:ea typeface="Times New Roman" panose="02020603050405020304" pitchFamily="18" charset="0"/>
              </a:rPr>
              <a:t>  </a:t>
            </a:r>
          </a:p>
          <a:p>
            <a:pPr marL="1828800" marR="0" lvl="1" indent="-285750" hangingPunct="0">
              <a:spcBef>
                <a:spcPts val="0"/>
              </a:spcBef>
              <a:spcAft>
                <a:spcPts val="0"/>
              </a:spcAft>
              <a:buFont typeface="Symbol" panose="05050102010706020507" pitchFamily="18" charset="2"/>
              <a:buChar char=""/>
              <a:tabLst>
                <a:tab pos="1143000" algn="l"/>
              </a:tabLst>
            </a:pPr>
            <a:r>
              <a:rPr lang="en-US" sz="1200" dirty="0">
                <a:effectLst/>
                <a:latin typeface="Times New Roman" panose="02020603050405020304" pitchFamily="18" charset="0"/>
                <a:ea typeface="Times New Roman" panose="02020603050405020304" pitchFamily="18" charset="0"/>
              </a:rPr>
              <a:t>Informal comments due on </a:t>
            </a:r>
            <a:r>
              <a:rPr lang="en-US" sz="1200" b="1" dirty="0">
                <a:effectLst/>
                <a:latin typeface="Times New Roman" panose="02020603050405020304" pitchFamily="18" charset="0"/>
                <a:ea typeface="Times New Roman" panose="02020603050405020304" pitchFamily="18" charset="0"/>
              </a:rPr>
              <a:t>August 11, 2023</a:t>
            </a:r>
            <a:endParaRPr lang="en-US" sz="1200" dirty="0">
              <a:effectLst/>
              <a:latin typeface="Times New Roman" panose="02020603050405020304" pitchFamily="18" charset="0"/>
              <a:ea typeface="Times New Roman" panose="02020603050405020304" pitchFamily="18" charset="0"/>
            </a:endParaRPr>
          </a:p>
          <a:p>
            <a:pPr marL="1828800" marR="0" lvl="1" indent="-285750" hangingPunct="0">
              <a:spcBef>
                <a:spcPts val="0"/>
              </a:spcBef>
              <a:spcAft>
                <a:spcPts val="0"/>
              </a:spcAft>
              <a:buFont typeface="Symbol" panose="05050102010706020507" pitchFamily="18" charset="2"/>
              <a:buChar char=""/>
              <a:tabLst>
                <a:tab pos="1143000" algn="l"/>
              </a:tabLst>
            </a:pPr>
            <a:r>
              <a:rPr lang="en-US" sz="1200" dirty="0">
                <a:effectLst/>
                <a:latin typeface="Times New Roman" panose="02020603050405020304" pitchFamily="18" charset="0"/>
                <a:ea typeface="Times New Roman" panose="02020603050405020304" pitchFamily="18" charset="0"/>
              </a:rPr>
              <a:t>Finalize Guide and Templates </a:t>
            </a:r>
            <a:r>
              <a:rPr lang="en-US" sz="1200" b="1" dirty="0">
                <a:effectLst/>
                <a:latin typeface="Times New Roman" panose="02020603050405020304" pitchFamily="18" charset="0"/>
                <a:ea typeface="Times New Roman" panose="02020603050405020304" pitchFamily="18" charset="0"/>
              </a:rPr>
              <a:t>late September 2023</a:t>
            </a:r>
            <a:endParaRPr lang="en-US" sz="1200" dirty="0">
              <a:effectLst/>
              <a:latin typeface="Times New Roman" panose="02020603050405020304" pitchFamily="18" charset="0"/>
              <a:ea typeface="Times New Roman" panose="02020603050405020304" pitchFamily="18" charset="0"/>
            </a:endParaRPr>
          </a:p>
          <a:p>
            <a:pPr marL="1828800" marR="0" lvl="1" indent="-285750" hangingPunct="0">
              <a:spcBef>
                <a:spcPts val="0"/>
              </a:spcBef>
              <a:spcAft>
                <a:spcPts val="0"/>
              </a:spcAft>
              <a:buFont typeface="Symbol" panose="05050102010706020507" pitchFamily="18" charset="2"/>
              <a:buChar char=""/>
              <a:tabLst>
                <a:tab pos="1143000" algn="l"/>
              </a:tabLst>
            </a:pPr>
            <a:r>
              <a:rPr lang="en-US" sz="1200" dirty="0">
                <a:effectLst/>
                <a:latin typeface="Times New Roman" panose="02020603050405020304" pitchFamily="18" charset="0"/>
                <a:ea typeface="Times New Roman" panose="02020603050405020304" pitchFamily="18" charset="0"/>
              </a:rPr>
              <a:t>Overview of Year Ahead allocation and compliance schedule</a:t>
            </a:r>
          </a:p>
          <a:p>
            <a:pPr marL="0" indent="0">
              <a:buNone/>
            </a:pP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01CA0C3-489A-4999-9A8C-40CDB34736A8}"/>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709949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315C-0FC1-474F-935C-EDD1D5B99497}"/>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DF24059A-C590-4847-B9ED-2671A8849984}"/>
              </a:ext>
            </a:extLst>
          </p:cNvPr>
          <p:cNvSpPr>
            <a:spLocks noGrp="1"/>
          </p:cNvSpPr>
          <p:nvPr>
            <p:ph idx="1"/>
          </p:nvPr>
        </p:nvSpPr>
        <p:spPr/>
        <p:txBody>
          <a:bodyPr/>
          <a:lstStyle/>
          <a:p>
            <a:r>
              <a:rPr lang="en-US" dirty="0"/>
              <a:t>For the 2024 Year Ahead Compliance Process</a:t>
            </a:r>
          </a:p>
          <a:p>
            <a:pPr lvl="1"/>
            <a:r>
              <a:rPr lang="en-US" dirty="0"/>
              <a:t>LSEs in PG&amp;E and SCE TAC areas will not receive local requirements for 2024-2026</a:t>
            </a:r>
          </a:p>
          <a:p>
            <a:pPr lvl="1"/>
            <a:r>
              <a:rPr lang="en-US" dirty="0"/>
              <a:t>The CPE will receive local requirement for 2024, 2025, and 2026 in PG&amp;E and SCE’s TAC area</a:t>
            </a:r>
          </a:p>
          <a:p>
            <a:pPr lvl="1"/>
            <a:r>
              <a:rPr lang="en-US" dirty="0"/>
              <a:t>LSEs in SDG&amp;E’s TAC area will receive local requirements for 2024, 2025, and 2026</a:t>
            </a:r>
          </a:p>
          <a:p>
            <a:pPr lvl="1"/>
            <a:endParaRPr lang="en-US" dirty="0"/>
          </a:p>
        </p:txBody>
      </p:sp>
      <p:sp>
        <p:nvSpPr>
          <p:cNvPr id="4" name="Slide Number Placeholder 3">
            <a:extLst>
              <a:ext uri="{FF2B5EF4-FFF2-40B4-BE49-F238E27FC236}">
                <a16:creationId xmlns:a16="http://schemas.microsoft.com/office/drawing/2014/main" id="{97B6C83F-64FC-477E-BC4A-DE93915BF67E}"/>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1361946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4A40F-F0D8-4CB4-B53B-253819BE2E53}"/>
              </a:ext>
            </a:extLst>
          </p:cNvPr>
          <p:cNvSpPr>
            <a:spLocks noGrp="1"/>
          </p:cNvSpPr>
          <p:nvPr>
            <p:ph type="title"/>
          </p:nvPr>
        </p:nvSpPr>
        <p:spPr/>
        <p:txBody>
          <a:bodyPr/>
          <a:lstStyle/>
          <a:p>
            <a:r>
              <a:rPr lang="en-US" sz="3600" dirty="0"/>
              <a:t>Central Procurement Entity Implementation</a:t>
            </a:r>
            <a:endParaRPr lang="en-US" dirty="0"/>
          </a:p>
        </p:txBody>
      </p:sp>
      <p:sp>
        <p:nvSpPr>
          <p:cNvPr id="3" name="Content Placeholder 2">
            <a:extLst>
              <a:ext uri="{FF2B5EF4-FFF2-40B4-BE49-F238E27FC236}">
                <a16:creationId xmlns:a16="http://schemas.microsoft.com/office/drawing/2014/main" id="{FB4A9FC1-D626-41A5-B675-A570CE0DE222}"/>
              </a:ext>
            </a:extLst>
          </p:cNvPr>
          <p:cNvSpPr>
            <a:spLocks noGrp="1"/>
          </p:cNvSpPr>
          <p:nvPr>
            <p:ph idx="1"/>
          </p:nvPr>
        </p:nvSpPr>
        <p:spPr/>
        <p:txBody>
          <a:bodyPr/>
          <a:lstStyle/>
          <a:p>
            <a:r>
              <a:rPr lang="en-US" dirty="0"/>
              <a:t>LSEs may self-show local resources in PG&amp;E and SCE’s TAC area for 2024, 2025, and 2026 to the CPE.</a:t>
            </a:r>
          </a:p>
          <a:p>
            <a:r>
              <a:rPr lang="en-US" dirty="0"/>
              <a:t>CPEs make local showing to CPUC on August 18, 2023 with LSEs attestations</a:t>
            </a:r>
          </a:p>
          <a:p>
            <a:r>
              <a:rPr lang="en-US" dirty="0"/>
              <a:t>LSEs will receive CAM credits for system and flexible capacity from the CPE procurement in 2024, 2025, and 2026 by the end of August, 2023.  This credit will be updated in September 2023 for the 2024 final YA allocation based on the revised load ratio shares.</a:t>
            </a:r>
          </a:p>
          <a:p>
            <a:r>
              <a:rPr lang="en-US" dirty="0"/>
              <a:t>CPE Annual Compliance Report due September 19, 2023</a:t>
            </a:r>
          </a:p>
          <a:p>
            <a:endParaRPr lang="en-US" dirty="0"/>
          </a:p>
        </p:txBody>
      </p:sp>
      <p:sp>
        <p:nvSpPr>
          <p:cNvPr id="4" name="Slide Number Placeholder 3">
            <a:extLst>
              <a:ext uri="{FF2B5EF4-FFF2-40B4-BE49-F238E27FC236}">
                <a16:creationId xmlns:a16="http://schemas.microsoft.com/office/drawing/2014/main" id="{2AD04D75-276B-4511-87A1-417C7954036F}"/>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38464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6309-084E-4366-8D12-B59F7E40494A}"/>
              </a:ext>
            </a:extLst>
          </p:cNvPr>
          <p:cNvSpPr>
            <a:spLocks noGrp="1"/>
          </p:cNvSpPr>
          <p:nvPr>
            <p:ph type="title"/>
          </p:nvPr>
        </p:nvSpPr>
        <p:spPr/>
        <p:txBody>
          <a:bodyPr/>
          <a:lstStyle/>
          <a:p>
            <a:r>
              <a:rPr lang="en-US" dirty="0"/>
              <a:t>2024 RA Guide</a:t>
            </a:r>
          </a:p>
        </p:txBody>
      </p:sp>
      <p:sp>
        <p:nvSpPr>
          <p:cNvPr id="3" name="Content Placeholder 2">
            <a:extLst>
              <a:ext uri="{FF2B5EF4-FFF2-40B4-BE49-F238E27FC236}">
                <a16:creationId xmlns:a16="http://schemas.microsoft.com/office/drawing/2014/main" id="{C9190144-5800-4974-AA0E-BBC2064364E1}"/>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Added Ordering Paragraphs from D.23-06-029</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Updated MCC bucket table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entury Gothic" panose="020B0502020202020204" pitchFamily="34" charset="0"/>
                <a:ea typeface="Calibri" panose="020F0502020204030204" pitchFamily="34" charset="0"/>
                <a:cs typeface="Times New Roman" panose="02020603050405020304" pitchFamily="18" charset="0"/>
              </a:rPr>
              <a:t>Changed PRM to 17%</a:t>
            </a:r>
          </a:p>
          <a:p>
            <a:pPr marL="342900" marR="0" lvl="0" indent="-342900">
              <a:lnSpc>
                <a:spcPct val="107000"/>
              </a:lnSpc>
              <a:spcBef>
                <a:spcPts val="0"/>
              </a:spcBef>
              <a:spcAft>
                <a:spcPts val="800"/>
              </a:spcAft>
              <a:buFont typeface="Symbol" panose="05050102010706020507" pitchFamily="18" charset="2"/>
              <a:buChar char=""/>
            </a:pPr>
            <a:r>
              <a:rPr lang="en-US" dirty="0">
                <a:latin typeface="Century Gothic" panose="020B0502020202020204" pitchFamily="34" charset="0"/>
                <a:ea typeface="Calibri" panose="020F0502020204030204" pitchFamily="34" charset="0"/>
                <a:cs typeface="Times New Roman" panose="02020603050405020304" pitchFamily="18" charset="0"/>
              </a:rPr>
              <a:t>Removed transmission loss factor and PRM adder for DR</a:t>
            </a:r>
          </a:p>
          <a:p>
            <a:pPr marL="342900" marR="0" lvl="0" indent="-342900">
              <a:lnSpc>
                <a:spcPct val="107000"/>
              </a:lnSpc>
              <a:spcBef>
                <a:spcPts val="0"/>
              </a:spcBef>
              <a:spcAft>
                <a:spcPts val="800"/>
              </a:spcAft>
              <a:buFont typeface="Symbol" panose="05050102010706020507" pitchFamily="18" charset="2"/>
              <a:buChar char=""/>
            </a:pPr>
            <a:r>
              <a:rPr lang="en-US" dirty="0">
                <a:latin typeface="Century Gothic" panose="020B0502020202020204" pitchFamily="34" charset="0"/>
                <a:ea typeface="Calibri" panose="020F0502020204030204" pitchFamily="34" charset="0"/>
                <a:cs typeface="Times New Roman" panose="02020603050405020304" pitchFamily="18" charset="0"/>
              </a:rPr>
              <a:t>Permits LSEs to update their load migration once in February for May to December</a:t>
            </a:r>
          </a:p>
          <a:p>
            <a:pPr marL="342900" marR="0" lvl="0" indent="-342900">
              <a:lnSpc>
                <a:spcPct val="107000"/>
              </a:lnSpc>
              <a:spcBef>
                <a:spcPts val="0"/>
              </a:spcBef>
              <a:spcAft>
                <a:spcPts val="800"/>
              </a:spcAft>
              <a:buFont typeface="Symbol" panose="05050102010706020507" pitchFamily="18" charset="2"/>
              <a:buChar char=""/>
            </a:pPr>
            <a:r>
              <a:rPr lang="en-US" dirty="0">
                <a:latin typeface="Century Gothic" panose="020B0502020202020204" pitchFamily="34" charset="0"/>
                <a:ea typeface="Calibri" panose="020F0502020204030204" pitchFamily="34" charset="0"/>
                <a:cs typeface="Times New Roman" panose="02020603050405020304" pitchFamily="18" charset="0"/>
              </a:rPr>
              <a:t>Updated</a:t>
            </a:r>
            <a:r>
              <a:rPr lang="en-US" dirty="0">
                <a:effectLst/>
                <a:latin typeface="Century Gothic" panose="020B0502020202020204" pitchFamily="34" charset="0"/>
                <a:ea typeface="Calibri" panose="020F0502020204030204" pitchFamily="34" charset="0"/>
                <a:cs typeface="Times New Roman" panose="02020603050405020304" pitchFamily="18" charset="0"/>
              </a:rPr>
              <a:t> dates </a:t>
            </a:r>
            <a:r>
              <a:rPr lang="en-US" dirty="0">
                <a:latin typeface="Century Gothic" panose="020B0502020202020204" pitchFamily="34" charset="0"/>
                <a:ea typeface="Calibri" panose="020F0502020204030204" pitchFamily="34" charset="0"/>
                <a:cs typeface="Times New Roman" panose="02020603050405020304" pitchFamily="18" charset="0"/>
              </a:rPr>
              <a:t>to</a:t>
            </a:r>
            <a:r>
              <a:rPr lang="en-US" dirty="0">
                <a:effectLst/>
                <a:latin typeface="Century Gothic" panose="020B0502020202020204" pitchFamily="34" charset="0"/>
                <a:ea typeface="Calibri" panose="020F0502020204030204" pitchFamily="34" charset="0"/>
                <a:cs typeface="Times New Roman" panose="02020603050405020304" pitchFamily="18" charset="0"/>
              </a:rPr>
              <a:t> 2024</a:t>
            </a:r>
          </a:p>
          <a:p>
            <a:endParaRPr lang="en-US" dirty="0"/>
          </a:p>
        </p:txBody>
      </p:sp>
      <p:sp>
        <p:nvSpPr>
          <p:cNvPr id="4" name="Slide Number Placeholder 3">
            <a:extLst>
              <a:ext uri="{FF2B5EF4-FFF2-40B4-BE49-F238E27FC236}">
                <a16:creationId xmlns:a16="http://schemas.microsoft.com/office/drawing/2014/main" id="{C4354B21-1134-4FEB-A2C8-1532B15E329F}"/>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328686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ED18-A79B-4C45-BC19-87090D1A9335}"/>
              </a:ext>
            </a:extLst>
          </p:cNvPr>
          <p:cNvSpPr>
            <a:spLocks noGrp="1"/>
          </p:cNvSpPr>
          <p:nvPr>
            <p:ph type="title"/>
          </p:nvPr>
        </p:nvSpPr>
        <p:spPr/>
        <p:txBody>
          <a:bodyPr/>
          <a:lstStyle/>
          <a:p>
            <a:r>
              <a:rPr lang="en-US" dirty="0"/>
              <a:t>2024 Local/Flexible Template</a:t>
            </a:r>
          </a:p>
        </p:txBody>
      </p:sp>
      <p:sp>
        <p:nvSpPr>
          <p:cNvPr id="3" name="Content Placeholder 2">
            <a:extLst>
              <a:ext uri="{FF2B5EF4-FFF2-40B4-BE49-F238E27FC236}">
                <a16:creationId xmlns:a16="http://schemas.microsoft.com/office/drawing/2014/main" id="{DD9FE394-4A7E-4B0F-A5B1-DF02561F7D0B}"/>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latin typeface="Century Gothic" panose="020B0502020202020204" pitchFamily="34" charset="0"/>
                <a:ea typeface="Calibri" panose="020F0502020204030204" pitchFamily="34" charset="0"/>
                <a:cs typeface="Times New Roman" panose="02020603050405020304" pitchFamily="18" charset="0"/>
              </a:rPr>
              <a:t>Removed transmission loss factor adder for DR in the Summary tabs</a:t>
            </a:r>
          </a:p>
          <a:p>
            <a:pPr marL="685800" lvl="1" indent="-342900">
              <a:lnSpc>
                <a:spcPct val="107000"/>
              </a:lnSpc>
              <a:spcBef>
                <a:spcPts val="0"/>
              </a:spcBef>
              <a:buFont typeface="Symbol" panose="05050102010706020507" pitchFamily="18" charset="2"/>
              <a:buChar char=""/>
            </a:pPr>
            <a:endParaRPr lang="en-US"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1893D9F-58B3-476E-BC08-94F536AB3D2C}"/>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2993041877"/>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6F770E2C-9E48-44F0-9381-F07287BABA22}"/>
    </a:ext>
  </a:extLst>
</a:theme>
</file>

<file path=ppt/theme/theme7.xml><?xml version="1.0" encoding="utf-8"?>
<a:theme xmlns:a="http://schemas.openxmlformats.org/drawingml/2006/main" name="SCE 4x3 Template_Whi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8.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ppt/theme/theme9.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35CF9EEC-8673-4FC5-A48C-6CBEB65B59DC}" vid="{B0FD50AC-C2BB-4F7C-A4A4-25DFB59F2C3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AC68A427615041BCF6DC4BA357173B" ma:contentTypeVersion="5" ma:contentTypeDescription="Create a new document." ma:contentTypeScope="" ma:versionID="3e11e7cd1a1d3546f2f483aa9a2eeebf">
  <xsd:schema xmlns:xsd="http://www.w3.org/2001/XMLSchema" xmlns:xs="http://www.w3.org/2001/XMLSchema" xmlns:p="http://schemas.microsoft.com/office/2006/metadata/properties" xmlns:ns3="7493e73e-3df9-4ae7-b8b0-211d696c5bd6" xmlns:ns4="f69f436b-4e11-493c-8970-005974cb0288" targetNamespace="http://schemas.microsoft.com/office/2006/metadata/properties" ma:root="true" ma:fieldsID="54ec908f6da23bdfd4d97d0a4f98dc4d" ns3:_="" ns4:_="">
    <xsd:import namespace="7493e73e-3df9-4ae7-b8b0-211d696c5bd6"/>
    <xsd:import namespace="f69f436b-4e11-493c-8970-005974cb028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3e73e-3df9-4ae7-b8b0-211d696c5b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9f436b-4e11-493c-8970-005974cb02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F15F37-A884-4804-B2B9-9284D0D42CE2}">
  <ds:schemaRefs>
    <ds:schemaRef ds:uri="7493e73e-3df9-4ae7-b8b0-211d696c5bd6"/>
    <ds:schemaRef ds:uri="f69f436b-4e11-493c-8970-005974cb02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0CE2676-EA1A-41B7-9C65-A7BD33A7C90D}">
  <ds:schemaRefs>
    <ds:schemaRef ds:uri="7493e73e-3df9-4ae7-b8b0-211d696c5bd6"/>
    <ds:schemaRef ds:uri="f69f436b-4e11-493c-8970-005974cb02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1C5E2A5-D79A-471E-9D88-29414D275C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CPUC White</Template>
  <TotalTime>782</TotalTime>
  <Words>979</Words>
  <Application>Microsoft Office PowerPoint</Application>
  <PresentationFormat>Widescreen</PresentationFormat>
  <Paragraphs>128</Paragraphs>
  <Slides>15</Slides>
  <Notes>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15</vt:i4>
      </vt:variant>
    </vt:vector>
  </HeadingPairs>
  <TitlesOfParts>
    <vt:vector size="36" baseType="lpstr">
      <vt:lpstr>Arial</vt:lpstr>
      <vt:lpstr>Arial,Sans-Serif</vt:lpstr>
      <vt:lpstr>Calibri</vt:lpstr>
      <vt:lpstr>Century Gothic</vt:lpstr>
      <vt:lpstr>Courier New</vt:lpstr>
      <vt:lpstr>Helvetica</vt:lpstr>
      <vt:lpstr>Open Sans</vt:lpstr>
      <vt:lpstr>Segoe UI</vt:lpstr>
      <vt:lpstr>Segoe UI Light</vt:lpstr>
      <vt:lpstr>Segoe UI Semibold</vt:lpstr>
      <vt:lpstr>Symbol</vt:lpstr>
      <vt:lpstr>Times New Roman</vt:lpstr>
      <vt:lpstr>CPUC White</vt:lpstr>
      <vt:lpstr>CPUC Pale Gold</vt:lpstr>
      <vt:lpstr>CPUC Dark Blue</vt:lpstr>
      <vt:lpstr>CPUC Blue</vt:lpstr>
      <vt:lpstr>CPUC Gold</vt:lpstr>
      <vt:lpstr>CPUC Gold</vt:lpstr>
      <vt:lpstr>SCE 4x3 Template_White</vt:lpstr>
      <vt:lpstr>CPUC Blue</vt:lpstr>
      <vt:lpstr>CPUC Blue</vt:lpstr>
      <vt:lpstr>2024 RA Guide and Templates Workshop</vt:lpstr>
      <vt:lpstr>Logistics</vt:lpstr>
      <vt:lpstr>Workshop Logistics</vt:lpstr>
      <vt:lpstr>Ground Rules</vt:lpstr>
      <vt:lpstr>Agenda</vt:lpstr>
      <vt:lpstr>Central Procurement Entity Implementation</vt:lpstr>
      <vt:lpstr>Central Procurement Entity Implementation</vt:lpstr>
      <vt:lpstr>2024 RA Guide</vt:lpstr>
      <vt:lpstr>2024 Local/Flexible Template</vt:lpstr>
      <vt:lpstr>2024 System Template</vt:lpstr>
      <vt:lpstr>2024 Multiyear Capacity Documentation Summary</vt:lpstr>
      <vt:lpstr>Import Checklist Template</vt:lpstr>
      <vt:lpstr>2024 RA Compliance Materials</vt:lpstr>
      <vt:lpstr>Upcoming 2023 RA Compliance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Walker, Jill</dc:creator>
  <cp:lastModifiedBy>Chow, Lily</cp:lastModifiedBy>
  <cp:revision>178</cp:revision>
  <cp:lastPrinted>2020-11-18T18:33:15Z</cp:lastPrinted>
  <dcterms:created xsi:type="dcterms:W3CDTF">2020-09-24T16:50:09Z</dcterms:created>
  <dcterms:modified xsi:type="dcterms:W3CDTF">2023-07-12T22:08:14Z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0x0101001BAC68A427615041BCF6DC4BA357173B</vt:lpwstr>
  </property>
</Properties>
</file>