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1" r:id="rId6"/>
    <p:sldMasterId id="2147483682" r:id="rId7"/>
    <p:sldMasterId id="2147483678" r:id="rId8"/>
    <p:sldMasterId id="2147483679" r:id="rId9"/>
  </p:sldMasterIdLst>
  <p:notesMasterIdLst>
    <p:notesMasterId r:id="rId25"/>
  </p:notesMasterIdLst>
  <p:handoutMasterIdLst>
    <p:handoutMasterId r:id="rId26"/>
  </p:handoutMasterIdLst>
  <p:sldIdLst>
    <p:sldId id="256" r:id="rId10"/>
    <p:sldId id="3037" r:id="rId11"/>
    <p:sldId id="3043" r:id="rId12"/>
    <p:sldId id="257" r:id="rId13"/>
    <p:sldId id="3042" r:id="rId14"/>
    <p:sldId id="3040" r:id="rId15"/>
    <p:sldId id="3038" r:id="rId16"/>
    <p:sldId id="3036" r:id="rId17"/>
    <p:sldId id="3039" r:id="rId18"/>
    <p:sldId id="3044" r:id="rId19"/>
    <p:sldId id="3045" r:id="rId20"/>
    <p:sldId id="3047" r:id="rId21"/>
    <p:sldId id="3041" r:id="rId22"/>
    <p:sldId id="3046" r:id="rId23"/>
    <p:sldId id="303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2" autoAdjust="0"/>
    <p:restoredTop sz="86264" autoAdjust="0"/>
  </p:normalViewPr>
  <p:slideViewPr>
    <p:cSldViewPr snapToGrid="0" snapToObjects="1">
      <p:cViewPr>
        <p:scale>
          <a:sx n="75" d="100"/>
          <a:sy n="75" d="100"/>
        </p:scale>
        <p:origin x="912" y="278"/>
      </p:cViewPr>
      <p:guideLst/>
    </p:cSldViewPr>
  </p:slideViewPr>
  <p:outlineViewPr>
    <p:cViewPr>
      <p:scale>
        <a:sx n="33" d="100"/>
        <a:sy n="33" d="100"/>
      </p:scale>
      <p:origin x="0" y="-3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293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, Lynn@Energy" userId="c6fa7696-73a0-42b7-93db-114c459d6d52" providerId="ADAL" clId="{59131CCA-291B-4116-83D1-BB46E7727846}"/>
    <pc:docChg chg="undo custSel modSld">
      <pc:chgData name="Marshall, Lynn@Energy" userId="c6fa7696-73a0-42b7-93db-114c459d6d52" providerId="ADAL" clId="{59131CCA-291B-4116-83D1-BB46E7727846}" dt="2024-08-16T18:50:45.909" v="54" actId="14100"/>
      <pc:docMkLst>
        <pc:docMk/>
      </pc:docMkLst>
      <pc:sldChg chg="addSp delSp modSp mod">
        <pc:chgData name="Marshall, Lynn@Energy" userId="c6fa7696-73a0-42b7-93db-114c459d6d52" providerId="ADAL" clId="{59131CCA-291B-4116-83D1-BB46E7727846}" dt="2024-08-16T18:50:45.909" v="54" actId="14100"/>
        <pc:sldMkLst>
          <pc:docMk/>
          <pc:sldMk cId="1975939034" sldId="256"/>
        </pc:sldMkLst>
        <pc:spChg chg="add del mod">
          <ac:chgData name="Marshall, Lynn@Energy" userId="c6fa7696-73a0-42b7-93db-114c459d6d52" providerId="ADAL" clId="{59131CCA-291B-4116-83D1-BB46E7727846}" dt="2024-08-16T18:50:35.178" v="52" actId="478"/>
          <ac:spMkLst>
            <pc:docMk/>
            <pc:sldMk cId="1975939034" sldId="256"/>
            <ac:spMk id="3" creationId="{7AD12905-B7E2-B50F-3591-84979DC473D9}"/>
          </ac:spMkLst>
        </pc:spChg>
        <pc:spChg chg="add del mod">
          <ac:chgData name="Marshall, Lynn@Energy" userId="c6fa7696-73a0-42b7-93db-114c459d6d52" providerId="ADAL" clId="{59131CCA-291B-4116-83D1-BB46E7727846}" dt="2024-08-16T18:50:42.570" v="53" actId="14100"/>
          <ac:spMkLst>
            <pc:docMk/>
            <pc:sldMk cId="1975939034" sldId="256"/>
            <ac:spMk id="4" creationId="{00000000-0000-0000-0000-000000000000}"/>
          </ac:spMkLst>
        </pc:spChg>
        <pc:spChg chg="mod">
          <ac:chgData name="Marshall, Lynn@Energy" userId="c6fa7696-73a0-42b7-93db-114c459d6d52" providerId="ADAL" clId="{59131CCA-291B-4116-83D1-BB46E7727846}" dt="2024-08-16T18:50:45.909" v="54" actId="14100"/>
          <ac:spMkLst>
            <pc:docMk/>
            <pc:sldMk cId="1975939034" sldId="256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aenergy-my.sharepoint.com/personal/lynn_marshall_energy_ca_gov/Documents/Documents/RA2025/Allocations/July/doctables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4"/>
          <c:order val="0"/>
          <c:tx>
            <c:strRef>
              <c:f>'SOD Forecast (2)'!$O$1:$O$145</c:f>
              <c:strCache>
                <c:ptCount val="145"/>
                <c:pt idx="0">
                  <c:v>Submitted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'SOD Forecast (2)'!$N$146:$N$169</c:f>
              <c:numCache>
                <c:formatCode>#,##0_);\(#,##0\)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'SOD Forecast (2)'!$O$146:$O$169</c:f>
              <c:numCache>
                <c:formatCode>###,###,###,##0</c:formatCode>
                <c:ptCount val="24"/>
                <c:pt idx="0">
                  <c:v>23896.86</c:v>
                </c:pt>
                <c:pt idx="1">
                  <c:v>22286.39</c:v>
                </c:pt>
                <c:pt idx="2">
                  <c:v>21139.96</c:v>
                </c:pt>
                <c:pt idx="3">
                  <c:v>20568.240000000002</c:v>
                </c:pt>
                <c:pt idx="4">
                  <c:v>20787.04</c:v>
                </c:pt>
                <c:pt idx="5">
                  <c:v>21549.78</c:v>
                </c:pt>
                <c:pt idx="6">
                  <c:v>22659.91</c:v>
                </c:pt>
                <c:pt idx="7">
                  <c:v>23681.16</c:v>
                </c:pt>
                <c:pt idx="8">
                  <c:v>24508.48</c:v>
                </c:pt>
                <c:pt idx="9">
                  <c:v>25386.21</c:v>
                </c:pt>
                <c:pt idx="10">
                  <c:v>26489.5</c:v>
                </c:pt>
                <c:pt idx="11">
                  <c:v>27794.87</c:v>
                </c:pt>
                <c:pt idx="12">
                  <c:v>29294.65</c:v>
                </c:pt>
                <c:pt idx="13">
                  <c:v>30878.880000000001</c:v>
                </c:pt>
                <c:pt idx="14">
                  <c:v>32635.57</c:v>
                </c:pt>
                <c:pt idx="15">
                  <c:v>34157.949999999997</c:v>
                </c:pt>
                <c:pt idx="16">
                  <c:v>35532.230000000003</c:v>
                </c:pt>
                <c:pt idx="17">
                  <c:v>36555.11</c:v>
                </c:pt>
                <c:pt idx="18">
                  <c:v>36531.74</c:v>
                </c:pt>
                <c:pt idx="19">
                  <c:v>35558.1</c:v>
                </c:pt>
                <c:pt idx="20">
                  <c:v>34152.769999999997</c:v>
                </c:pt>
                <c:pt idx="21">
                  <c:v>32252.15</c:v>
                </c:pt>
                <c:pt idx="22">
                  <c:v>29155.51</c:v>
                </c:pt>
                <c:pt idx="23">
                  <c:v>26337.91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34-4DD3-817F-E44498A1A97B}"/>
            </c:ext>
          </c:extLst>
        </c:ser>
        <c:ser>
          <c:idx val="1"/>
          <c:order val="1"/>
          <c:tx>
            <c:strRef>
              <c:f>'SOD Forecast (2)'!$P$1:$P$145</c:f>
              <c:strCache>
                <c:ptCount val="145"/>
                <c:pt idx="0">
                  <c:v>LSE-Specfic Adjustment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'SOD Forecast (2)'!$N$146:$N$169</c:f>
              <c:numCache>
                <c:formatCode>#,##0_);\(#,##0\)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'SOD Forecast (2)'!$P$146:$P$169</c:f>
              <c:numCache>
                <c:formatCode>###,###,###,##0</c:formatCode>
                <c:ptCount val="24"/>
                <c:pt idx="0">
                  <c:v>1349.3213175183701</c:v>
                </c:pt>
                <c:pt idx="1">
                  <c:v>1150.9119481499599</c:v>
                </c:pt>
                <c:pt idx="2">
                  <c:v>1119.6532940158299</c:v>
                </c:pt>
                <c:pt idx="3">
                  <c:v>1268.2135702190601</c:v>
                </c:pt>
                <c:pt idx="4">
                  <c:v>1419.6514486178201</c:v>
                </c:pt>
                <c:pt idx="5">
                  <c:v>1611.8300961212999</c:v>
                </c:pt>
                <c:pt idx="6">
                  <c:v>1867.1963911863099</c:v>
                </c:pt>
                <c:pt idx="7">
                  <c:v>1969.3100318413101</c:v>
                </c:pt>
                <c:pt idx="8">
                  <c:v>2008.5439412773201</c:v>
                </c:pt>
                <c:pt idx="9">
                  <c:v>1963.77918718261</c:v>
                </c:pt>
                <c:pt idx="10">
                  <c:v>2140.4584392256802</c:v>
                </c:pt>
                <c:pt idx="11">
                  <c:v>2276.8803320676602</c:v>
                </c:pt>
                <c:pt idx="12">
                  <c:v>2751.50341037305</c:v>
                </c:pt>
                <c:pt idx="13">
                  <c:v>3717.1119034281301</c:v>
                </c:pt>
                <c:pt idx="14">
                  <c:v>4145.8946789357497</c:v>
                </c:pt>
                <c:pt idx="15">
                  <c:v>4162.4367290474001</c:v>
                </c:pt>
                <c:pt idx="16">
                  <c:v>3673.7392496360198</c:v>
                </c:pt>
                <c:pt idx="17">
                  <c:v>2941.9207694426</c:v>
                </c:pt>
                <c:pt idx="18">
                  <c:v>2037.08405826584</c:v>
                </c:pt>
                <c:pt idx="19">
                  <c:v>1703.03743544452</c:v>
                </c:pt>
                <c:pt idx="20">
                  <c:v>1650.17907125957</c:v>
                </c:pt>
                <c:pt idx="21">
                  <c:v>1118.43262695164</c:v>
                </c:pt>
                <c:pt idx="22">
                  <c:v>1132.1306965667</c:v>
                </c:pt>
                <c:pt idx="23">
                  <c:v>1173.3745655941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34-4DD3-817F-E44498A1A97B}"/>
            </c:ext>
          </c:extLst>
        </c:ser>
        <c:ser>
          <c:idx val="2"/>
          <c:order val="2"/>
          <c:tx>
            <c:strRef>
              <c:f>'SOD Forecast (2)'!$Q$1:$Q$145</c:f>
              <c:strCache>
                <c:ptCount val="145"/>
                <c:pt idx="0">
                  <c:v>Net Losses, Coincidence, and Credits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'SOD Forecast (2)'!$N$146:$N$169</c:f>
              <c:numCache>
                <c:formatCode>#,##0_);\(#,##0\)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'SOD Forecast (2)'!$Q$146:$Q$169</c:f>
              <c:numCache>
                <c:formatCode>###,###,###,##0</c:formatCode>
                <c:ptCount val="24"/>
                <c:pt idx="0">
                  <c:v>-70.240980173150035</c:v>
                </c:pt>
                <c:pt idx="1">
                  <c:v>-72.706131185344972</c:v>
                </c:pt>
                <c:pt idx="2">
                  <c:v>-76.386550528165998</c:v>
                </c:pt>
                <c:pt idx="3">
                  <c:v>-72.660010627690994</c:v>
                </c:pt>
                <c:pt idx="4">
                  <c:v>-76.87387799012798</c:v>
                </c:pt>
                <c:pt idx="5">
                  <c:v>-82.959435303936004</c:v>
                </c:pt>
                <c:pt idx="6">
                  <c:v>-98.151895576845021</c:v>
                </c:pt>
                <c:pt idx="7">
                  <c:v>-132.094242616618</c:v>
                </c:pt>
                <c:pt idx="8">
                  <c:v>-169.49624214905501</c:v>
                </c:pt>
                <c:pt idx="9">
                  <c:v>-204.87538296885199</c:v>
                </c:pt>
                <c:pt idx="10">
                  <c:v>-233.802665730755</c:v>
                </c:pt>
                <c:pt idx="11">
                  <c:v>-263.41005644940196</c:v>
                </c:pt>
                <c:pt idx="12">
                  <c:v>-281.14421703802998</c:v>
                </c:pt>
                <c:pt idx="13">
                  <c:v>-276.15292842542999</c:v>
                </c:pt>
                <c:pt idx="14">
                  <c:v>-278.25829983743603</c:v>
                </c:pt>
                <c:pt idx="15">
                  <c:v>-272.41531424577903</c:v>
                </c:pt>
                <c:pt idx="16">
                  <c:v>198.41916925438005</c:v>
                </c:pt>
                <c:pt idx="17">
                  <c:v>229.48540223792008</c:v>
                </c:pt>
                <c:pt idx="18">
                  <c:v>249.93897309702999</c:v>
                </c:pt>
                <c:pt idx="19">
                  <c:v>264.37642724817999</c:v>
                </c:pt>
                <c:pt idx="20">
                  <c:v>268.80204294543898</c:v>
                </c:pt>
                <c:pt idx="21">
                  <c:v>-104.56443655226394</c:v>
                </c:pt>
                <c:pt idx="22">
                  <c:v>-101.46871960447297</c:v>
                </c:pt>
                <c:pt idx="23">
                  <c:v>-89.533086400630964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34-4DD3-817F-E44498A1A97B}"/>
            </c:ext>
          </c:extLst>
        </c:ser>
        <c:ser>
          <c:idx val="3"/>
          <c:order val="3"/>
          <c:tx>
            <c:strRef>
              <c:f>'SOD Forecast (2)'!$R$1:$R$145</c:f>
              <c:strCache>
                <c:ptCount val="145"/>
                <c:pt idx="0">
                  <c:v>LSE Type Pro-Rata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dashDot"/>
              <a:round/>
            </a:ln>
            <a:effectLst/>
          </c:spPr>
          <c:marker>
            <c:symbol val="x"/>
            <c:size val="6"/>
            <c:spPr>
              <a:solidFill>
                <a:srgbClr val="FFC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'SOD Forecast (2)'!$N$146:$N$169</c:f>
              <c:numCache>
                <c:formatCode>#,##0_);\(#,##0\)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'SOD Forecast (2)'!$R$146:$R$169</c:f>
              <c:numCache>
                <c:formatCode>###,###,###,##0</c:formatCode>
                <c:ptCount val="24"/>
                <c:pt idx="0">
                  <c:v>393.209588766541</c:v>
                </c:pt>
                <c:pt idx="1">
                  <c:v>365.67317901431699</c:v>
                </c:pt>
                <c:pt idx="2">
                  <c:v>373.82591021055998</c:v>
                </c:pt>
                <c:pt idx="3">
                  <c:v>461.84559932686</c:v>
                </c:pt>
                <c:pt idx="4">
                  <c:v>551.41919105709803</c:v>
                </c:pt>
                <c:pt idx="5">
                  <c:v>650.51443534176497</c:v>
                </c:pt>
                <c:pt idx="6">
                  <c:v>679.74510160811803</c:v>
                </c:pt>
                <c:pt idx="7">
                  <c:v>591.10541210238102</c:v>
                </c:pt>
                <c:pt idx="8">
                  <c:v>451.78288526479201</c:v>
                </c:pt>
                <c:pt idx="9">
                  <c:v>363.91958333453198</c:v>
                </c:pt>
                <c:pt idx="10">
                  <c:v>224.234402232561</c:v>
                </c:pt>
                <c:pt idx="11">
                  <c:v>167.37299452957501</c:v>
                </c:pt>
                <c:pt idx="12">
                  <c:v>288.68027412135899</c:v>
                </c:pt>
                <c:pt idx="13">
                  <c:v>997.54638511522398</c:v>
                </c:pt>
                <c:pt idx="14">
                  <c:v>1311.9105571469499</c:v>
                </c:pt>
                <c:pt idx="15">
                  <c:v>1523.28819332328</c:v>
                </c:pt>
                <c:pt idx="16">
                  <c:v>774.98837142977504</c:v>
                </c:pt>
                <c:pt idx="17">
                  <c:v>559.72581022102202</c:v>
                </c:pt>
                <c:pt idx="18">
                  <c:v>842.968623966461</c:v>
                </c:pt>
                <c:pt idx="19">
                  <c:v>92.105468495012303</c:v>
                </c:pt>
                <c:pt idx="20">
                  <c:v>0</c:v>
                </c:pt>
                <c:pt idx="21">
                  <c:v>100.28530342086199</c:v>
                </c:pt>
                <c:pt idx="22">
                  <c:v>-55.078496583080998</c:v>
                </c:pt>
                <c:pt idx="23">
                  <c:v>154.67342689316001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34-4DD3-817F-E44498A1A97B}"/>
            </c:ext>
          </c:extLst>
        </c:ser>
        <c:ser>
          <c:idx val="0"/>
          <c:order val="4"/>
          <c:tx>
            <c:strRef>
              <c:f>'SOD Forecast (2)'!$S$1:$S$145</c:f>
              <c:strCache>
                <c:ptCount val="145"/>
                <c:pt idx="0">
                  <c:v>Final Pro-Rata Adjustment</c:v>
                </c:pt>
              </c:strCache>
            </c:strRef>
          </c:tx>
          <c:spPr>
            <a:ln w="31750" cap="rnd" cmpd="sng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'SOD Forecast (2)'!$N$146:$N$169</c:f>
              <c:numCache>
                <c:formatCode>#,##0_);\(#,##0\)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'SOD Forecast (2)'!$S$146:$S$169</c:f>
              <c:numCache>
                <c:formatCode>###,###,###,##0</c:formatCode>
                <c:ptCount val="24"/>
                <c:pt idx="0">
                  <c:v>460.31923823571799</c:v>
                </c:pt>
                <c:pt idx="1">
                  <c:v>451.91465006600902</c:v>
                </c:pt>
                <c:pt idx="2">
                  <c:v>523.39518663482295</c:v>
                </c:pt>
                <c:pt idx="3">
                  <c:v>538.56440111568895</c:v>
                </c:pt>
                <c:pt idx="4">
                  <c:v>750.62284939923802</c:v>
                </c:pt>
                <c:pt idx="5">
                  <c:v>880.17300783380301</c:v>
                </c:pt>
                <c:pt idx="6">
                  <c:v>962.25394645804101</c:v>
                </c:pt>
                <c:pt idx="7">
                  <c:v>869.18619954856695</c:v>
                </c:pt>
                <c:pt idx="8">
                  <c:v>566.80244464951795</c:v>
                </c:pt>
                <c:pt idx="9">
                  <c:v>550.85837127493505</c:v>
                </c:pt>
                <c:pt idx="10">
                  <c:v>632.16037652524699</c:v>
                </c:pt>
                <c:pt idx="11">
                  <c:v>744.10659461524597</c:v>
                </c:pt>
                <c:pt idx="12">
                  <c:v>1066.02407693497</c:v>
                </c:pt>
                <c:pt idx="13">
                  <c:v>1240.26369126905</c:v>
                </c:pt>
                <c:pt idx="14">
                  <c:v>1355.5832540224101</c:v>
                </c:pt>
                <c:pt idx="15">
                  <c:v>1441.0015895410299</c:v>
                </c:pt>
                <c:pt idx="16">
                  <c:v>1428.83763764682</c:v>
                </c:pt>
                <c:pt idx="17">
                  <c:v>1189.4755701843601</c:v>
                </c:pt>
                <c:pt idx="18">
                  <c:v>1092.47926458296</c:v>
                </c:pt>
                <c:pt idx="19">
                  <c:v>965.15787305148899</c:v>
                </c:pt>
                <c:pt idx="20">
                  <c:v>800.22895974166602</c:v>
                </c:pt>
                <c:pt idx="21">
                  <c:v>400.44247970378501</c:v>
                </c:pt>
                <c:pt idx="22">
                  <c:v>373.71072501090202</c:v>
                </c:pt>
                <c:pt idx="23">
                  <c:v>453.44356700218401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034-4DD3-817F-E44498A1A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5921455"/>
        <c:axId val="685921935"/>
      </c:lineChart>
      <c:catAx>
        <c:axId val="685921455"/>
        <c:scaling>
          <c:orientation val="minMax"/>
        </c:scaling>
        <c:delete val="0"/>
        <c:axPos val="b"/>
        <c:numFmt formatCode="#,##0_);\(#,##0\)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921935"/>
        <c:crosses val="autoZero"/>
        <c:auto val="1"/>
        <c:lblAlgn val="ctr"/>
        <c:lblOffset val="100"/>
        <c:noMultiLvlLbl val="0"/>
      </c:catAx>
      <c:valAx>
        <c:axId val="685921935"/>
        <c:scaling>
          <c:orientation val="minMax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###,##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921455"/>
        <c:crosses val="autoZero"/>
        <c:crossBetween val="between"/>
      </c:valAx>
      <c:spPr>
        <a:noFill/>
        <a:ln w="12700" cmpd="thickThin">
          <a:solidFill>
            <a:schemeClr val="accent6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1960063407052722"/>
          <c:y val="0.8540953776464324"/>
          <c:w val="0.80031663952241028"/>
          <c:h val="0.13375987319799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F5774-C678-1E48-A23B-1680A328FA4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5CF69-AC20-4D4D-9770-B6BEBB35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CE468-BD03-B649-8E6C-392373B14A1D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7B0B1-BEA2-8948-A557-11B4BDB9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5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45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4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64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44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8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5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57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29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4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: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8FD6-7F64-5E4C-97B1-FE11FAAD89FA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Enter Title Here"/>
          <p:cNvSpPr>
            <a:spLocks noGrp="1"/>
          </p:cNvSpPr>
          <p:nvPr>
            <p:ph type="title"/>
          </p:nvPr>
        </p:nvSpPr>
        <p:spPr>
          <a:xfrm>
            <a:off x="831850" y="4289258"/>
            <a:ext cx="10515600" cy="1356059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1850" y="5672305"/>
            <a:ext cx="10515600" cy="68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California Energy Commissi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15165"/>
            <a:ext cx="1287483" cy="113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1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58-FE05-9A40-ABEB-3CEFD609CF46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A1A5-4186-AE45-B489-8F93D826EB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99822" y="1825625"/>
            <a:ext cx="995397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81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0696-7CCE-494F-A431-EAFE08099352}" type="datetime1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A1A5-4186-AE45-B489-8F93D826EB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73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6C1D-959B-6C44-9D8E-1EBE83060B83}" type="datetime1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A1A5-4186-AE45-B489-8F93D826EB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5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t: 2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1894-EB80-6048-AAFF-32CE04FEA1F0}" type="datetime1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17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09F6-C5C0-404A-8B68-383F4730A3E4}" type="datetime1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CD1BE-76F0-964D-BEB4-4B9A284D8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507B-4CCB-9B49-A0AD-E20110655715}" type="datetime1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EBB6-C900-684B-B96E-D78E525AD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6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: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ctrTitle"/>
          </p:nvPr>
        </p:nvSpPr>
        <p:spPr>
          <a:xfrm>
            <a:off x="890016" y="809622"/>
            <a:ext cx="1041196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016" y="3289297"/>
            <a:ext cx="1041196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561414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D9BE262-3EE3-F74D-9197-E99064608A81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095093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7" name="Picture 6" descr="California Energy Commissio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64" y="666179"/>
            <a:ext cx="1247274" cy="10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: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831850" y="712801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9252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74B8-448C-2642-809F-1184DC1B0B1B}" type="datetime1">
              <a:rPr lang="en-US" smtClean="0"/>
              <a:t>8/16/2024</a:t>
            </a:fld>
            <a:endParaRPr lang="en-US"/>
          </a:p>
        </p:txBody>
      </p:sp>
      <p:pic>
        <p:nvPicPr>
          <p:cNvPr id="8" name="Picture 7" descr="California Energy Commissio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4883817"/>
            <a:ext cx="1247274" cy="109621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2363788" y="4813085"/>
            <a:ext cx="2911475" cy="1022350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Presenters:</a:t>
            </a:r>
          </a:p>
          <a:p>
            <a:pPr lvl="0"/>
            <a:r>
              <a:rPr lang="en-US" dirty="0"/>
              <a:t>Name 1</a:t>
            </a:r>
          </a:p>
          <a:p>
            <a:pPr lvl="0"/>
            <a:r>
              <a:rPr lang="en-US" dirty="0"/>
              <a:t>Name 2</a:t>
            </a:r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2: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838200" y="301255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AE9-9170-C44D-B69D-85230FA628E5}" type="datetime1">
              <a:rPr lang="en-US" smtClean="0"/>
              <a:t>8/16/2024</a:t>
            </a:fld>
            <a:endParaRPr lang="en-US"/>
          </a:p>
        </p:txBody>
      </p:sp>
      <p:pic>
        <p:nvPicPr>
          <p:cNvPr id="6" name="Picture 5" descr="California Energy Commissio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56202"/>
            <a:ext cx="1247274" cy="10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8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fra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4852-C69A-3C46-A74D-F2D8C6D17F46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63234"/>
            <a:ext cx="1803400" cy="365125"/>
          </a:xfrm>
        </p:spPr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4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: 2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1894-EB80-6048-AAFF-32CE04FEA1F0}" type="datetime1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8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2 fram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A14F-C253-2C4B-BB94-A112B33202D4}" type="datetime1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893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9FC-0D0B-254C-A488-84C1053DC81E}" type="datetime1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0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1"/>
          </p:nvPr>
        </p:nvSpPr>
        <p:spPr>
          <a:xfrm>
            <a:off x="304800" y="228600"/>
            <a:ext cx="11582400" cy="53594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2"/>
          </p:nvPr>
        </p:nvSpPr>
        <p:spPr>
          <a:xfrm>
            <a:off x="304800" y="828040"/>
            <a:ext cx="11582400" cy="5029200"/>
          </a:xfrm>
        </p:spPr>
      </p:sp>
      <p:sp>
        <p:nvSpPr>
          <p:cNvPr id="4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8991600" y="6362700"/>
            <a:ext cx="2895600" cy="266700"/>
          </a:xfrm>
        </p:spPr>
        <p:txBody>
          <a:bodyPr/>
          <a:lstStyle/>
          <a:p>
            <a:fld id="{B4E0131B-11D7-493B-9ABF-474EEA583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9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8CC8-7D7E-0A4B-9437-745D5071E9C2}" type="datetime1">
              <a:rPr lang="en-US" smtClean="0"/>
              <a:t>8/16/2024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2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F360-0BA0-8540-B27B-28FBA28FADF7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12032-C4BC-1846-BCAE-83F2C463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1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822" y="1825625"/>
            <a:ext cx="99539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2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10562992-772B-3C4E-9810-F8ADBF4F57E7}" type="datetime1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32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3234"/>
            <a:ext cx="1761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05C4985-ACD0-2B4C-8981-36243250F2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9" y="224496"/>
            <a:ext cx="827718" cy="7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9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8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E695F-21E5-C242-92E6-E78B31EE7C7E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9A1A5-4186-AE45-B489-8F93D826EB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399822" y="1825625"/>
            <a:ext cx="99539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9" y="224496"/>
            <a:ext cx="827718" cy="7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68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24D1D3D-27CC-A740-857C-D26C679943FF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CDCD1BE-76F0-964D-BEB4-4B9A284D8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C9D11-B800-8947-A108-C2AFD56D7B11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0EBB6-C900-684B-B96E-D78E525AD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54321"/>
            <a:ext cx="10515600" cy="1503680"/>
          </a:xfrm>
        </p:spPr>
        <p:txBody>
          <a:bodyPr/>
          <a:lstStyle/>
          <a:p>
            <a:r>
              <a:rPr lang="en-US" sz="1800" dirty="0"/>
              <a:t>Lynn Marshall, Energy Assessments Division, CEC</a:t>
            </a:r>
          </a:p>
          <a:p>
            <a:r>
              <a:rPr lang="en-US" sz="1800" dirty="0"/>
              <a:t>Lynn.Marshall@energy.ca.gov</a:t>
            </a:r>
          </a:p>
          <a:p>
            <a:r>
              <a:rPr lang="en-US" sz="1800" dirty="0"/>
              <a:t>Slice of Day Office Hours, August 16, 2024</a:t>
            </a:r>
          </a:p>
        </p:txBody>
      </p:sp>
      <p:sp>
        <p:nvSpPr>
          <p:cNvPr id="4" name="Tit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714239"/>
            <a:ext cx="10515600" cy="1118139"/>
          </a:xfrm>
        </p:spPr>
        <p:txBody>
          <a:bodyPr/>
          <a:lstStyle/>
          <a:p>
            <a:r>
              <a:rPr lang="en-US" sz="3600" b="1" dirty="0"/>
              <a:t>RA 2025 Demand Forecasting Update</a:t>
            </a:r>
            <a:br>
              <a:rPr lang="en-US" sz="3600" b="1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593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2D082-3CC5-5866-26EE-D9747117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7561"/>
            <a:ext cx="2743200" cy="365125"/>
          </a:xfrm>
        </p:spPr>
        <p:txBody>
          <a:bodyPr/>
          <a:lstStyle/>
          <a:p>
            <a:fld id="{005C4985-ACD0-2B4C-8981-36243250F26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5632AD3-31C7-142C-8AAE-5DF3DE37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Coincident Peak Hour Forecast Adjustment Summary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46767-2E24-EB43-822D-50C018AE8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5C2FF1-8063-E29B-63B0-0207C37D657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418062"/>
            <a:ext cx="11176000" cy="47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4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2D082-3CC5-5866-26EE-D9747117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7561"/>
            <a:ext cx="2743200" cy="365125"/>
          </a:xfrm>
        </p:spPr>
        <p:txBody>
          <a:bodyPr/>
          <a:lstStyle/>
          <a:p>
            <a:fld id="{005C4985-ACD0-2B4C-8981-36243250F26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5632AD3-31C7-142C-8AAE-5DF3DE37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129" y="237067"/>
            <a:ext cx="10336306" cy="1038840"/>
          </a:xfrm>
        </p:spPr>
        <p:txBody>
          <a:bodyPr>
            <a:normAutofit fontScale="90000"/>
          </a:bodyPr>
          <a:lstStyle/>
          <a:p>
            <a:r>
              <a:rPr lang="en-US" dirty="0"/>
              <a:t>July 2025 Aggregate Adjusted Forecasts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D489D19-E2F0-AC58-75C6-BB0688FA71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030685"/>
              </p:ext>
            </p:extLst>
          </p:nvPr>
        </p:nvGraphicFramePr>
        <p:xfrm>
          <a:off x="618565" y="1275907"/>
          <a:ext cx="10735236" cy="534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425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2D082-3CC5-5866-26EE-D9747117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7561"/>
            <a:ext cx="2743200" cy="365125"/>
          </a:xfrm>
        </p:spPr>
        <p:txBody>
          <a:bodyPr/>
          <a:lstStyle/>
          <a:p>
            <a:fld id="{005C4985-ACD0-2B4C-8981-36243250F26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5632AD3-31C7-142C-8AAE-5DF3DE37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129" y="237067"/>
            <a:ext cx="10116671" cy="1038840"/>
          </a:xfrm>
        </p:spPr>
        <p:txBody>
          <a:bodyPr>
            <a:normAutofit fontScale="90000"/>
          </a:bodyPr>
          <a:lstStyle/>
          <a:p>
            <a:r>
              <a:rPr lang="en-US" dirty="0"/>
              <a:t>February 2025 Aggregate Adjusted Forecasts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B0909-644C-31D2-1C8E-A241C4C2D5F0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7506" y="1344707"/>
            <a:ext cx="10116671" cy="517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8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DBC6-34AD-377C-DE50-860A94E7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22" y="237067"/>
            <a:ext cx="10571268" cy="1038840"/>
          </a:xfrm>
        </p:spPr>
        <p:txBody>
          <a:bodyPr>
            <a:normAutofit/>
          </a:bodyPr>
          <a:lstStyle/>
          <a:p>
            <a:r>
              <a:rPr lang="en-US" sz="3600" b="1" dirty="0"/>
              <a:t>Month Ahead Load Forecast Template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34DEE4-AD02-DA2E-4D81-22C4CB65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016"/>
            <a:ext cx="10234789" cy="4818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Template will have 3 parts: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/>
              <a:t>LSEs provide noncoincident peak day hourly profile of the aggregate of migrating load, by LSE type:</a:t>
            </a:r>
          </a:p>
          <a:p>
            <a:pPr lvl="1"/>
            <a:r>
              <a:rPr lang="en-US" b="1" dirty="0"/>
              <a:t>DA versus IOU/CCA customers</a:t>
            </a:r>
          </a:p>
          <a:p>
            <a:pPr marL="457200" indent="-457200">
              <a:buAutoNum type="arabicParenR"/>
            </a:pPr>
            <a:r>
              <a:rPr lang="en-US" b="1" dirty="0"/>
              <a:t>SOD hourly calculations: </a:t>
            </a:r>
          </a:p>
          <a:p>
            <a:pPr lvl="1"/>
            <a:r>
              <a:rPr lang="en-US" b="1" dirty="0"/>
              <a:t>Applies adjustments for  coincidence and transmission losses.  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/>
              <a:t>Coincident and noncoincident peaks are extracted from 2), for CAISO RA and CRR reporting.</a:t>
            </a:r>
          </a:p>
          <a:p>
            <a:pPr marL="0" indent="0">
              <a:buNone/>
            </a:pP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87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DBC6-34AD-377C-DE50-860A94E7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652" y="680484"/>
            <a:ext cx="10507130" cy="10388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Coincidence Factors by LSE Type for Month Ahead Forecast Template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34DEE4-AD02-DA2E-4D81-22C4CB65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964"/>
            <a:ext cx="10234789" cy="903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Factors were estimated based on the aggregate of LSE type historic load and adjusted forecasts.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27F62-28E2-5694-488B-DE6E2DE43AA5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03" y="2245097"/>
            <a:ext cx="8783782" cy="289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39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3FEC24-DA1C-BEFB-2623-8B1B57DE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A690CB-54D0-B474-A936-62538550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Forecast Distribution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F886FA-439A-755F-2B20-AD20B3633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011" y="1649505"/>
            <a:ext cx="9953978" cy="4369329"/>
          </a:xfrm>
        </p:spPr>
        <p:txBody>
          <a:bodyPr>
            <a:normAutofit/>
          </a:bodyPr>
          <a:lstStyle/>
          <a:p>
            <a:r>
              <a:rPr lang="en-US" dirty="0"/>
              <a:t>CEC plans to distribute to LSEs in early September:</a:t>
            </a:r>
          </a:p>
          <a:p>
            <a:pPr lvl="1"/>
            <a:r>
              <a:rPr lang="en-US" dirty="0"/>
              <a:t>Final hourly and monthly coincident peak forecasts</a:t>
            </a:r>
          </a:p>
          <a:p>
            <a:pPr lvl="1"/>
            <a:r>
              <a:rPr lang="en-US" dirty="0"/>
              <a:t>Month Ahead Load Migration template</a:t>
            </a:r>
          </a:p>
          <a:p>
            <a:pPr>
              <a:lnSpc>
                <a:spcPct val="120000"/>
              </a:lnSpc>
            </a:pPr>
            <a:r>
              <a:rPr lang="en-US" dirty="0"/>
              <a:t>Tables shown here will be posted on CPUC RA website.</a:t>
            </a:r>
          </a:p>
          <a:p>
            <a:pPr>
              <a:lnSpc>
                <a:spcPct val="120000"/>
              </a:lnSpc>
            </a:pPr>
            <a:r>
              <a:rPr lang="en-US" dirty="0"/>
              <a:t>Please contact CEC staff if you would like to discuss specifics of your forecast.</a:t>
            </a:r>
          </a:p>
          <a:p>
            <a:pPr>
              <a:lnSpc>
                <a:spcPct val="120000"/>
              </a:lnSpc>
            </a:pPr>
            <a:endParaRPr lang="en-US" sz="6400" dirty="0"/>
          </a:p>
          <a:p>
            <a:pPr>
              <a:lnSpc>
                <a:spcPct val="120000"/>
              </a:lnSpc>
            </a:pPr>
            <a:endParaRPr lang="en-US" sz="6400" dirty="0"/>
          </a:p>
          <a:p>
            <a:pPr marL="0" indent="0">
              <a:lnSpc>
                <a:spcPct val="120000"/>
              </a:lnSpc>
              <a:buNone/>
            </a:pPr>
            <a:endParaRPr lang="en-US" sz="6400" dirty="0"/>
          </a:p>
          <a:p>
            <a:pPr>
              <a:lnSpc>
                <a:spcPct val="120000"/>
              </a:lnSpc>
            </a:pPr>
            <a:endParaRPr lang="en-US" sz="6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6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DBC6-34AD-377C-DE50-860A94E7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22" y="237066"/>
            <a:ext cx="9953978" cy="1092113"/>
          </a:xfrm>
        </p:spPr>
        <p:txBody>
          <a:bodyPr>
            <a:normAutofit/>
          </a:bodyPr>
          <a:lstStyle/>
          <a:p>
            <a:r>
              <a:rPr lang="en-US" sz="4400" b="1" dirty="0"/>
              <a:t>RA 2025</a:t>
            </a:r>
            <a:r>
              <a:rPr lang="en-US" dirty="0"/>
              <a:t> Load Forecast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34DEE4-AD02-DA2E-4D81-22C4CB65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011" y="1329180"/>
            <a:ext cx="9953978" cy="4848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1. Review Forecast Adjustment Steps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LSEs received workbooks with itemized forecast adjustments: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Submitted Forecast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LSE-Specific Adjustment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Transmission &amp; UFE Losses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Coincidence Adjustment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Load Credits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LSE Type Pro-Rata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Pro-Rata Adjustment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Final Adjusted Forecast</a:t>
            </a:r>
          </a:p>
          <a:p>
            <a:pPr marL="685800" lvl="2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2. Month Ahead Load Migration Template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5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1"/>
          </p:nvPr>
        </p:nvSpPr>
        <p:spPr>
          <a:xfrm>
            <a:off x="1752600" y="228600"/>
            <a:ext cx="8686800" cy="511810"/>
          </a:xfrm>
        </p:spPr>
        <p:txBody>
          <a:bodyPr/>
          <a:lstStyle/>
          <a:p>
            <a:pPr algn="ctr"/>
            <a:r>
              <a:rPr lang="en-US" sz="2150" b="1" dirty="0">
                <a:solidFill>
                  <a:srgbClr val="083763"/>
                </a:solidFill>
                <a:latin typeface="Arial Black"/>
              </a:rPr>
              <a:t>Submitted versus CEC Forecast Jan.-June 2025</a:t>
            </a:r>
            <a:endParaRPr lang="en-US" dirty="0">
              <a:solidFill>
                <a:srgbClr val="083763"/>
              </a:solidFill>
              <a:latin typeface="Arial Black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3"/>
          </p:nvPr>
        </p:nvSpPr>
        <p:spPr>
          <a:xfrm>
            <a:off x="8267700" y="6362700"/>
            <a:ext cx="2171700" cy="266700"/>
          </a:xfrm>
        </p:spPr>
        <p:txBody>
          <a:bodyPr/>
          <a:lstStyle/>
          <a:p>
            <a:pPr algn="r"/>
            <a:fld id="{B26F3933-6737-4A3F-BF58-D5336E41C49C}" type="slidenum">
              <a:rPr lang="en-US" sz="900" dirty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5F747-AF2C-D95B-4D59-DFEE23843A8F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1" y="681990"/>
            <a:ext cx="9353319" cy="58665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1"/>
          </p:nvPr>
        </p:nvSpPr>
        <p:spPr>
          <a:xfrm>
            <a:off x="1752600" y="228600"/>
            <a:ext cx="8686800" cy="511810"/>
          </a:xfrm>
        </p:spPr>
        <p:txBody>
          <a:bodyPr/>
          <a:lstStyle/>
          <a:p>
            <a:pPr algn="ctr"/>
            <a:r>
              <a:rPr lang="en-US" sz="2150" b="1" dirty="0">
                <a:solidFill>
                  <a:srgbClr val="083763"/>
                </a:solidFill>
                <a:latin typeface="Arial Black"/>
              </a:rPr>
              <a:t>Submitted versus CEC Forecast July-Dec. 2025</a:t>
            </a:r>
            <a:endParaRPr lang="en-US" dirty="0">
              <a:solidFill>
                <a:srgbClr val="083763"/>
              </a:solidFill>
              <a:latin typeface="Arial Black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3"/>
          </p:nvPr>
        </p:nvSpPr>
        <p:spPr>
          <a:xfrm>
            <a:off x="8267700" y="6362700"/>
            <a:ext cx="2171700" cy="266700"/>
          </a:xfrm>
        </p:spPr>
        <p:txBody>
          <a:bodyPr/>
          <a:lstStyle/>
          <a:p>
            <a:pPr algn="r"/>
            <a:fld id="{B26F3933-6737-4A3F-BF58-D5336E41C49C}" type="slidenum">
              <a:rPr lang="en-US" sz="900" dirty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D53F4-8153-4E7A-118A-C6292B42397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49" y="681990"/>
            <a:ext cx="10130733" cy="58019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DBC6-34AD-377C-DE50-860A94E7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22" y="237066"/>
            <a:ext cx="9953978" cy="1092113"/>
          </a:xfrm>
        </p:spPr>
        <p:txBody>
          <a:bodyPr>
            <a:normAutofit/>
          </a:bodyPr>
          <a:lstStyle/>
          <a:p>
            <a:r>
              <a:rPr lang="en-US" sz="4400" b="1" dirty="0"/>
              <a:t>LSE-Specific Adjustments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34DEE4-AD02-DA2E-4D81-22C4CB65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011" y="1329180"/>
            <a:ext cx="9953978" cy="4848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The submitted monthly forecast is compared to a CEC benchmark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CEC estimates a reference monthly peak demand and peak-day energy for each LSE to evaluate need for LSE-specific adjustments.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Apply curve-fitting formula to fit LSE’s submitted load shape to the target noncoincident monthly peak and energy.</a:t>
            </a:r>
          </a:p>
          <a:p>
            <a:pPr marL="457200" lvl="1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Additional hourly adjustments were calculated by comparing the adjusted forecast to LSE recorded loads on high load days, taking into account load migration.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These adjustments mostly focused on afternoon ramp hours.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5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DBC6-34AD-377C-DE50-860A94E7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22" y="237066"/>
            <a:ext cx="9953978" cy="1092113"/>
          </a:xfrm>
        </p:spPr>
        <p:txBody>
          <a:bodyPr>
            <a:normAutofit/>
          </a:bodyPr>
          <a:lstStyle/>
          <a:p>
            <a:r>
              <a:rPr lang="en-US" sz="4400" b="1" dirty="0"/>
              <a:t>Transmission &amp; UFE Losses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34DEE4-AD02-DA2E-4D81-22C4CB65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011" y="1329180"/>
            <a:ext cx="9953978" cy="48483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Transmission loss factors were decided in a past RA decision to be 2.5%</a:t>
            </a:r>
          </a:p>
          <a:p>
            <a:r>
              <a:rPr lang="en-US" b="1" dirty="0">
                <a:solidFill>
                  <a:schemeClr val="tx1"/>
                </a:solidFill>
              </a:rPr>
              <a:t>PG&amp;E is also adjusted by .5% for unaccounted for energy.</a:t>
            </a:r>
          </a:p>
          <a:p>
            <a:r>
              <a:rPr lang="en-US" b="1" dirty="0">
                <a:solidFill>
                  <a:schemeClr val="tx1"/>
                </a:solidFill>
              </a:rPr>
              <a:t>For SOD, transmission losses were added during the CAISO-defined Availability Assessment Hours for 2025: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79CCE9-F5B5-7155-7491-96A29EF7FBBF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43751" y="3449762"/>
            <a:ext cx="5457344" cy="157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7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DBC6-34AD-377C-DE50-860A94E7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22" y="115146"/>
            <a:ext cx="9953978" cy="1092113"/>
          </a:xfrm>
        </p:spPr>
        <p:txBody>
          <a:bodyPr>
            <a:normAutofit/>
          </a:bodyPr>
          <a:lstStyle/>
          <a:p>
            <a:r>
              <a:rPr lang="en-US" sz="4400" b="1" dirty="0"/>
              <a:t>Coincidence Adjustment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34DEE4-AD02-DA2E-4D81-22C4CB65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80" y="1329180"/>
            <a:ext cx="10331309" cy="51630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CEC started with an estimate of total monthly coincidence, as in the past. This is a measure of total diversity within a month and is not hour-specific: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Total Coincidence Factor (CF) =LSE load during high system load hours/LSE monthly peak.</a:t>
            </a:r>
          </a:p>
          <a:p>
            <a:r>
              <a:rPr lang="en-US" dirty="0">
                <a:solidFill>
                  <a:schemeClr val="tx1"/>
                </a:solidFill>
              </a:rPr>
              <a:t>Submitted forecasts already include </a:t>
            </a:r>
            <a:r>
              <a:rPr lang="en-US" u="sng" dirty="0">
                <a:solidFill>
                  <a:schemeClr val="tx1"/>
                </a:solidFill>
              </a:rPr>
              <a:t>within-day</a:t>
            </a:r>
            <a:r>
              <a:rPr lang="en-US" dirty="0">
                <a:solidFill>
                  <a:schemeClr val="tx1"/>
                </a:solidFill>
              </a:rPr>
              <a:t> coincidence, but not </a:t>
            </a:r>
            <a:r>
              <a:rPr lang="en-US" u="sng" dirty="0">
                <a:solidFill>
                  <a:schemeClr val="tx1"/>
                </a:solidFill>
              </a:rPr>
              <a:t>across-month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Residual CF=Total CF – coincidence embedded in LSE forecast, including CEC adjustments.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If this value is negative, indicates need for further LSE-specific adjustments.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Hourly coincidence factor =Total CF – embedded CF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This is applied to the sum of the submitted forecast, LSE-specific adjustments, and losses.</a:t>
            </a:r>
          </a:p>
        </p:txBody>
      </p:sp>
    </p:spTree>
    <p:extLst>
      <p:ext uri="{BB962C8B-B14F-4D97-AF65-F5344CB8AC3E}">
        <p14:creationId xmlns:p14="http://schemas.microsoft.com/office/powerpoint/2010/main" val="231258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DBC6-34AD-377C-DE50-860A94E7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</p:spPr>
        <p:txBody>
          <a:bodyPr>
            <a:normAutofit/>
          </a:bodyPr>
          <a:lstStyle/>
          <a:p>
            <a:r>
              <a:rPr lang="en-US" sz="4400" b="1" dirty="0"/>
              <a:t>Load </a:t>
            </a:r>
            <a:r>
              <a:rPr lang="en-US" b="1" dirty="0"/>
              <a:t>C</a:t>
            </a:r>
            <a:r>
              <a:rPr lang="en-US" sz="4400" b="1" dirty="0"/>
              <a:t>redits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34DEE4-AD02-DA2E-4D81-22C4CB65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960"/>
            <a:ext cx="10234789" cy="51005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Load credits are designated by CPUC decisions and include:</a:t>
            </a:r>
            <a:endParaRPr lang="en-US" dirty="0"/>
          </a:p>
          <a:p>
            <a:pPr lvl="1"/>
            <a:r>
              <a:rPr lang="en-US" dirty="0"/>
              <a:t>LSE share of incremental PGC funded program impacts in the CEC forecast, net of impacts included in LSE’s submitted  forecast.</a:t>
            </a:r>
          </a:p>
          <a:p>
            <a:pPr lvl="1"/>
            <a:r>
              <a:rPr lang="en-US" dirty="0"/>
              <a:t>Credit for SCE IFOM storage discharge in non-summer months; credit is negative in off-peak hours to account for charging.</a:t>
            </a:r>
          </a:p>
          <a:p>
            <a:pPr lvl="1"/>
            <a:r>
              <a:rPr lang="en-US" dirty="0"/>
              <a:t>Eligible LMDR.</a:t>
            </a:r>
          </a:p>
        </p:txBody>
      </p:sp>
    </p:spTree>
    <p:extLst>
      <p:ext uri="{BB962C8B-B14F-4D97-AF65-F5344CB8AC3E}">
        <p14:creationId xmlns:p14="http://schemas.microsoft.com/office/powerpoint/2010/main" val="30547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DBC6-34AD-377C-DE50-860A94E7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</p:spPr>
        <p:txBody>
          <a:bodyPr>
            <a:normAutofit/>
          </a:bodyPr>
          <a:lstStyle/>
          <a:p>
            <a:r>
              <a:rPr lang="en-US" sz="4400" b="1" dirty="0"/>
              <a:t>LSE Type and Final Pro-Rata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34DEE4-AD02-DA2E-4D81-22C4CB65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960"/>
            <a:ext cx="10234789" cy="5100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After applying the LSE-specific and coincidence adjustments, significant differences between adjusted load and the reference forecast remained, both positive and negative, most notably during solar production hours.</a:t>
            </a:r>
          </a:p>
          <a:p>
            <a:pPr lvl="1"/>
            <a:r>
              <a:rPr lang="en-US" dirty="0"/>
              <a:t>Applying the resulting pro rata adjustments would produce abnormal load shapes for LSEs with minimal BTM PV.</a:t>
            </a:r>
          </a:p>
          <a:p>
            <a:pPr lvl="1"/>
            <a:r>
              <a:rPr lang="en-US" dirty="0"/>
              <a:t>Staff constructed separate reference forecasts for Direct Access and non-Direct Access load and implemented an intermediate pro-rata step to within 5% of the type reference forecast.</a:t>
            </a:r>
          </a:p>
          <a:p>
            <a:pPr lvl="1"/>
            <a:endParaRPr lang="en-US" dirty="0"/>
          </a:p>
          <a:p>
            <a:r>
              <a:rPr lang="en-US" dirty="0"/>
              <a:t>Final step is pro-rata to within 1% of 2023 IEPR Planning Scenario 1-in-2 hourly forecast for the day of the monthly system peak day, by TAC.</a:t>
            </a:r>
          </a:p>
        </p:txBody>
      </p:sp>
    </p:spTree>
    <p:extLst>
      <p:ext uri="{BB962C8B-B14F-4D97-AF65-F5344CB8AC3E}">
        <p14:creationId xmlns:p14="http://schemas.microsoft.com/office/powerpoint/2010/main" val="59837217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B8AAD638-0C9A-074A-A1F5-9C25FAF37ABD}"/>
    </a:ext>
  </a:extLst>
</a:theme>
</file>

<file path=ppt/theme/theme2.xml><?xml version="1.0" encoding="utf-8"?>
<a:theme xmlns:a="http://schemas.openxmlformats.org/drawingml/2006/main" name="Title/Sect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363AC6BA-222D-6A42-A86E-42D4213EA914}"/>
    </a:ext>
  </a:extLst>
</a:theme>
</file>

<file path=ppt/theme/theme3.xml><?xml version="1.0" encoding="utf-8"?>
<a:theme xmlns:a="http://schemas.openxmlformats.org/drawingml/2006/main" name="Conten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3BF250F5-90E0-1742-AE67-252F8E9F95CF}"/>
    </a:ext>
  </a:extLst>
</a:theme>
</file>

<file path=ppt/theme/theme4.xml><?xml version="1.0" encoding="utf-8"?>
<a:theme xmlns:a="http://schemas.openxmlformats.org/drawingml/2006/main" name="Content: blank backgroun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8AF470B7-4331-9747-8595-3EF89398B172}"/>
    </a:ext>
  </a:extLst>
</a:theme>
</file>

<file path=ppt/theme/theme5.xml><?xml version="1.0" encoding="utf-8"?>
<a:theme xmlns:a="http://schemas.openxmlformats.org/drawingml/2006/main" name="Blank: Black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D4AADE59-C35C-A140-B257-2E4365C638F0}"/>
    </a:ext>
  </a:extLst>
</a:theme>
</file>

<file path=ppt/theme/theme6.xml><?xml version="1.0" encoding="utf-8"?>
<a:theme xmlns:a="http://schemas.openxmlformats.org/drawingml/2006/main" name="Blank: Whit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87E2F548-F85F-094D-8DDA-3AF7BD174F2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35712952-2fc6-4f4f-a924-f4d6513303be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5038410C6DC543B8D3FBA4ACC89650" ma:contentTypeVersion="17" ma:contentTypeDescription="Create a new document." ma:contentTypeScope="" ma:versionID="17c057432d5d32fbe867cc12d9decd78">
  <xsd:schema xmlns:xsd="http://www.w3.org/2001/XMLSchema" xmlns:xs="http://www.w3.org/2001/XMLSchema" xmlns:p="http://schemas.microsoft.com/office/2006/metadata/properties" xmlns:ns1="http://schemas.microsoft.com/sharepoint/v3" xmlns:ns3="5bfaec93-3092-4921-8232-75eb7714f09e" xmlns:ns4="35712952-2fc6-4f4f-a924-f4d6513303be" targetNamespace="http://schemas.microsoft.com/office/2006/metadata/properties" ma:root="true" ma:fieldsID="16b98bb1e0b5ddd0f6fc9a45003cbce3" ns1:_="" ns3:_="" ns4:_="">
    <xsd:import namespace="http://schemas.microsoft.com/sharepoint/v3"/>
    <xsd:import namespace="5bfaec93-3092-4921-8232-75eb7714f09e"/>
    <xsd:import namespace="35712952-2fc6-4f4f-a924-f4d6513303b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DateTaken" minOccurs="0"/>
                <xsd:element ref="ns4:MediaServiceLocation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aec93-3092-4921-8232-75eb7714f0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12952-2fc6-4f4f-a924-f4d6513303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DateTaken" ma:index="2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3D5CAA-559C-41EB-8A66-B062E011B7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E627A7-8879-4DD6-ADF6-8C4F6EE8B27F}">
  <ds:schemaRefs>
    <ds:schemaRef ds:uri="35712952-2fc6-4f4f-a924-f4d6513303be"/>
    <ds:schemaRef ds:uri="http://purl.org/dc/elements/1.1/"/>
    <ds:schemaRef ds:uri="http://www.w3.org/XML/1998/namespace"/>
    <ds:schemaRef ds:uri="5bfaec93-3092-4921-8232-75eb7714f09e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4F2B8CB-AC3F-4559-A7C3-788963D3E7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bfaec93-3092-4921-8232-75eb7714f09e"/>
    <ds:schemaRef ds:uri="35712952-2fc6-4f4f-a924-f4d6513303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CEC_Official_PowerPoint_Template_2020 (1)</Template>
  <TotalTime>45090</TotalTime>
  <Words>691</Words>
  <Application>Microsoft Office PowerPoint</Application>
  <PresentationFormat>Widescreen</PresentationFormat>
  <Paragraphs>90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Arial</vt:lpstr>
      <vt:lpstr>Arial Black</vt:lpstr>
      <vt:lpstr>Calibri</vt:lpstr>
      <vt:lpstr>Title</vt:lpstr>
      <vt:lpstr>Title/Section</vt:lpstr>
      <vt:lpstr>Content</vt:lpstr>
      <vt:lpstr>Content: blank background</vt:lpstr>
      <vt:lpstr>Blank: Black</vt:lpstr>
      <vt:lpstr>Blank: White</vt:lpstr>
      <vt:lpstr>RA 2025 Demand Forecasting Update </vt:lpstr>
      <vt:lpstr>RA 2025 Load Forecast Update</vt:lpstr>
      <vt:lpstr>Submitted versus CEC Forecast Jan.-June 2025</vt:lpstr>
      <vt:lpstr>Submitted versus CEC Forecast July-Dec. 2025</vt:lpstr>
      <vt:lpstr>LSE-Specific Adjustments</vt:lpstr>
      <vt:lpstr>Transmission &amp; UFE Losses</vt:lpstr>
      <vt:lpstr>Coincidence Adjustment</vt:lpstr>
      <vt:lpstr>Load Credits</vt:lpstr>
      <vt:lpstr>LSE Type and Final Pro-Rata</vt:lpstr>
      <vt:lpstr>Coincident Peak Hour Forecast Adjustment Summary </vt:lpstr>
      <vt:lpstr>July 2025 Aggregate Adjusted Forecasts</vt:lpstr>
      <vt:lpstr>February 2025 Aggregate Adjusted Forecasts</vt:lpstr>
      <vt:lpstr>Month Ahead Load Forecast Template</vt:lpstr>
      <vt:lpstr>Coincidence Factors by LSE Type for Month Ahead Forecast Template</vt:lpstr>
      <vt:lpstr>Final Forecast Distribution</vt:lpstr>
    </vt:vector>
  </TitlesOfParts>
  <Company>California Energy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Energy Commission</dc:title>
  <dc:creator>Buckley, Lindsay@Energy</dc:creator>
  <cp:lastModifiedBy>Marshall, Lynn@Energy</cp:lastModifiedBy>
  <cp:revision>172</cp:revision>
  <cp:lastPrinted>2019-12-11T23:19:58Z</cp:lastPrinted>
  <dcterms:created xsi:type="dcterms:W3CDTF">2020-03-06T19:07:21Z</dcterms:created>
  <dcterms:modified xsi:type="dcterms:W3CDTF">2024-08-16T18:50:53Z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0x010100E35038410C6DC543B8D3FBA4ACC89650</vt:lpwstr>
  </property>
  <property fmtid="{D5CDD505-2E9C-101B-9397-08002B2CF9AE}" pid="3" name="MediaServiceImageTags">
    <vt:lpwstr/>
  </property>
</Properties>
</file>