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32"/>
  </p:notesMasterIdLst>
  <p:sldIdLst>
    <p:sldId id="256" r:id="rId9"/>
    <p:sldId id="268" r:id="rId10"/>
    <p:sldId id="269" r:id="rId11"/>
    <p:sldId id="270" r:id="rId12"/>
    <p:sldId id="291" r:id="rId13"/>
    <p:sldId id="284" r:id="rId14"/>
    <p:sldId id="321" r:id="rId15"/>
    <p:sldId id="320" r:id="rId16"/>
    <p:sldId id="319" r:id="rId17"/>
    <p:sldId id="314" r:id="rId18"/>
    <p:sldId id="313" r:id="rId19"/>
    <p:sldId id="315" r:id="rId20"/>
    <p:sldId id="323" r:id="rId21"/>
    <p:sldId id="324" r:id="rId22"/>
    <p:sldId id="331" r:id="rId23"/>
    <p:sldId id="333" r:id="rId24"/>
    <p:sldId id="335" r:id="rId25"/>
    <p:sldId id="336" r:id="rId26"/>
    <p:sldId id="337" r:id="rId27"/>
    <p:sldId id="326" r:id="rId28"/>
    <p:sldId id="327" r:id="rId29"/>
    <p:sldId id="264"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84A03-6D76-576E-B839-4A2FB678BFE5}" name="Hansen, Robert" initials="HR" userId="S::Robert.Hansen@cpuc.ca.gov::7afdcc4e-0248-4aaa-865d-3fc9f5c57266" providerId="AD"/>
  <p188:author id="{4CBE0718-AEED-76A2-C62C-2140FA52F3D7}" name="Hansen, Robert" initials="HR" userId="S::robert.hansen@cpuc.ca.gov::7afdcc4e-0248-4aaa-865d-3fc9f5c57266" providerId="AD"/>
  <p188:author id="{B55CB41B-07B1-DCAF-F817-470BA91F0B05}" name="Cohen, Elijah" initials="CE" userId="S::elijah.cohen@cpuc.ca.gov::88643e7c-bbcf-4156-9626-e59367d07db1" providerId="AD"/>
  <p188:author id="{13488E68-6BAC-0780-151B-C388AFEF2864}" name="Draghi, Zoe" initials="ZD" userId="S::Zoe.Draghi@cpuc.ca.gov::2da3b2a8-b874-4f55-b79e-424ce009468c" providerId="AD"/>
  <p188:author id="{F7B1FCAC-18D6-DDCC-3C24-45A199879381}" name="Grieser, Ryan" initials="RG" userId="S::Ryan.Grieser@cpuc.ca.gov::70e87bbe-e6a2-4b78-924b-efb9536d8f17" providerId="AD"/>
  <p188:author id="{BFCBA9B7-5306-0F59-C0B4-D41B3798D043}" name="Grieser, Ryan" initials="GR" userId="S::ryan.grieser@cpuc.ca.gov::70e87bbe-e6a2-4b78-924b-efb9536d8f17" providerId="AD"/>
  <p188:author id="{005D49C6-9EF7-E6FA-E501-82F3E616A222}" name="Guishar, Natalie" initials="NG" userId="S::Natalie.Guishar@cpuc.ca.gov::2fbd56d4-cf3f-4f47-891e-4b6d1087f4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A5EB5-8C2E-4917-9567-6A6E53E7CF5C}" v="1" dt="2024-10-12T01:21:17.593"/>
    <p1510:client id="{3C7ED1D4-23E2-4E89-AE13-965E5F80001A}" v="1027" dt="2024-10-11T20:05:44.201"/>
    <p1510:client id="{5F0EAD35-FAED-4326-B216-1BC022919758}" v="2587" dt="2024-10-11T20:33:07.938"/>
    <p1510:client id="{85BC26EE-9BBB-DC6F-6C2F-219D7293C0CD}" v="120" dt="2024-10-11T19:39:30.351"/>
    <p1510:client id="{A10E00AA-079B-47B0-A55A-AA6B2227C0D0}" v="4324" dt="2024-10-11T20:57:33.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eser, Ryan" userId="70e87bbe-e6a2-4b78-924b-efb9536d8f17" providerId="ADAL" clId="{084A5EB5-8C2E-4917-9567-6A6E53E7CF5C}"/>
    <pc:docChg chg="modSld">
      <pc:chgData name="Grieser, Ryan" userId="70e87bbe-e6a2-4b78-924b-efb9536d8f17" providerId="ADAL" clId="{084A5EB5-8C2E-4917-9567-6A6E53E7CF5C}" dt="2024-10-12T01:24:46.084" v="1" actId="20577"/>
      <pc:docMkLst>
        <pc:docMk/>
      </pc:docMkLst>
      <pc:sldChg chg="modSp mod">
        <pc:chgData name="Grieser, Ryan" userId="70e87bbe-e6a2-4b78-924b-efb9536d8f17" providerId="ADAL" clId="{084A5EB5-8C2E-4917-9567-6A6E53E7CF5C}" dt="2024-10-12T01:24:46.084" v="1" actId="20577"/>
        <pc:sldMkLst>
          <pc:docMk/>
          <pc:sldMk cId="866996637" sldId="337"/>
        </pc:sldMkLst>
        <pc:spChg chg="mod">
          <ac:chgData name="Grieser, Ryan" userId="70e87bbe-e6a2-4b78-924b-efb9536d8f17" providerId="ADAL" clId="{084A5EB5-8C2E-4917-9567-6A6E53E7CF5C}" dt="2024-10-12T01:24:46.084" v="1" actId="20577"/>
          <ac:spMkLst>
            <pc:docMk/>
            <pc:sldMk cId="866996637" sldId="337"/>
            <ac:spMk id="8" creationId="{7041E025-069A-51FE-929C-2EDFF3E58B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49565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C8A5B-27F6-A5EA-68CA-E0FC0D293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1FE80-CD56-EE4B-45F5-BC19E6A35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D04C6-B43C-F2BB-06FF-CFC2A73FD1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9D1CEC-DD95-D4E2-F18E-D6DCE0D51EA2}"/>
              </a:ext>
            </a:extLst>
          </p:cNvPr>
          <p:cNvSpPr>
            <a:spLocks noGrp="1"/>
          </p:cNvSpPr>
          <p:nvPr>
            <p:ph type="sldNum" sz="quarter" idx="5"/>
          </p:nvPr>
        </p:nvSpPr>
        <p:spPr/>
        <p:txBody>
          <a:bodyPr/>
          <a:lstStyle/>
          <a:p>
            <a:fld id="{9EB7BAD3-AF26-C549-B9FF-03213EEFC56C}" type="slidenum">
              <a:rPr lang="en-US" smtClean="0"/>
              <a:t>16</a:t>
            </a:fld>
            <a:endParaRPr lang="en-US"/>
          </a:p>
        </p:txBody>
      </p:sp>
    </p:spTree>
    <p:extLst>
      <p:ext uri="{BB962C8B-B14F-4D97-AF65-F5344CB8AC3E}">
        <p14:creationId xmlns:p14="http://schemas.microsoft.com/office/powerpoint/2010/main" val="291302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7A4E3-47CD-8EF5-4751-577993790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08BAD-18E2-6869-AF87-E7AC1693C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3C6A8-74FF-CF40-052F-510438E5D0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0C42A2-A21D-3860-9B41-5D5D1EE70974}"/>
              </a:ext>
            </a:extLst>
          </p:cNvPr>
          <p:cNvSpPr>
            <a:spLocks noGrp="1"/>
          </p:cNvSpPr>
          <p:nvPr>
            <p:ph type="sldNum" sz="quarter" idx="5"/>
          </p:nvPr>
        </p:nvSpPr>
        <p:spPr/>
        <p:txBody>
          <a:bodyPr/>
          <a:lstStyle/>
          <a:p>
            <a:fld id="{9EB7BAD3-AF26-C549-B9FF-03213EEFC56C}" type="slidenum">
              <a:rPr lang="en-US" smtClean="0"/>
              <a:t>17</a:t>
            </a:fld>
            <a:endParaRPr lang="en-US"/>
          </a:p>
        </p:txBody>
      </p:sp>
    </p:spTree>
    <p:extLst>
      <p:ext uri="{BB962C8B-B14F-4D97-AF65-F5344CB8AC3E}">
        <p14:creationId xmlns:p14="http://schemas.microsoft.com/office/powerpoint/2010/main" val="85082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AD4AB-6F48-BB99-064D-28576B4E1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EDD00-93DC-EA05-98EB-3D4A5CACA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869BA-E45D-B10E-9142-C666F83CDE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9755C7-A4F6-2DCC-7751-091A5BCFD7A5}"/>
              </a:ext>
            </a:extLst>
          </p:cNvPr>
          <p:cNvSpPr>
            <a:spLocks noGrp="1"/>
          </p:cNvSpPr>
          <p:nvPr>
            <p:ph type="sldNum" sz="quarter" idx="5"/>
          </p:nvPr>
        </p:nvSpPr>
        <p:spPr/>
        <p:txBody>
          <a:bodyPr/>
          <a:lstStyle/>
          <a:p>
            <a:fld id="{9EB7BAD3-AF26-C549-B9FF-03213EEFC56C}" type="slidenum">
              <a:rPr lang="en-US" smtClean="0"/>
              <a:t>18</a:t>
            </a:fld>
            <a:endParaRPr lang="en-US"/>
          </a:p>
        </p:txBody>
      </p:sp>
    </p:spTree>
    <p:extLst>
      <p:ext uri="{BB962C8B-B14F-4D97-AF65-F5344CB8AC3E}">
        <p14:creationId xmlns:p14="http://schemas.microsoft.com/office/powerpoint/2010/main" val="278075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33BA3-FD1F-D91C-8F92-EA1250C36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0BBD8-72E7-8A3F-289F-957B1CA7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00E1D-5CF2-9A65-3CEB-81D9FCC2F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F97C58-4C19-712D-6532-09948516F74E}"/>
              </a:ext>
            </a:extLst>
          </p:cNvPr>
          <p:cNvSpPr>
            <a:spLocks noGrp="1"/>
          </p:cNvSpPr>
          <p:nvPr>
            <p:ph type="sldNum" sz="quarter" idx="5"/>
          </p:nvPr>
        </p:nvSpPr>
        <p:spPr/>
        <p:txBody>
          <a:bodyPr/>
          <a:lstStyle/>
          <a:p>
            <a:fld id="{9EB7BAD3-AF26-C549-B9FF-03213EEFC56C}" type="slidenum">
              <a:rPr lang="en-US" smtClean="0"/>
              <a:t>19</a:t>
            </a:fld>
            <a:endParaRPr lang="en-US"/>
          </a:p>
        </p:txBody>
      </p:sp>
    </p:spTree>
    <p:extLst>
      <p:ext uri="{BB962C8B-B14F-4D97-AF65-F5344CB8AC3E}">
        <p14:creationId xmlns:p14="http://schemas.microsoft.com/office/powerpoint/2010/main" val="248001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3D38A-5A86-06B2-4529-18D7E3A82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6DFE1-64D2-675B-58CE-DDE1DD306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E906F-6322-D1C9-201F-18C8DFCD6A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29E9CF-564E-CA95-BE94-4AF4CEBC9748}"/>
              </a:ext>
            </a:extLst>
          </p:cNvPr>
          <p:cNvSpPr>
            <a:spLocks noGrp="1"/>
          </p:cNvSpPr>
          <p:nvPr>
            <p:ph type="sldNum" sz="quarter" idx="5"/>
          </p:nvPr>
        </p:nvSpPr>
        <p:spPr/>
        <p:txBody>
          <a:bodyPr/>
          <a:lstStyle/>
          <a:p>
            <a:fld id="{9EB7BAD3-AF26-C549-B9FF-03213EEFC56C}" type="slidenum">
              <a:rPr lang="en-US" smtClean="0"/>
              <a:t>20</a:t>
            </a:fld>
            <a:endParaRPr lang="en-US"/>
          </a:p>
        </p:txBody>
      </p:sp>
    </p:spTree>
    <p:extLst>
      <p:ext uri="{BB962C8B-B14F-4D97-AF65-F5344CB8AC3E}">
        <p14:creationId xmlns:p14="http://schemas.microsoft.com/office/powerpoint/2010/main" val="208044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559CB-91F4-AA49-DBC7-F5E6D78B2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DE6C5-53F8-9A51-1B2D-950016B0C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3248C-125E-C588-AA37-7CF0CFF571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9707EE-C109-A645-63A9-44AC322DC4D9}"/>
              </a:ext>
            </a:extLst>
          </p:cNvPr>
          <p:cNvSpPr>
            <a:spLocks noGrp="1"/>
          </p:cNvSpPr>
          <p:nvPr>
            <p:ph type="sldNum" sz="quarter" idx="5"/>
          </p:nvPr>
        </p:nvSpPr>
        <p:spPr/>
        <p:txBody>
          <a:bodyPr/>
          <a:lstStyle/>
          <a:p>
            <a:fld id="{9EB7BAD3-AF26-C549-B9FF-03213EEFC56C}" type="slidenum">
              <a:rPr lang="en-US" smtClean="0"/>
              <a:t>21</a:t>
            </a:fld>
            <a:endParaRPr lang="en-US"/>
          </a:p>
        </p:txBody>
      </p:sp>
    </p:spTree>
    <p:extLst>
      <p:ext uri="{BB962C8B-B14F-4D97-AF65-F5344CB8AC3E}">
        <p14:creationId xmlns:p14="http://schemas.microsoft.com/office/powerpoint/2010/main" val="380267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353749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4328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10</a:t>
            </a:fld>
            <a:endParaRPr lang="en-US"/>
          </a:p>
        </p:txBody>
      </p:sp>
    </p:spTree>
    <p:extLst>
      <p:ext uri="{BB962C8B-B14F-4D97-AF65-F5344CB8AC3E}">
        <p14:creationId xmlns:p14="http://schemas.microsoft.com/office/powerpoint/2010/main" val="212553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373072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190077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7C885-361C-D39C-3B2F-5639383D5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0A4AD-306B-207A-08F3-FFBFC14FD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E7074-EEF5-F6D7-47F6-7C19BE8079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5B93BB-12EF-FAA1-9C75-0C5351EEDBB2}"/>
              </a:ext>
            </a:extLst>
          </p:cNvPr>
          <p:cNvSpPr>
            <a:spLocks noGrp="1"/>
          </p:cNvSpPr>
          <p:nvPr>
            <p:ph type="sldNum" sz="quarter" idx="5"/>
          </p:nvPr>
        </p:nvSpPr>
        <p:spPr/>
        <p:txBody>
          <a:bodyPr/>
          <a:lstStyle/>
          <a:p>
            <a:fld id="{9EB7BAD3-AF26-C549-B9FF-03213EEFC56C}" type="slidenum">
              <a:rPr lang="en-US" smtClean="0"/>
              <a:t>13</a:t>
            </a:fld>
            <a:endParaRPr lang="en-US"/>
          </a:p>
        </p:txBody>
      </p:sp>
    </p:spTree>
    <p:extLst>
      <p:ext uri="{BB962C8B-B14F-4D97-AF65-F5344CB8AC3E}">
        <p14:creationId xmlns:p14="http://schemas.microsoft.com/office/powerpoint/2010/main" val="58038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FD03-DD5C-8568-2551-13EDF68A1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3880F-798E-C98E-23B6-2F17544AA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78B8F-A3EE-F3E3-93B7-60C080AAF2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146DF8-0D75-0150-A2D7-4B62EEC4043B}"/>
              </a:ext>
            </a:extLst>
          </p:cNvPr>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142378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51D9C-4E91-5A53-BDA9-9B7E397E1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C77AF-6C5A-18B2-4AF4-9E4111BB6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6607C-3124-E1E3-33AF-7831DA95DC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9DA33C-6AEF-00DC-E175-6B5BD2EFBB9C}"/>
              </a:ext>
            </a:extLst>
          </p:cNvPr>
          <p:cNvSpPr>
            <a:spLocks noGrp="1"/>
          </p:cNvSpPr>
          <p:nvPr>
            <p:ph type="sldNum" sz="quarter" idx="5"/>
          </p:nvPr>
        </p:nvSpPr>
        <p:spPr/>
        <p:txBody>
          <a:bodyPr/>
          <a:lstStyle/>
          <a:p>
            <a:fld id="{9EB7BAD3-AF26-C549-B9FF-03213EEFC56C}" type="slidenum">
              <a:rPr lang="en-US" smtClean="0"/>
              <a:t>15</a:t>
            </a:fld>
            <a:endParaRPr lang="en-US"/>
          </a:p>
        </p:txBody>
      </p:sp>
    </p:spTree>
    <p:extLst>
      <p:ext uri="{BB962C8B-B14F-4D97-AF65-F5344CB8AC3E}">
        <p14:creationId xmlns:p14="http://schemas.microsoft.com/office/powerpoint/2010/main" val="3033577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October 11,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October 11,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October 11,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October 11,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October 11,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October 11,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October 11,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October 11,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October 11,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October 11,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October 11,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October 11,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October 11,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October 11,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October 11,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October 11,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October 11,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October 11,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October 11,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October 11,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October 11,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October 11,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October 11,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October 11,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October 11,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October 11,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October 11,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October 11,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October 11,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October 11,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October 11,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October 11,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October 11,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October 11,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October 11,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October 11,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October 11,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October 11,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October 11,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October 11,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October 11,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October 11,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October 11,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October 11,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October 11,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October 11,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October 11,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October 11,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October 11,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October 11,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October 11,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October 11,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October 11,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October 11,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October 11,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October 11,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puc.ca.gov/industries-and-topics/electrical-energy/electric-power-procurement/resource-adequacy-homepage"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urldefense.com/v3/__https:/docs.cpuc.ca.gov/PublishedDocs/Published/G000/M505/K753/505753716.PDF__;!!ETlorfI!nhrhSRjF7oIbLLtBzmKf0mzpLceAvm8U_hv7mutZYXKZP7gYzESsghpIANNJ8aejCzsn1GalD6j7faPkb8EOItpwTB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file:///C:\Users\NG3\Downloads\TN254463_20240214T142545_Adopted%202023%20Integrated%20Energy%20Policy%20Report%20with%20Errata.pdf" TargetMode="External"/><Relationship Id="rId3" Type="http://schemas.openxmlformats.org/officeDocument/2006/relationships/hyperlink" Target="https://www.cpuc.ca.gov/-/media/cpuc-website/divisions/energy-division/documents/resource-adequacy-homepage/resource-adequacy-compliance-materials/instructions-to-drps-and-ccas-on-filing-monthly-dr-nqcs-for-py2024-final.pdf" TargetMode="External"/><Relationship Id="rId7" Type="http://schemas.openxmlformats.org/officeDocument/2006/relationships/hyperlink" Target="mailto:natalie.guishar@cpuc.c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erebekah.Daniel@cpuc.ca.gov" TargetMode="External"/><Relationship Id="rId5" Type="http://schemas.openxmlformats.org/officeDocument/2006/relationships/hyperlink" Target="https://www.cpuc.ca.gov/industries-and-topics/electrical-energy/electric-costs/demand-response-dr/demand-response-load-impact-protocols" TargetMode="External"/><Relationship Id="rId4" Type="http://schemas.openxmlformats.org/officeDocument/2006/relationships/hyperlink" Target="https://www.cpuc.ca.gov/industries-and-topics/electrical-energy/electric-power-procurement/resource-adequacy-homepage/resource-adequacy-compliance-materi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noAutofit/>
          </a:bodyPr>
          <a:lstStyle/>
          <a:p>
            <a:r>
              <a:rPr lang="en-US"/>
              <a:t>Slice-of-Day Office Hours</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p:txBody>
          <a:bodyPr>
            <a:normAutofit/>
          </a:bodyPr>
          <a:lstStyle/>
          <a:p>
            <a:r>
              <a:rPr lang="en-US" sz="2400">
                <a:solidFill>
                  <a:schemeClr val="accent1"/>
                </a:solidFill>
              </a:rPr>
              <a:t>Energy Division </a:t>
            </a:r>
          </a:p>
          <a:p>
            <a:r>
              <a:rPr lang="en-US" sz="2400">
                <a:solidFill>
                  <a:schemeClr val="accent1"/>
                </a:solidFill>
              </a:rPr>
              <a:t>October 11, 2024</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72800" cy="650615"/>
          </a:xfrm>
        </p:spPr>
        <p:txBody>
          <a:bodyPr/>
          <a:lstStyle/>
          <a:p>
            <a:r>
              <a:rPr lang="en-US" sz="3200"/>
              <a:t>Import Contracts Under Slice of Day</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sz="half" idx="1"/>
          </p:nvPr>
        </p:nvSpPr>
        <p:spPr>
          <a:xfrm>
            <a:off x="609600" y="1205025"/>
            <a:ext cx="5486400" cy="4351338"/>
          </a:xfrm>
        </p:spPr>
        <p:txBody>
          <a:bodyPr vert="horz" lIns="0" tIns="45720" rIns="91440" bIns="45720" rtlCol="0" anchor="t">
            <a:noAutofit/>
          </a:bodyPr>
          <a:lstStyle/>
          <a:p>
            <a:pPr marL="0" indent="0">
              <a:buNone/>
            </a:pPr>
            <a:endParaRPr lang="en-US" sz="2000"/>
          </a:p>
          <a:p>
            <a:pPr marL="0" indent="0">
              <a:buNone/>
            </a:pPr>
            <a:endParaRPr lang="en-US" sz="2000" b="1"/>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2" name="TextBox 1">
            <a:extLst>
              <a:ext uri="{FF2B5EF4-FFF2-40B4-BE49-F238E27FC236}">
                <a16:creationId xmlns:a16="http://schemas.microsoft.com/office/drawing/2014/main" id="{0504D24C-4A07-E55C-4BFD-76CA1FDF88E3}"/>
              </a:ext>
            </a:extLst>
          </p:cNvPr>
          <p:cNvSpPr txBox="1"/>
          <p:nvPr/>
        </p:nvSpPr>
        <p:spPr>
          <a:xfrm>
            <a:off x="609600" y="1205025"/>
            <a:ext cx="10972799"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D.23-04-010 modified import RA rules to replace requirement that contract </a:t>
            </a:r>
            <a:r>
              <a:rPr lang="en-US">
                <a:solidFill>
                  <a:srgbClr val="000000"/>
                </a:solidFill>
                <a:latin typeface="Century Gothic" panose="020F0302020204030204"/>
              </a:rPr>
              <a:t>specify imports must be </a:t>
            </a: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“consistent with the MCC buckets” with “Every Monday through Saturday excluding NERC holidays”.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Century Gothic" panose="020F0302020204030204"/>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srgbClr val="000000"/>
                </a:solidFill>
                <a:latin typeface="Century Gothic" panose="020F0302020204030204"/>
              </a:rPr>
              <a:t>Imports should still be contracted for a minimum of four hours Monday – Saturday, excluding NERC holidays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srgbClr val="000000"/>
                </a:solidFill>
                <a:latin typeface="Century Gothic" panose="020F0302020204030204"/>
              </a:rPr>
              <a:t>New contracts do not need to specify MCC bucket, but should specify hours import will be available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solidFill>
                  <a:srgbClr val="000000"/>
                </a:solidFill>
                <a:latin typeface="Century Gothic" panose="020F0302020204030204"/>
              </a:rPr>
              <a:t>All import contracts must still demonstrate import allocation rights</a:t>
            </a:r>
          </a:p>
          <a:p>
            <a:pPr marL="742950" lvl="1" indent="-285750">
              <a:spcAft>
                <a:spcPts val="600"/>
              </a:spcAft>
              <a:buFont typeface="Arial" panose="020B0604020202020204" pitchFamily="34" charset="0"/>
              <a:buChar char="•"/>
              <a:defRPr/>
            </a:pPr>
            <a:r>
              <a:rPr lang="en-US" b="1"/>
              <a:t>Wind and Solar Imports: </a:t>
            </a:r>
            <a:r>
              <a:rPr lang="en-US"/>
              <a:t>For resource-specific wind and solar imports, LSEs must have import allocation rights equal to the RA value shown to the Commission at the peak hour of the month. If the value at the peak hour is zero, LSEs should have import allocation rights equal to 0.1</a:t>
            </a:r>
            <a:endParaRPr lang="en-US">
              <a:solidFill>
                <a:srgbClr val="000000"/>
              </a:solidFill>
              <a:latin typeface="Century Gothic" panose="020F0302020204030204"/>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i="0" u="none" strike="noStrike" kern="1200" cap="none" spc="0" normalizeH="0" baseline="0" noProof="0">
                <a:ln>
                  <a:noFill/>
                </a:ln>
                <a:solidFill>
                  <a:srgbClr val="000000"/>
                </a:solidFill>
                <a:effectLst/>
                <a:uLnTx/>
                <a:uFillTx/>
                <a:latin typeface="Century Gothic" panose="020F0302020204030204"/>
                <a:ea typeface="+mn-ea"/>
                <a:cs typeface="+mn-cs"/>
              </a:rPr>
              <a:t>For existing contracts with MCC Bucket requirements, there is no need to amend contracts, so long as LSEs are showing resources consistent with contract language. </a:t>
            </a:r>
          </a:p>
        </p:txBody>
      </p:sp>
    </p:spTree>
    <p:extLst>
      <p:ext uri="{BB962C8B-B14F-4D97-AF65-F5344CB8AC3E}">
        <p14:creationId xmlns:p14="http://schemas.microsoft.com/office/powerpoint/2010/main" val="157749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72800" cy="650615"/>
          </a:xfrm>
        </p:spPr>
        <p:txBody>
          <a:bodyPr/>
          <a:lstStyle/>
          <a:p>
            <a:r>
              <a:rPr lang="en-US" sz="3200"/>
              <a:t>Import Resource Counting Under Slice of Day</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sz="half" idx="1"/>
          </p:nvPr>
        </p:nvSpPr>
        <p:spPr>
          <a:xfrm>
            <a:off x="609600" y="1205025"/>
            <a:ext cx="5486400" cy="4351338"/>
          </a:xfrm>
        </p:spPr>
        <p:txBody>
          <a:bodyPr vert="horz" lIns="0" tIns="45720" rIns="91440" bIns="45720" rtlCol="0" anchor="t">
            <a:noAutofit/>
          </a:bodyPr>
          <a:lstStyle/>
          <a:p>
            <a:pPr marL="0" indent="0">
              <a:buNone/>
            </a:pPr>
            <a:endParaRPr lang="en-US" sz="2000"/>
          </a:p>
          <a:p>
            <a:pPr marL="0" indent="0">
              <a:buNone/>
            </a:pPr>
            <a:endParaRPr lang="en-US" sz="2000" b="1"/>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2" name="TextBox 1">
            <a:extLst>
              <a:ext uri="{FF2B5EF4-FFF2-40B4-BE49-F238E27FC236}">
                <a16:creationId xmlns:a16="http://schemas.microsoft.com/office/drawing/2014/main" id="{0504D24C-4A07-E55C-4BFD-76CA1FDF88E3}"/>
              </a:ext>
            </a:extLst>
          </p:cNvPr>
          <p:cNvSpPr txBox="1"/>
          <p:nvPr/>
        </p:nvSpPr>
        <p:spPr>
          <a:xfrm>
            <a:off x="493486" y="1205025"/>
            <a:ext cx="11205028" cy="4801314"/>
          </a:xfrm>
          <a:prstGeom prst="rect">
            <a:avLst/>
          </a:prstGeom>
          <a:noFill/>
        </p:spPr>
        <p:txBody>
          <a:bodyPr wrap="square" rtlCol="0">
            <a:spAutoFit/>
          </a:bodyPr>
          <a:lstStyle/>
          <a:p>
            <a:pPr>
              <a:spcAft>
                <a:spcPts val="600"/>
              </a:spcAft>
            </a:pPr>
            <a:r>
              <a:rPr lang="en-US" b="1"/>
              <a:t>Non-resource-specific Import Bidding Requirements: </a:t>
            </a:r>
            <a:r>
              <a:rPr lang="en-US"/>
              <a:t>On an interim basis, non-resource-specific imports may be exempt from the non-resource-specific import bidding requirements, provided that the LSE submit with its RA filing an attestation from the import provider attesting that the following conditions apply: </a:t>
            </a:r>
          </a:p>
          <a:p>
            <a:pPr>
              <a:spcAft>
                <a:spcPts val="600"/>
              </a:spcAft>
            </a:pPr>
            <a:endParaRPr lang="en-US"/>
          </a:p>
          <a:p>
            <a:pPr lvl="1">
              <a:spcAft>
                <a:spcPts val="600"/>
              </a:spcAft>
            </a:pPr>
            <a:r>
              <a:rPr lang="en-US" sz="1600"/>
              <a:t>(a) That the import provider owns the energy resources providing the contracted capacity. </a:t>
            </a:r>
          </a:p>
          <a:p>
            <a:pPr lvl="1">
              <a:spcAft>
                <a:spcPts val="600"/>
              </a:spcAft>
            </a:pPr>
            <a:r>
              <a:rPr lang="en-US" sz="1600"/>
              <a:t>(b) The resources are an aggregation of physically linked resources. </a:t>
            </a:r>
          </a:p>
          <a:p>
            <a:pPr lvl="1">
              <a:spcAft>
                <a:spcPts val="600"/>
              </a:spcAft>
            </a:pPr>
            <a:r>
              <a:rPr lang="en-US" sz="1600"/>
              <a:t>(c) The capacity from the resources is not otherwise encumbered or sold to another party. </a:t>
            </a:r>
          </a:p>
          <a:p>
            <a:pPr lvl="1">
              <a:spcAft>
                <a:spcPts val="600"/>
              </a:spcAft>
            </a:pPr>
            <a:r>
              <a:rPr lang="en-US" sz="1600"/>
              <a:t>(d) The import provider has firm transmission to the CAISO balancing authority area for the full amount under contract and that it is backed by operating reserves. </a:t>
            </a:r>
          </a:p>
          <a:p>
            <a:pPr lvl="1">
              <a:spcAft>
                <a:spcPts val="600"/>
              </a:spcAft>
            </a:pPr>
            <a:r>
              <a:rPr lang="en-US" sz="1600"/>
              <a:t>(e) The energy will be economically bid into the CAISO day-ahead and real-time markets in alignment with CAISO MOO rules for resource-specific imports. </a:t>
            </a:r>
          </a:p>
          <a:p>
            <a:pPr lvl="1">
              <a:spcAft>
                <a:spcPts val="600"/>
              </a:spcAft>
            </a:pPr>
            <a:r>
              <a:rPr lang="en-US" sz="1600"/>
              <a:t>(f) That should the resources receive a dispatch from the CAISO market, the energy and transmission will be firm and given priority equal to the LSEs’ native load (i.e., that the energy will not be curtailed, except when the LSE is curtailing its own native load) and will not be curtailed for economic or reliability reasons, except under the circumstances noted above. </a:t>
            </a:r>
          </a:p>
        </p:txBody>
      </p:sp>
    </p:spTree>
    <p:extLst>
      <p:ext uri="{BB962C8B-B14F-4D97-AF65-F5344CB8AC3E}">
        <p14:creationId xmlns:p14="http://schemas.microsoft.com/office/powerpoint/2010/main" val="44006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72800" cy="650615"/>
          </a:xfrm>
        </p:spPr>
        <p:txBody>
          <a:bodyPr/>
          <a:lstStyle/>
          <a:p>
            <a:r>
              <a:rPr lang="en-US" sz="3200"/>
              <a:t>Import Resource Counting Under Slice of Day</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sz="half" idx="1"/>
          </p:nvPr>
        </p:nvSpPr>
        <p:spPr>
          <a:xfrm>
            <a:off x="609600" y="1205025"/>
            <a:ext cx="5486400" cy="4351338"/>
          </a:xfrm>
        </p:spPr>
        <p:txBody>
          <a:bodyPr vert="horz" lIns="0" tIns="45720" rIns="91440" bIns="45720" rtlCol="0" anchor="t">
            <a:noAutofit/>
          </a:bodyPr>
          <a:lstStyle/>
          <a:p>
            <a:pPr marL="0" indent="0">
              <a:buNone/>
            </a:pPr>
            <a:endParaRPr lang="en-US" sz="2000"/>
          </a:p>
          <a:p>
            <a:pPr marL="0" indent="0">
              <a:buNone/>
            </a:pPr>
            <a:endParaRPr lang="en-US" sz="2000" b="1"/>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12</a:t>
            </a:fld>
            <a:endParaRPr lang="en-US"/>
          </a:p>
        </p:txBody>
      </p:sp>
      <p:sp>
        <p:nvSpPr>
          <p:cNvPr id="2" name="TextBox 1">
            <a:extLst>
              <a:ext uri="{FF2B5EF4-FFF2-40B4-BE49-F238E27FC236}">
                <a16:creationId xmlns:a16="http://schemas.microsoft.com/office/drawing/2014/main" id="{0504D24C-4A07-E55C-4BFD-76CA1FDF88E3}"/>
              </a:ext>
            </a:extLst>
          </p:cNvPr>
          <p:cNvSpPr txBox="1"/>
          <p:nvPr/>
        </p:nvSpPr>
        <p:spPr>
          <a:xfrm>
            <a:off x="493486" y="1205025"/>
            <a:ext cx="11205028" cy="4670125"/>
          </a:xfrm>
          <a:prstGeom prst="rect">
            <a:avLst/>
          </a:prstGeom>
          <a:noFill/>
        </p:spPr>
        <p:txBody>
          <a:bodyPr wrap="square" rtlCol="0">
            <a:spAutoFit/>
          </a:bodyPr>
          <a:lstStyle/>
          <a:p>
            <a:pPr>
              <a:spcAft>
                <a:spcPts val="600"/>
              </a:spcAft>
            </a:pPr>
            <a:r>
              <a:rPr lang="en-US" b="1"/>
              <a:t>Off-Peak Imports: </a:t>
            </a:r>
            <a:r>
              <a:rPr lang="en-US" sz="1800">
                <a:effectLst/>
                <a:ea typeface="Calibri" panose="020F0502020204030204" pitchFamily="34" charset="0"/>
                <a:cs typeface="Times New Roman" panose="02020603050405020304" pitchFamily="18" charset="0"/>
              </a:rPr>
              <a:t>For Q3 2025, LSEs may count off-peak import energy that is not available during the AAH window towards meeting RA requirements under SOD, regardless of whether the import is paired with the on-peak import on a specific branch group, so long as the off-peak import adheres to the other existing import requirements. </a:t>
            </a:r>
          </a:p>
          <a:p>
            <a:pPr>
              <a:spcAft>
                <a:spcPts val="600"/>
              </a:spcAft>
            </a:pPr>
            <a:r>
              <a:rPr lang="en-US" sz="1800">
                <a:effectLst/>
                <a:ea typeface="Calibri" panose="020F0502020204030204" pitchFamily="34" charset="0"/>
                <a:cs typeface="Times New Roman" panose="02020603050405020304" pitchFamily="18" charset="0"/>
              </a:rPr>
              <a:t>To validate that the off-peak energy resource provides a must-offer obligation to the CAISO markets, the LSE must provide Energy Division with proof demonstrating: </a:t>
            </a:r>
          </a:p>
          <a:p>
            <a:pPr marL="685800" marR="0" indent="0">
              <a:lnSpc>
                <a:spcPct val="107000"/>
              </a:lnSpc>
              <a:spcBef>
                <a:spcPts val="0"/>
              </a:spcBef>
              <a:spcAft>
                <a:spcPts val="800"/>
              </a:spcAft>
              <a:buNone/>
            </a:pPr>
            <a:r>
              <a:rPr lang="en-US" sz="1800">
                <a:effectLst/>
                <a:ea typeface="Calibri" panose="020F0502020204030204" pitchFamily="34" charset="0"/>
                <a:cs typeface="Times New Roman" panose="02020603050405020304" pitchFamily="18" charset="0"/>
              </a:rPr>
              <a:t>(1) the availability of import allocation rights, and </a:t>
            </a:r>
          </a:p>
          <a:p>
            <a:pPr marL="685800" marR="0" indent="0">
              <a:lnSpc>
                <a:spcPct val="107000"/>
              </a:lnSpc>
              <a:spcBef>
                <a:spcPts val="0"/>
              </a:spcBef>
              <a:spcAft>
                <a:spcPts val="800"/>
              </a:spcAft>
              <a:buNone/>
            </a:pPr>
            <a:r>
              <a:rPr lang="en-US" sz="1800">
                <a:effectLst/>
                <a:ea typeface="Calibri" panose="020F0502020204030204" pitchFamily="34" charset="0"/>
                <a:cs typeface="Times New Roman" panose="02020603050405020304" pitchFamily="18" charset="0"/>
              </a:rPr>
              <a:t>(2) if there is an associated on-peak import on the branch group, to avoid over and under accounting of import allocation rights availability.</a:t>
            </a:r>
            <a:endParaRPr lang="en-US" sz="1800">
              <a:ea typeface="Calibri" panose="020F0502020204030204" pitchFamily="34" charset="0"/>
              <a:cs typeface="Times New Roman" panose="02020603050405020304" pitchFamily="18" charset="0"/>
            </a:endParaRPr>
          </a:p>
          <a:p>
            <a:pPr marL="685800" marR="0" indent="0">
              <a:lnSpc>
                <a:spcPct val="107000"/>
              </a:lnSpc>
              <a:spcBef>
                <a:spcPts val="0"/>
              </a:spcBef>
              <a:spcAft>
                <a:spcPts val="800"/>
              </a:spcAft>
              <a:buNone/>
            </a:pPr>
            <a:endParaRPr lang="en-US" sz="180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1800">
                <a:ea typeface="Calibri" panose="020F0502020204030204" pitchFamily="34" charset="0"/>
                <a:cs typeface="Times New Roman" panose="02020603050405020304" pitchFamily="18" charset="0"/>
              </a:rPr>
              <a:t>LSEs</a:t>
            </a:r>
            <a:r>
              <a:rPr lang="en-US" sz="1800">
                <a:effectLst/>
                <a:ea typeface="Calibri" panose="020F0502020204030204" pitchFamily="34" charset="0"/>
                <a:cs typeface="Times New Roman" panose="02020603050405020304" pitchFamily="18" charset="0"/>
              </a:rPr>
              <a:t> must show all deliverable resources on Slice of Day (SOD) Resource Adequacy (RA) plans to the CAISO</a:t>
            </a:r>
            <a:r>
              <a:rPr lang="en-US" sz="1800" b="1">
                <a:effectLst/>
                <a:ea typeface="Calibri" panose="020F0502020204030204" pitchFamily="34" charset="0"/>
                <a:cs typeface="Times New Roman" panose="02020603050405020304" pitchFamily="18" charset="0"/>
              </a:rPr>
              <a:t>, with the exception of Q3 2025 off-peak imports that are being shown only to the Commission to meet requirements under the SOD framework</a:t>
            </a:r>
            <a:r>
              <a:rPr lang="en-US" sz="1800">
                <a:effectLst/>
                <a:ea typeface="Calibri" panose="020F0502020204030204" pitchFamily="34" charset="0"/>
                <a:cs typeface="Times New Roman" panose="02020603050405020304" pitchFamily="18" charset="0"/>
              </a:rPr>
              <a:t>.</a:t>
            </a:r>
          </a:p>
          <a:p>
            <a:pPr>
              <a:spcAft>
                <a:spcPts val="600"/>
              </a:spcAft>
            </a:pPr>
            <a:endParaRPr lang="en-US"/>
          </a:p>
        </p:txBody>
      </p:sp>
    </p:spTree>
    <p:extLst>
      <p:ext uri="{BB962C8B-B14F-4D97-AF65-F5344CB8AC3E}">
        <p14:creationId xmlns:p14="http://schemas.microsoft.com/office/powerpoint/2010/main" val="143530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57373-E2D9-4936-A854-4AB0FB1EE1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45DBBA-82C9-C973-0067-A217DC1702DC}"/>
              </a:ext>
            </a:extLst>
          </p:cNvPr>
          <p:cNvSpPr>
            <a:spLocks noGrp="1"/>
          </p:cNvSpPr>
          <p:nvPr>
            <p:ph type="title"/>
          </p:nvPr>
        </p:nvSpPr>
        <p:spPr>
          <a:xfrm>
            <a:off x="609600" y="365125"/>
            <a:ext cx="10985090" cy="649596"/>
          </a:xfrm>
        </p:spPr>
        <p:txBody>
          <a:bodyPr/>
          <a:lstStyle/>
          <a:p>
            <a:r>
              <a:rPr lang="en-US" sz="3200"/>
              <a:t>Showing Hybrid Resources</a:t>
            </a:r>
          </a:p>
        </p:txBody>
      </p:sp>
      <p:sp>
        <p:nvSpPr>
          <p:cNvPr id="8" name="Content Placeholder 7">
            <a:extLst>
              <a:ext uri="{FF2B5EF4-FFF2-40B4-BE49-F238E27FC236}">
                <a16:creationId xmlns:a16="http://schemas.microsoft.com/office/drawing/2014/main" id="{52E504B7-D4C4-F050-B1ED-71969D04DE7B}"/>
              </a:ext>
            </a:extLst>
          </p:cNvPr>
          <p:cNvSpPr>
            <a:spLocks noGrp="1"/>
          </p:cNvSpPr>
          <p:nvPr>
            <p:ph idx="1"/>
          </p:nvPr>
        </p:nvSpPr>
        <p:spPr>
          <a:xfrm>
            <a:off x="597309" y="1183060"/>
            <a:ext cx="10985090" cy="1773746"/>
          </a:xfrm>
        </p:spPr>
        <p:txBody>
          <a:bodyPr vert="horz" lIns="0" tIns="45720" rIns="91440" bIns="45720" rtlCol="0" anchor="t">
            <a:noAutofit/>
          </a:bodyPr>
          <a:lstStyle/>
          <a:p>
            <a:pPr marL="0" indent="0">
              <a:spcAft>
                <a:spcPts val="1200"/>
              </a:spcAft>
              <a:buNone/>
            </a:pPr>
            <a:r>
              <a:rPr lang="en-US" sz="2000" dirty="0"/>
              <a:t>Previous guidance from Energy Division stated that all components of a Hybrid Resource should be shown, and we seek to clarify:</a:t>
            </a:r>
          </a:p>
          <a:p>
            <a:pPr>
              <a:spcAft>
                <a:spcPts val="1200"/>
              </a:spcAft>
              <a:buFont typeface="Courier New" panose="02070309020205020404" pitchFamily="49" charset="0"/>
              <a:buChar char="o"/>
            </a:pPr>
            <a:r>
              <a:rPr lang="en-US" sz="2000" dirty="0"/>
              <a:t>LSE should </a:t>
            </a:r>
            <a:r>
              <a:rPr lang="en-US" sz="2000" i="1" dirty="0"/>
              <a:t>only</a:t>
            </a:r>
            <a:r>
              <a:rPr lang="en-US" sz="2000" dirty="0"/>
              <a:t> enter in hybrid resources for which they are contract, which contrasts previous guidance.</a:t>
            </a:r>
          </a:p>
          <a:p>
            <a:pPr>
              <a:spcAft>
                <a:spcPts val="1200"/>
              </a:spcAft>
              <a:buFont typeface="Courier New" panose="02070309020205020404" pitchFamily="49" charset="0"/>
              <a:buChar char="o"/>
            </a:pPr>
            <a:r>
              <a:rPr lang="en-US" sz="2000" dirty="0"/>
              <a:t>LSEs may contract for only the variable energy resource (VER), only storage, or multiple resources associated with the Resource ID. </a:t>
            </a:r>
            <a:endParaRPr lang="en-US" sz="1800" dirty="0"/>
          </a:p>
          <a:p>
            <a:pPr>
              <a:spcAft>
                <a:spcPts val="600"/>
              </a:spcAft>
              <a:buFont typeface="Courier New" panose="02070309020205020404" pitchFamily="49" charset="0"/>
              <a:buChar char="o"/>
            </a:pPr>
            <a:r>
              <a:rPr lang="en-US" sz="2000" dirty="0"/>
              <a:t>Template is configurated to allow for all these types of showing. </a:t>
            </a:r>
          </a:p>
          <a:p>
            <a:pPr lvl="1">
              <a:buFont typeface="Courier New" panose="02070309020205020404" pitchFamily="49" charset="0"/>
              <a:buChar char="o"/>
            </a:pPr>
            <a:r>
              <a:rPr lang="en-US" sz="1800" dirty="0"/>
              <a:t>If only the storage is shown, the energy available for charging from the VER will be applied to the storage state-of-charge test in the same fashion as with co-located resources.</a:t>
            </a:r>
            <a:endParaRPr lang="en-US" sz="2000" dirty="0"/>
          </a:p>
        </p:txBody>
      </p:sp>
      <p:sp>
        <p:nvSpPr>
          <p:cNvPr id="5" name="Slide Number Placeholder 4">
            <a:extLst>
              <a:ext uri="{FF2B5EF4-FFF2-40B4-BE49-F238E27FC236}">
                <a16:creationId xmlns:a16="http://schemas.microsoft.com/office/drawing/2014/main" id="{E8D63CEF-922A-E8DF-0E09-409662A47BD0}"/>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213845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E536-979D-B2B7-E572-E49CC01C529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DE6FB42-D3C7-890F-2878-F2E37D5F8F3D}"/>
              </a:ext>
            </a:extLst>
          </p:cNvPr>
          <p:cNvSpPr>
            <a:spLocks noGrp="1"/>
          </p:cNvSpPr>
          <p:nvPr>
            <p:ph type="title"/>
          </p:nvPr>
        </p:nvSpPr>
        <p:spPr>
          <a:xfrm>
            <a:off x="609600" y="365125"/>
            <a:ext cx="10985090" cy="649596"/>
          </a:xfrm>
        </p:spPr>
        <p:txBody>
          <a:bodyPr/>
          <a:lstStyle/>
          <a:p>
            <a:r>
              <a:rPr lang="en-US" sz="3200"/>
              <a:t>Showing Hybrid Resources</a:t>
            </a:r>
          </a:p>
        </p:txBody>
      </p:sp>
      <p:sp>
        <p:nvSpPr>
          <p:cNvPr id="5" name="Slide Number Placeholder 4">
            <a:extLst>
              <a:ext uri="{FF2B5EF4-FFF2-40B4-BE49-F238E27FC236}">
                <a16:creationId xmlns:a16="http://schemas.microsoft.com/office/drawing/2014/main" id="{D9A33D43-D479-469D-EA28-DE579D60E297}"/>
              </a:ext>
            </a:extLst>
          </p:cNvPr>
          <p:cNvSpPr>
            <a:spLocks noGrp="1"/>
          </p:cNvSpPr>
          <p:nvPr>
            <p:ph type="sldNum" sz="quarter" idx="12"/>
          </p:nvPr>
        </p:nvSpPr>
        <p:spPr/>
        <p:txBody>
          <a:bodyPr/>
          <a:lstStyle/>
          <a:p>
            <a:fld id="{1C4126A1-9282-4A82-AC02-A59AF4A969C8}" type="slidenum">
              <a:rPr lang="en-US" smtClean="0"/>
              <a:t>14</a:t>
            </a:fld>
            <a:endParaRPr lang="en-US"/>
          </a:p>
        </p:txBody>
      </p:sp>
      <p:graphicFrame>
        <p:nvGraphicFramePr>
          <p:cNvPr id="2" name="Table 1">
            <a:extLst>
              <a:ext uri="{FF2B5EF4-FFF2-40B4-BE49-F238E27FC236}">
                <a16:creationId xmlns:a16="http://schemas.microsoft.com/office/drawing/2014/main" id="{BCB73A3C-E2D2-F108-18E5-DCA8BAFD1FE0}"/>
              </a:ext>
            </a:extLst>
          </p:cNvPr>
          <p:cNvGraphicFramePr>
            <a:graphicFrameLocks noGrp="1"/>
          </p:cNvGraphicFramePr>
          <p:nvPr>
            <p:extLst>
              <p:ext uri="{D42A27DB-BD31-4B8C-83A1-F6EECF244321}">
                <p14:modId xmlns:p14="http://schemas.microsoft.com/office/powerpoint/2010/main" val="2586066956"/>
              </p:ext>
            </p:extLst>
          </p:nvPr>
        </p:nvGraphicFramePr>
        <p:xfrm>
          <a:off x="501854" y="1542249"/>
          <a:ext cx="10985090" cy="1229045"/>
        </p:xfrm>
        <a:graphic>
          <a:graphicData uri="http://schemas.openxmlformats.org/drawingml/2006/table">
            <a:tbl>
              <a:tblPr/>
              <a:tblGrid>
                <a:gridCol w="1557237">
                  <a:extLst>
                    <a:ext uri="{9D8B030D-6E8A-4147-A177-3AD203B41FA5}">
                      <a16:colId xmlns:a16="http://schemas.microsoft.com/office/drawing/2014/main" val="937688214"/>
                    </a:ext>
                  </a:extLst>
                </a:gridCol>
                <a:gridCol w="1557237">
                  <a:extLst>
                    <a:ext uri="{9D8B030D-6E8A-4147-A177-3AD203B41FA5}">
                      <a16:colId xmlns:a16="http://schemas.microsoft.com/office/drawing/2014/main" val="992660504"/>
                    </a:ext>
                  </a:extLst>
                </a:gridCol>
                <a:gridCol w="1707332">
                  <a:extLst>
                    <a:ext uri="{9D8B030D-6E8A-4147-A177-3AD203B41FA5}">
                      <a16:colId xmlns:a16="http://schemas.microsoft.com/office/drawing/2014/main" val="1074210125"/>
                    </a:ext>
                  </a:extLst>
                </a:gridCol>
                <a:gridCol w="637905">
                  <a:extLst>
                    <a:ext uri="{9D8B030D-6E8A-4147-A177-3AD203B41FA5}">
                      <a16:colId xmlns:a16="http://schemas.microsoft.com/office/drawing/2014/main" val="2696326524"/>
                    </a:ext>
                  </a:extLst>
                </a:gridCol>
                <a:gridCol w="637905">
                  <a:extLst>
                    <a:ext uri="{9D8B030D-6E8A-4147-A177-3AD203B41FA5}">
                      <a16:colId xmlns:a16="http://schemas.microsoft.com/office/drawing/2014/main" val="1740763081"/>
                    </a:ext>
                  </a:extLst>
                </a:gridCol>
                <a:gridCol w="806762">
                  <a:extLst>
                    <a:ext uri="{9D8B030D-6E8A-4147-A177-3AD203B41FA5}">
                      <a16:colId xmlns:a16="http://schemas.microsoft.com/office/drawing/2014/main" val="986456813"/>
                    </a:ext>
                  </a:extLst>
                </a:gridCol>
                <a:gridCol w="919332">
                  <a:extLst>
                    <a:ext uri="{9D8B030D-6E8A-4147-A177-3AD203B41FA5}">
                      <a16:colId xmlns:a16="http://schemas.microsoft.com/office/drawing/2014/main" val="2515996960"/>
                    </a:ext>
                  </a:extLst>
                </a:gridCol>
                <a:gridCol w="844286">
                  <a:extLst>
                    <a:ext uri="{9D8B030D-6E8A-4147-A177-3AD203B41FA5}">
                      <a16:colId xmlns:a16="http://schemas.microsoft.com/office/drawing/2014/main" val="3766321596"/>
                    </a:ext>
                  </a:extLst>
                </a:gridCol>
                <a:gridCol w="741095">
                  <a:extLst>
                    <a:ext uri="{9D8B030D-6E8A-4147-A177-3AD203B41FA5}">
                      <a16:colId xmlns:a16="http://schemas.microsoft.com/office/drawing/2014/main" val="376553715"/>
                    </a:ext>
                  </a:extLst>
                </a:gridCol>
                <a:gridCol w="834904">
                  <a:extLst>
                    <a:ext uri="{9D8B030D-6E8A-4147-A177-3AD203B41FA5}">
                      <a16:colId xmlns:a16="http://schemas.microsoft.com/office/drawing/2014/main" val="300152778"/>
                    </a:ext>
                  </a:extLst>
                </a:gridCol>
                <a:gridCol w="741095">
                  <a:extLst>
                    <a:ext uri="{9D8B030D-6E8A-4147-A177-3AD203B41FA5}">
                      <a16:colId xmlns:a16="http://schemas.microsoft.com/office/drawing/2014/main" val="2766336233"/>
                    </a:ext>
                  </a:extLst>
                </a:gridCol>
              </a:tblGrid>
              <a:tr h="766501">
                <a:tc>
                  <a:txBody>
                    <a:bodyPr/>
                    <a:lstStyle/>
                    <a:p>
                      <a:pPr algn="ctr" fontAlgn="ctr"/>
                      <a:r>
                        <a:rPr lang="en-US" sz="1000" b="1" i="0" u="none" strike="noStrike">
                          <a:solidFill>
                            <a:srgbClr val="FFFFFF"/>
                          </a:solidFill>
                          <a:effectLst/>
                          <a:latin typeface="Century Gothic" panose="020B0502020202020204" pitchFamily="34" charset="0"/>
                        </a:rPr>
                        <a:t>Contract ID</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Resource ID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dirty="0">
                          <a:solidFill>
                            <a:srgbClr val="FFFFFF"/>
                          </a:solidFill>
                          <a:effectLst/>
                          <a:latin typeface="Century Gothic" panose="020B0502020202020204" pitchFamily="34" charset="0"/>
                        </a:rPr>
                        <a:t>Resource </a:t>
                      </a:r>
                      <a:r>
                        <a:rPr lang="en-US" sz="1000" b="1" i="0" u="none" strike="noStrike" dirty="0" err="1">
                          <a:solidFill>
                            <a:srgbClr val="FFFFFF"/>
                          </a:solidFill>
                          <a:effectLst/>
                          <a:latin typeface="Century Gothic" panose="020B0502020202020204" pitchFamily="34" charset="0"/>
                        </a:rPr>
                        <a:t>SubID</a:t>
                      </a:r>
                      <a:endParaRPr lang="en-US" sz="1000" b="1" i="0" u="none" strike="noStrike" dirty="0">
                        <a:solidFill>
                          <a:srgbClr val="FFFFFF"/>
                        </a:solidFill>
                        <a:effectLst/>
                        <a:latin typeface="Century Gothic" panose="020B0502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NQC Under Contract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Local RA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Committed Flexible RA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Capacity Effective Start Date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Capacity Effective End Date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MCC Bucket 4</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Unspecified Import</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Use Default Profile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729423876"/>
                  </a:ext>
                </a:extLst>
              </a:tr>
              <a:tr h="231272">
                <a:tc>
                  <a:txBody>
                    <a:bodyPr/>
                    <a:lstStyle/>
                    <a:p>
                      <a:pPr algn="l" fontAlgn="ctr"/>
                      <a:endParaRPr lang="en-US" sz="1000" b="0" i="0" u="none" strike="noStrike">
                        <a:solidFill>
                          <a:srgbClr val="000000"/>
                        </a:solidFill>
                        <a:effectLst/>
                        <a:latin typeface="Aptos Narrow" panose="020B0004020202020204" pitchFamily="34" charset="0"/>
                      </a:endParaRP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US" sz="1200" b="0" i="0" u="none" strike="noStrike">
                          <a:solidFill>
                            <a:srgbClr val="000000"/>
                          </a:solidFill>
                          <a:effectLst/>
                          <a:latin typeface="Aptos Narrow" panose="020B0004020202020204" pitchFamily="34" charset="0"/>
                        </a:rPr>
                        <a:t>HAMLIN_1_BLDSB1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US" sz="1200" b="0" i="0" u="none" strike="noStrike">
                          <a:solidFill>
                            <a:srgbClr val="000000"/>
                          </a:solidFill>
                          <a:effectLst/>
                          <a:latin typeface="Aptos Narrow" panose="020B0004020202020204" pitchFamily="34" charset="0"/>
                        </a:rPr>
                        <a:t>HAMLIN_1_BLDSB1_LESR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75</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2025-07-01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2025-07-31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44546386"/>
                  </a:ext>
                </a:extLst>
              </a:tr>
              <a:tr h="231272">
                <a:tc>
                  <a:txBody>
                    <a:bodyPr/>
                    <a:lstStyle/>
                    <a:p>
                      <a:pPr algn="l" fontAlgn="ctr"/>
                      <a:endParaRPr lang="en-US" sz="1000" b="0" i="0" u="none" strike="noStrike">
                        <a:solidFill>
                          <a:srgbClr val="000000"/>
                        </a:solidFill>
                        <a:effectLst/>
                        <a:latin typeface="Aptos Narrow" panose="020B0004020202020204" pitchFamily="34" charset="0"/>
                      </a:endParaRP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ptos Narrow" panose="020B0004020202020204" pitchFamily="34" charset="0"/>
                        </a:rPr>
                        <a:t>HAMLIN_1_BLDSB1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Aptos Narrow" panose="020B0004020202020204" pitchFamily="34" charset="0"/>
                        </a:rPr>
                        <a:t>HAMLIN_1_BLDSB1_SUN</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r>
                        <a:rPr lang="en-US" sz="1200" b="0" i="0" u="none" strike="noStrike" dirty="0">
                          <a:solidFill>
                            <a:srgbClr val="000000"/>
                          </a:solidFill>
                          <a:effectLst/>
                          <a:latin typeface="Aptos Narrow" panose="020B0004020202020204" pitchFamily="34" charset="0"/>
                        </a:rPr>
                        <a:t>98.7</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2025-07-01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2025-07-31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ptos Narrow" panose="020B0004020202020204" pitchFamily="34" charset="0"/>
                        </a:rPr>
                        <a:t>TRUE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366291231"/>
                  </a:ext>
                </a:extLst>
              </a:tr>
            </a:tbl>
          </a:graphicData>
        </a:graphic>
      </p:graphicFrame>
      <p:sp>
        <p:nvSpPr>
          <p:cNvPr id="3" name="TextBox 2">
            <a:extLst>
              <a:ext uri="{FF2B5EF4-FFF2-40B4-BE49-F238E27FC236}">
                <a16:creationId xmlns:a16="http://schemas.microsoft.com/office/drawing/2014/main" id="{A1FAD184-65DB-A9B6-C199-C4D41B5B4385}"/>
              </a:ext>
            </a:extLst>
          </p:cNvPr>
          <p:cNvSpPr txBox="1"/>
          <p:nvPr/>
        </p:nvSpPr>
        <p:spPr>
          <a:xfrm>
            <a:off x="501853" y="1168622"/>
            <a:ext cx="7600997" cy="338554"/>
          </a:xfrm>
          <a:prstGeom prst="rect">
            <a:avLst/>
          </a:prstGeom>
          <a:noFill/>
        </p:spPr>
        <p:txBody>
          <a:bodyPr wrap="square" rtlCol="0">
            <a:spAutoFit/>
          </a:bodyPr>
          <a:lstStyle/>
          <a:p>
            <a:r>
              <a:rPr lang="en-US" sz="1600" i="1" dirty="0"/>
              <a:t>Example of hybrid resource showing when both resources are contracted</a:t>
            </a:r>
          </a:p>
        </p:txBody>
      </p:sp>
      <p:graphicFrame>
        <p:nvGraphicFramePr>
          <p:cNvPr id="4" name="Table 3">
            <a:extLst>
              <a:ext uri="{FF2B5EF4-FFF2-40B4-BE49-F238E27FC236}">
                <a16:creationId xmlns:a16="http://schemas.microsoft.com/office/drawing/2014/main" id="{0026B064-612A-7A36-37DF-3F831D0045B3}"/>
              </a:ext>
            </a:extLst>
          </p:cNvPr>
          <p:cNvGraphicFramePr>
            <a:graphicFrameLocks noGrp="1"/>
          </p:cNvGraphicFramePr>
          <p:nvPr>
            <p:extLst>
              <p:ext uri="{D42A27DB-BD31-4B8C-83A1-F6EECF244321}">
                <p14:modId xmlns:p14="http://schemas.microsoft.com/office/powerpoint/2010/main" val="14565667"/>
              </p:ext>
            </p:extLst>
          </p:nvPr>
        </p:nvGraphicFramePr>
        <p:xfrm>
          <a:off x="501853" y="3283160"/>
          <a:ext cx="10985090" cy="1229045"/>
        </p:xfrm>
        <a:graphic>
          <a:graphicData uri="http://schemas.openxmlformats.org/drawingml/2006/table">
            <a:tbl>
              <a:tblPr/>
              <a:tblGrid>
                <a:gridCol w="1557237">
                  <a:extLst>
                    <a:ext uri="{9D8B030D-6E8A-4147-A177-3AD203B41FA5}">
                      <a16:colId xmlns:a16="http://schemas.microsoft.com/office/drawing/2014/main" val="937688214"/>
                    </a:ext>
                  </a:extLst>
                </a:gridCol>
                <a:gridCol w="1557237">
                  <a:extLst>
                    <a:ext uri="{9D8B030D-6E8A-4147-A177-3AD203B41FA5}">
                      <a16:colId xmlns:a16="http://schemas.microsoft.com/office/drawing/2014/main" val="992660504"/>
                    </a:ext>
                  </a:extLst>
                </a:gridCol>
                <a:gridCol w="1707332">
                  <a:extLst>
                    <a:ext uri="{9D8B030D-6E8A-4147-A177-3AD203B41FA5}">
                      <a16:colId xmlns:a16="http://schemas.microsoft.com/office/drawing/2014/main" val="1074210125"/>
                    </a:ext>
                  </a:extLst>
                </a:gridCol>
                <a:gridCol w="637905">
                  <a:extLst>
                    <a:ext uri="{9D8B030D-6E8A-4147-A177-3AD203B41FA5}">
                      <a16:colId xmlns:a16="http://schemas.microsoft.com/office/drawing/2014/main" val="2696326524"/>
                    </a:ext>
                  </a:extLst>
                </a:gridCol>
                <a:gridCol w="637905">
                  <a:extLst>
                    <a:ext uri="{9D8B030D-6E8A-4147-A177-3AD203B41FA5}">
                      <a16:colId xmlns:a16="http://schemas.microsoft.com/office/drawing/2014/main" val="1740763081"/>
                    </a:ext>
                  </a:extLst>
                </a:gridCol>
                <a:gridCol w="806762">
                  <a:extLst>
                    <a:ext uri="{9D8B030D-6E8A-4147-A177-3AD203B41FA5}">
                      <a16:colId xmlns:a16="http://schemas.microsoft.com/office/drawing/2014/main" val="986456813"/>
                    </a:ext>
                  </a:extLst>
                </a:gridCol>
                <a:gridCol w="919332">
                  <a:extLst>
                    <a:ext uri="{9D8B030D-6E8A-4147-A177-3AD203B41FA5}">
                      <a16:colId xmlns:a16="http://schemas.microsoft.com/office/drawing/2014/main" val="2515996960"/>
                    </a:ext>
                  </a:extLst>
                </a:gridCol>
                <a:gridCol w="844286">
                  <a:extLst>
                    <a:ext uri="{9D8B030D-6E8A-4147-A177-3AD203B41FA5}">
                      <a16:colId xmlns:a16="http://schemas.microsoft.com/office/drawing/2014/main" val="3766321596"/>
                    </a:ext>
                  </a:extLst>
                </a:gridCol>
                <a:gridCol w="741095">
                  <a:extLst>
                    <a:ext uri="{9D8B030D-6E8A-4147-A177-3AD203B41FA5}">
                      <a16:colId xmlns:a16="http://schemas.microsoft.com/office/drawing/2014/main" val="376553715"/>
                    </a:ext>
                  </a:extLst>
                </a:gridCol>
                <a:gridCol w="834904">
                  <a:extLst>
                    <a:ext uri="{9D8B030D-6E8A-4147-A177-3AD203B41FA5}">
                      <a16:colId xmlns:a16="http://schemas.microsoft.com/office/drawing/2014/main" val="300152778"/>
                    </a:ext>
                  </a:extLst>
                </a:gridCol>
                <a:gridCol w="741095">
                  <a:extLst>
                    <a:ext uri="{9D8B030D-6E8A-4147-A177-3AD203B41FA5}">
                      <a16:colId xmlns:a16="http://schemas.microsoft.com/office/drawing/2014/main" val="2766336233"/>
                    </a:ext>
                  </a:extLst>
                </a:gridCol>
              </a:tblGrid>
              <a:tr h="766501">
                <a:tc>
                  <a:txBody>
                    <a:bodyPr/>
                    <a:lstStyle/>
                    <a:p>
                      <a:pPr algn="ctr" fontAlgn="ctr"/>
                      <a:r>
                        <a:rPr lang="en-US" sz="1000" b="1" i="0" u="none" strike="noStrike" dirty="0">
                          <a:solidFill>
                            <a:srgbClr val="FFFFFF"/>
                          </a:solidFill>
                          <a:effectLst/>
                          <a:latin typeface="Century Gothic" panose="020B0502020202020204" pitchFamily="34" charset="0"/>
                        </a:rPr>
                        <a:t>Contract ID</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Resource ID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dirty="0">
                          <a:solidFill>
                            <a:srgbClr val="FFFFFF"/>
                          </a:solidFill>
                          <a:effectLst/>
                          <a:latin typeface="Century Gothic" panose="020B0502020202020204" pitchFamily="34" charset="0"/>
                        </a:rPr>
                        <a:t>Resource </a:t>
                      </a:r>
                      <a:r>
                        <a:rPr lang="en-US" sz="1000" b="1" i="0" u="none" strike="noStrike" dirty="0" err="1">
                          <a:solidFill>
                            <a:srgbClr val="FFFFFF"/>
                          </a:solidFill>
                          <a:effectLst/>
                          <a:latin typeface="Century Gothic" panose="020B0502020202020204" pitchFamily="34" charset="0"/>
                        </a:rPr>
                        <a:t>SubID</a:t>
                      </a:r>
                      <a:endParaRPr lang="en-US" sz="1000" b="1" i="0" u="none" strike="noStrike" dirty="0">
                        <a:solidFill>
                          <a:srgbClr val="FFFFFF"/>
                        </a:solidFill>
                        <a:effectLst/>
                        <a:latin typeface="Century Gothic" panose="020B0502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NQC Under Contract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Local RA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Committed Flexible RA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Capacity Effective Start Date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Capacity Effective End Date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MCC Bucket 4</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Unspecified Import</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Use Default Profile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729423876"/>
                  </a:ext>
                </a:extLst>
              </a:tr>
              <a:tr h="231272">
                <a:tc>
                  <a:txBody>
                    <a:bodyPr/>
                    <a:lstStyle/>
                    <a:p>
                      <a:pPr algn="l" fontAlgn="ctr"/>
                      <a:endParaRPr lang="en-US" sz="1000" b="0" i="0" u="none" strike="noStrike">
                        <a:solidFill>
                          <a:srgbClr val="000000"/>
                        </a:solidFill>
                        <a:effectLst/>
                        <a:latin typeface="Aptos Narrow" panose="020B0004020202020204" pitchFamily="34" charset="0"/>
                      </a:endParaRP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US" sz="1200" b="0" i="0" u="none" strike="noStrike">
                          <a:solidFill>
                            <a:srgbClr val="000000"/>
                          </a:solidFill>
                          <a:effectLst/>
                          <a:latin typeface="Aptos Narrow" panose="020B0004020202020204" pitchFamily="34" charset="0"/>
                        </a:rPr>
                        <a:t>HAMLIN_1_BLDSB1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US" sz="1200" b="0" i="0" u="none" strike="noStrike">
                          <a:solidFill>
                            <a:srgbClr val="000000"/>
                          </a:solidFill>
                          <a:effectLst/>
                          <a:latin typeface="Aptos Narrow" panose="020B0004020202020204" pitchFamily="34" charset="0"/>
                        </a:rPr>
                        <a:t>HAMLIN_1_BLDSB1_LESR</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dirty="0">
                          <a:solidFill>
                            <a:srgbClr val="000000"/>
                          </a:solidFill>
                          <a:effectLst/>
                          <a:latin typeface="Aptos Narrow" panose="020B0004020202020204" pitchFamily="34" charset="0"/>
                        </a:rPr>
                        <a:t>75</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2025-07-01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2025-07-31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44546386"/>
                  </a:ext>
                </a:extLst>
              </a:tr>
              <a:tr h="231272">
                <a:tc>
                  <a:txBody>
                    <a:bodyPr/>
                    <a:lstStyle/>
                    <a:p>
                      <a:pPr algn="l" fontAlgn="ctr"/>
                      <a:endParaRPr lang="en-US" sz="1000" b="0" i="0" u="none" strike="noStrike">
                        <a:solidFill>
                          <a:srgbClr val="000000"/>
                        </a:solidFill>
                        <a:effectLst/>
                        <a:latin typeface="Aptos Narrow" panose="020B0004020202020204" pitchFamily="34" charset="0"/>
                      </a:endParaRP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366291231"/>
                  </a:ext>
                </a:extLst>
              </a:tr>
            </a:tbl>
          </a:graphicData>
        </a:graphic>
      </p:graphicFrame>
      <p:graphicFrame>
        <p:nvGraphicFramePr>
          <p:cNvPr id="6" name="Table 5">
            <a:extLst>
              <a:ext uri="{FF2B5EF4-FFF2-40B4-BE49-F238E27FC236}">
                <a16:creationId xmlns:a16="http://schemas.microsoft.com/office/drawing/2014/main" id="{1F1DF822-87B8-6963-E4E5-87FFD14C33DA}"/>
              </a:ext>
            </a:extLst>
          </p:cNvPr>
          <p:cNvGraphicFramePr>
            <a:graphicFrameLocks noGrp="1"/>
          </p:cNvGraphicFramePr>
          <p:nvPr>
            <p:extLst>
              <p:ext uri="{D42A27DB-BD31-4B8C-83A1-F6EECF244321}">
                <p14:modId xmlns:p14="http://schemas.microsoft.com/office/powerpoint/2010/main" val="714598140"/>
              </p:ext>
            </p:extLst>
          </p:nvPr>
        </p:nvGraphicFramePr>
        <p:xfrm>
          <a:off x="501853" y="4972818"/>
          <a:ext cx="10985090" cy="1229045"/>
        </p:xfrm>
        <a:graphic>
          <a:graphicData uri="http://schemas.openxmlformats.org/drawingml/2006/table">
            <a:tbl>
              <a:tblPr/>
              <a:tblGrid>
                <a:gridCol w="1557237">
                  <a:extLst>
                    <a:ext uri="{9D8B030D-6E8A-4147-A177-3AD203B41FA5}">
                      <a16:colId xmlns:a16="http://schemas.microsoft.com/office/drawing/2014/main" val="937688214"/>
                    </a:ext>
                  </a:extLst>
                </a:gridCol>
                <a:gridCol w="1557237">
                  <a:extLst>
                    <a:ext uri="{9D8B030D-6E8A-4147-A177-3AD203B41FA5}">
                      <a16:colId xmlns:a16="http://schemas.microsoft.com/office/drawing/2014/main" val="992660504"/>
                    </a:ext>
                  </a:extLst>
                </a:gridCol>
                <a:gridCol w="1707332">
                  <a:extLst>
                    <a:ext uri="{9D8B030D-6E8A-4147-A177-3AD203B41FA5}">
                      <a16:colId xmlns:a16="http://schemas.microsoft.com/office/drawing/2014/main" val="1074210125"/>
                    </a:ext>
                  </a:extLst>
                </a:gridCol>
                <a:gridCol w="637905">
                  <a:extLst>
                    <a:ext uri="{9D8B030D-6E8A-4147-A177-3AD203B41FA5}">
                      <a16:colId xmlns:a16="http://schemas.microsoft.com/office/drawing/2014/main" val="2696326524"/>
                    </a:ext>
                  </a:extLst>
                </a:gridCol>
                <a:gridCol w="637905">
                  <a:extLst>
                    <a:ext uri="{9D8B030D-6E8A-4147-A177-3AD203B41FA5}">
                      <a16:colId xmlns:a16="http://schemas.microsoft.com/office/drawing/2014/main" val="1740763081"/>
                    </a:ext>
                  </a:extLst>
                </a:gridCol>
                <a:gridCol w="806762">
                  <a:extLst>
                    <a:ext uri="{9D8B030D-6E8A-4147-A177-3AD203B41FA5}">
                      <a16:colId xmlns:a16="http://schemas.microsoft.com/office/drawing/2014/main" val="986456813"/>
                    </a:ext>
                  </a:extLst>
                </a:gridCol>
                <a:gridCol w="919332">
                  <a:extLst>
                    <a:ext uri="{9D8B030D-6E8A-4147-A177-3AD203B41FA5}">
                      <a16:colId xmlns:a16="http://schemas.microsoft.com/office/drawing/2014/main" val="2515996960"/>
                    </a:ext>
                  </a:extLst>
                </a:gridCol>
                <a:gridCol w="844286">
                  <a:extLst>
                    <a:ext uri="{9D8B030D-6E8A-4147-A177-3AD203B41FA5}">
                      <a16:colId xmlns:a16="http://schemas.microsoft.com/office/drawing/2014/main" val="3766321596"/>
                    </a:ext>
                  </a:extLst>
                </a:gridCol>
                <a:gridCol w="741095">
                  <a:extLst>
                    <a:ext uri="{9D8B030D-6E8A-4147-A177-3AD203B41FA5}">
                      <a16:colId xmlns:a16="http://schemas.microsoft.com/office/drawing/2014/main" val="376553715"/>
                    </a:ext>
                  </a:extLst>
                </a:gridCol>
                <a:gridCol w="834904">
                  <a:extLst>
                    <a:ext uri="{9D8B030D-6E8A-4147-A177-3AD203B41FA5}">
                      <a16:colId xmlns:a16="http://schemas.microsoft.com/office/drawing/2014/main" val="300152778"/>
                    </a:ext>
                  </a:extLst>
                </a:gridCol>
                <a:gridCol w="741095">
                  <a:extLst>
                    <a:ext uri="{9D8B030D-6E8A-4147-A177-3AD203B41FA5}">
                      <a16:colId xmlns:a16="http://schemas.microsoft.com/office/drawing/2014/main" val="2766336233"/>
                    </a:ext>
                  </a:extLst>
                </a:gridCol>
              </a:tblGrid>
              <a:tr h="766501">
                <a:tc>
                  <a:txBody>
                    <a:bodyPr/>
                    <a:lstStyle/>
                    <a:p>
                      <a:pPr algn="ctr" fontAlgn="ctr"/>
                      <a:r>
                        <a:rPr lang="en-US" sz="1000" b="1" i="0" u="none" strike="noStrike" dirty="0">
                          <a:solidFill>
                            <a:srgbClr val="FFFFFF"/>
                          </a:solidFill>
                          <a:effectLst/>
                          <a:latin typeface="Century Gothic" panose="020B0502020202020204" pitchFamily="34" charset="0"/>
                        </a:rPr>
                        <a:t>Contract ID</a:t>
                      </a: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Resource ID</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dirty="0">
                          <a:solidFill>
                            <a:srgbClr val="FFFFFF"/>
                          </a:solidFill>
                          <a:effectLst/>
                          <a:latin typeface="Century Gothic" panose="020B0502020202020204" pitchFamily="34" charset="0"/>
                        </a:rPr>
                        <a:t>Resource </a:t>
                      </a:r>
                      <a:r>
                        <a:rPr lang="en-US" sz="1000" b="1" i="0" u="none" strike="noStrike" dirty="0" err="1">
                          <a:solidFill>
                            <a:srgbClr val="FFFFFF"/>
                          </a:solidFill>
                          <a:effectLst/>
                          <a:latin typeface="Century Gothic" panose="020B0502020202020204" pitchFamily="34" charset="0"/>
                        </a:rPr>
                        <a:t>SubID</a:t>
                      </a:r>
                      <a:endParaRPr lang="en-US" sz="1000" b="1" i="0" u="none" strike="noStrike" dirty="0">
                        <a:solidFill>
                          <a:srgbClr val="FFFFFF"/>
                        </a:solidFill>
                        <a:effectLst/>
                        <a:latin typeface="Century Gothic" panose="020B0502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NQC Under Contract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Local RA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Committed Flexible RA (MW)</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Capacity Effective Start Date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Capacity Effective End Date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MCC Bucket 4</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Unspecified Import</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000" b="1" i="0" u="none" strike="noStrike">
                          <a:solidFill>
                            <a:srgbClr val="FFFFFF"/>
                          </a:solidFill>
                          <a:effectLst/>
                          <a:latin typeface="Century Gothic" panose="020B0502020202020204" pitchFamily="34" charset="0"/>
                        </a:rPr>
                        <a:t>Use Default Profile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729423876"/>
                  </a:ext>
                </a:extLst>
              </a:tr>
              <a:tr h="231272">
                <a:tc>
                  <a:txBody>
                    <a:bodyPr/>
                    <a:lstStyle/>
                    <a:p>
                      <a:pPr algn="l" fontAlgn="ctr"/>
                      <a:endParaRPr lang="en-US" sz="1000" b="0" i="0" u="none" strike="noStrike">
                        <a:solidFill>
                          <a:srgbClr val="000000"/>
                        </a:solidFill>
                        <a:effectLst/>
                        <a:latin typeface="Aptos Narrow" panose="020B0004020202020204" pitchFamily="34" charset="0"/>
                      </a:endParaRP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en-US" sz="1200" b="0" i="0" u="none" strike="noStrike">
                          <a:solidFill>
                            <a:srgbClr val="000000"/>
                          </a:solidFill>
                          <a:effectLst/>
                          <a:latin typeface="Aptos Narrow" panose="020B0004020202020204" pitchFamily="34" charset="0"/>
                        </a:rPr>
                        <a:t>HAMLIN_1_BLDSB1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ptos Narrow" panose="020B0004020202020204" pitchFamily="34" charset="0"/>
                        </a:rPr>
                        <a:t>HAMLIN_1_BLDSB1_SUN</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dirty="0">
                          <a:solidFill>
                            <a:srgbClr val="000000"/>
                          </a:solidFill>
                          <a:effectLst/>
                          <a:latin typeface="Aptos Narrow" panose="020B0004020202020204" pitchFamily="34" charset="0"/>
                        </a:rPr>
                        <a:t>98.7</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ctr"/>
                      <a:r>
                        <a:rPr lang="en-US" sz="1200" b="0" i="0" u="none" strike="noStrike">
                          <a:solidFill>
                            <a:srgbClr val="000000"/>
                          </a:solidFill>
                          <a:effectLst/>
                          <a:latin typeface="Aptos Narrow" panose="020B0004020202020204" pitchFamily="34" charset="0"/>
                        </a:rPr>
                        <a:t>0</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2025-07-01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2025-07-31</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a:solidFill>
                            <a:srgbClr val="000000"/>
                          </a:solidFill>
                          <a:effectLst/>
                          <a:latin typeface="Aptos Narrow" panose="020B0004020202020204" pitchFamily="34" charset="0"/>
                        </a:rPr>
                        <a:t>FALSE</a:t>
                      </a: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200" b="0" i="0" u="none" strike="noStrike" dirty="0">
                          <a:solidFill>
                            <a:srgbClr val="000000"/>
                          </a:solidFill>
                          <a:effectLst/>
                          <a:latin typeface="Aptos Narrow" panose="020B0004020202020204" pitchFamily="34" charset="0"/>
                        </a:rPr>
                        <a:t>TRUE</a:t>
                      </a: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44546386"/>
                  </a:ext>
                </a:extLst>
              </a:tr>
              <a:tr h="231272">
                <a:tc>
                  <a:txBody>
                    <a:bodyPr/>
                    <a:lstStyle/>
                    <a:p>
                      <a:pPr algn="l" fontAlgn="ctr"/>
                      <a:endParaRPr lang="en-US" sz="1000" b="0" i="0" u="none" strike="noStrike">
                        <a:solidFill>
                          <a:srgbClr val="000000"/>
                        </a:solidFill>
                        <a:effectLst/>
                        <a:latin typeface="Aptos Narrow" panose="020B0004020202020204" pitchFamily="34" charset="0"/>
                      </a:endParaRPr>
                    </a:p>
                  </a:txBody>
                  <a:tcPr marL="0" marR="0" marT="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endParaRPr lang="en-US" sz="1200" b="0" i="0" u="none" strike="noStrike" dirty="0">
                        <a:solidFill>
                          <a:srgbClr val="000000"/>
                        </a:solidFill>
                        <a:effectLst/>
                        <a:latin typeface="Aptos Narrow" panose="020B0004020202020204" pitchFamily="34" charset="0"/>
                      </a:endParaRPr>
                    </a:p>
                  </a:txBody>
                  <a:tcPr marL="0" marR="0" marT="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366291231"/>
                  </a:ext>
                </a:extLst>
              </a:tr>
            </a:tbl>
          </a:graphicData>
        </a:graphic>
      </p:graphicFrame>
      <p:sp>
        <p:nvSpPr>
          <p:cNvPr id="9" name="TextBox 8">
            <a:extLst>
              <a:ext uri="{FF2B5EF4-FFF2-40B4-BE49-F238E27FC236}">
                <a16:creationId xmlns:a16="http://schemas.microsoft.com/office/drawing/2014/main" id="{1349C056-82DB-2740-826E-6A1749AAEA25}"/>
              </a:ext>
            </a:extLst>
          </p:cNvPr>
          <p:cNvSpPr txBox="1"/>
          <p:nvPr/>
        </p:nvSpPr>
        <p:spPr>
          <a:xfrm>
            <a:off x="501852" y="2924180"/>
            <a:ext cx="7600997" cy="338554"/>
          </a:xfrm>
          <a:prstGeom prst="rect">
            <a:avLst/>
          </a:prstGeom>
          <a:noFill/>
        </p:spPr>
        <p:txBody>
          <a:bodyPr wrap="square" rtlCol="0">
            <a:spAutoFit/>
          </a:bodyPr>
          <a:lstStyle/>
          <a:p>
            <a:r>
              <a:rPr lang="en-US" sz="1600" i="1" dirty="0"/>
              <a:t>Example of hybrid resource showing, only storage</a:t>
            </a:r>
          </a:p>
        </p:txBody>
      </p:sp>
      <p:sp>
        <p:nvSpPr>
          <p:cNvPr id="10" name="TextBox 9">
            <a:extLst>
              <a:ext uri="{FF2B5EF4-FFF2-40B4-BE49-F238E27FC236}">
                <a16:creationId xmlns:a16="http://schemas.microsoft.com/office/drawing/2014/main" id="{1AC9CEE8-C363-CA58-6930-87EB4693DA12}"/>
              </a:ext>
            </a:extLst>
          </p:cNvPr>
          <p:cNvSpPr txBox="1"/>
          <p:nvPr/>
        </p:nvSpPr>
        <p:spPr>
          <a:xfrm>
            <a:off x="418862" y="4634264"/>
            <a:ext cx="7600997" cy="338554"/>
          </a:xfrm>
          <a:prstGeom prst="rect">
            <a:avLst/>
          </a:prstGeom>
          <a:noFill/>
        </p:spPr>
        <p:txBody>
          <a:bodyPr wrap="square" rtlCol="0">
            <a:spAutoFit/>
          </a:bodyPr>
          <a:lstStyle/>
          <a:p>
            <a:r>
              <a:rPr lang="en-US" sz="1600" i="1" dirty="0"/>
              <a:t>Example of hybrid resource showing, only VER</a:t>
            </a:r>
          </a:p>
        </p:txBody>
      </p:sp>
    </p:spTree>
    <p:extLst>
      <p:ext uri="{BB962C8B-B14F-4D97-AF65-F5344CB8AC3E}">
        <p14:creationId xmlns:p14="http://schemas.microsoft.com/office/powerpoint/2010/main" val="167108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7A566-C3CF-B605-A33C-7AAB8DDDE2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3BC105C-5763-5C0D-B9D3-593DC8FB9830}"/>
              </a:ext>
            </a:extLst>
          </p:cNvPr>
          <p:cNvSpPr>
            <a:spLocks noGrp="1"/>
          </p:cNvSpPr>
          <p:nvPr>
            <p:ph type="title"/>
          </p:nvPr>
        </p:nvSpPr>
        <p:spPr>
          <a:xfrm>
            <a:off x="609600" y="365125"/>
            <a:ext cx="10985090" cy="649596"/>
          </a:xfrm>
        </p:spPr>
        <p:txBody>
          <a:bodyPr/>
          <a:lstStyle/>
          <a:p>
            <a:r>
              <a:rPr lang="en-US" sz="3000" dirty="0"/>
              <a:t>Deliverable MW of Co-located Solar with POI Constraints</a:t>
            </a:r>
          </a:p>
        </p:txBody>
      </p:sp>
      <p:sp>
        <p:nvSpPr>
          <p:cNvPr id="8" name="Content Placeholder 7">
            <a:extLst>
              <a:ext uri="{FF2B5EF4-FFF2-40B4-BE49-F238E27FC236}">
                <a16:creationId xmlns:a16="http://schemas.microsoft.com/office/drawing/2014/main" id="{648EE54A-191F-916A-041D-706517460AB6}"/>
              </a:ext>
            </a:extLst>
          </p:cNvPr>
          <p:cNvSpPr>
            <a:spLocks noGrp="1"/>
          </p:cNvSpPr>
          <p:nvPr>
            <p:ph idx="1"/>
          </p:nvPr>
        </p:nvSpPr>
        <p:spPr>
          <a:xfrm>
            <a:off x="597309" y="1202110"/>
            <a:ext cx="10985090" cy="1773746"/>
          </a:xfrm>
        </p:spPr>
        <p:txBody>
          <a:bodyPr vert="horz" lIns="0" tIns="45720" rIns="91440" bIns="45720" rtlCol="0" anchor="t">
            <a:noAutofit/>
          </a:bodyPr>
          <a:lstStyle/>
          <a:p>
            <a:pPr>
              <a:spcAft>
                <a:spcPts val="1200"/>
              </a:spcAft>
              <a:buFont typeface="Courier New" panose="02070309020205020404" pitchFamily="49" charset="0"/>
              <a:buChar char="o"/>
            </a:pPr>
            <a:r>
              <a:rPr lang="en-US" sz="2000" dirty="0"/>
              <a:t>Some co-located resources have POI constraints where Storage MW + Solar output would exceed the point of interconnection (POI) </a:t>
            </a:r>
          </a:p>
          <a:p>
            <a:pPr>
              <a:buFont typeface="Courier New" panose="02070309020205020404" pitchFamily="49" charset="0"/>
              <a:buChar char="o"/>
            </a:pPr>
            <a:r>
              <a:rPr lang="en-US" sz="2000" dirty="0"/>
              <a:t>Master Resource Database has a Deliverable MW column, for co-located solar that is calculated as POI – Storage NQC = Deliverable MW</a:t>
            </a:r>
          </a:p>
          <a:p>
            <a:pPr lvl="1">
              <a:buFont typeface="Courier New" panose="02070309020205020404" pitchFamily="49" charset="0"/>
              <a:buChar char="o"/>
            </a:pPr>
            <a:r>
              <a:rPr lang="en-US" sz="1800" dirty="0"/>
              <a:t>This deliverability cap on solar is applied across all 24 hours</a:t>
            </a:r>
          </a:p>
          <a:p>
            <a:pPr lvl="1">
              <a:spcAft>
                <a:spcPts val="1200"/>
              </a:spcAft>
              <a:buFont typeface="Courier New" panose="02070309020205020404" pitchFamily="49" charset="0"/>
              <a:buChar char="o"/>
            </a:pPr>
            <a:r>
              <a:rPr lang="en-US" sz="1800" dirty="0"/>
              <a:t>Any undeliverable energy from the solar is still made available for on-site charging</a:t>
            </a:r>
          </a:p>
          <a:p>
            <a:pPr>
              <a:spcAft>
                <a:spcPts val="1200"/>
              </a:spcAft>
              <a:buFont typeface="Courier New" panose="02070309020205020404" pitchFamily="49" charset="0"/>
              <a:buChar char="o"/>
            </a:pPr>
            <a:r>
              <a:rPr lang="en-US" sz="2000" dirty="0"/>
              <a:t>D.23-04-010: The current on-peak deliverability study process shall continue to be used, with outputs in the 24-hour framework. A resource is deemed to be “fully deliverable” if its full modeled output can deliver to system load under summer peak load conditions, and “partially deliverable” if something less than its full modeled output can reach the grid. The “full deliverability” amount is not dependent on the Commission’s resource counting, only CAISO’s modeling.</a:t>
            </a:r>
          </a:p>
        </p:txBody>
      </p:sp>
      <p:sp>
        <p:nvSpPr>
          <p:cNvPr id="5" name="Slide Number Placeholder 4">
            <a:extLst>
              <a:ext uri="{FF2B5EF4-FFF2-40B4-BE49-F238E27FC236}">
                <a16:creationId xmlns:a16="http://schemas.microsoft.com/office/drawing/2014/main" id="{3CE4D9BC-A0D9-6624-57DE-3612BE5BDA87}"/>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238527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23CDB-01D2-221D-2E42-AF810069668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3BD788-EC90-63FC-52CF-4027047897C7}"/>
              </a:ext>
            </a:extLst>
          </p:cNvPr>
          <p:cNvSpPr>
            <a:spLocks noGrp="1"/>
          </p:cNvSpPr>
          <p:nvPr>
            <p:ph type="title"/>
          </p:nvPr>
        </p:nvSpPr>
        <p:spPr>
          <a:xfrm>
            <a:off x="609600" y="365125"/>
            <a:ext cx="10985090" cy="649596"/>
          </a:xfrm>
        </p:spPr>
        <p:txBody>
          <a:bodyPr/>
          <a:lstStyle/>
          <a:p>
            <a:r>
              <a:rPr lang="en-US" sz="3000" dirty="0"/>
              <a:t>Deliverable MW of Co-located Solar with POI Constraints</a:t>
            </a:r>
          </a:p>
        </p:txBody>
      </p:sp>
      <p:sp>
        <p:nvSpPr>
          <p:cNvPr id="8" name="Content Placeholder 7">
            <a:extLst>
              <a:ext uri="{FF2B5EF4-FFF2-40B4-BE49-F238E27FC236}">
                <a16:creationId xmlns:a16="http://schemas.microsoft.com/office/drawing/2014/main" id="{16971CE9-CF28-EE5F-E83F-9D3BEAFE09A9}"/>
              </a:ext>
            </a:extLst>
          </p:cNvPr>
          <p:cNvSpPr>
            <a:spLocks noGrp="1"/>
          </p:cNvSpPr>
          <p:nvPr>
            <p:ph idx="1"/>
          </p:nvPr>
        </p:nvSpPr>
        <p:spPr>
          <a:xfrm>
            <a:off x="597309" y="1440235"/>
            <a:ext cx="10985090" cy="1773746"/>
          </a:xfrm>
        </p:spPr>
        <p:txBody>
          <a:bodyPr vert="horz" lIns="0" tIns="45720" rIns="91440" bIns="45720" rtlCol="0" anchor="t">
            <a:noAutofit/>
          </a:bodyPr>
          <a:lstStyle/>
          <a:p>
            <a:pPr marL="0" indent="0">
              <a:buNone/>
            </a:pPr>
            <a:r>
              <a:rPr lang="en-US" sz="1800" dirty="0"/>
              <a:t>Example: </a:t>
            </a:r>
          </a:p>
          <a:p>
            <a:pPr>
              <a:buFont typeface="Courier New" panose="02070309020205020404" pitchFamily="49" charset="0"/>
              <a:buChar char="o"/>
            </a:pPr>
            <a:r>
              <a:rPr lang="en-US" sz="1800" b="0" i="0" u="none" strike="noStrike" dirty="0">
                <a:solidFill>
                  <a:srgbClr val="000000"/>
                </a:solidFill>
                <a:effectLst/>
                <a:latin typeface="Courier New" panose="02070309020205020404" pitchFamily="49" charset="0"/>
              </a:rPr>
              <a:t>HIGHDS_2_H5SBT1</a:t>
            </a:r>
            <a:r>
              <a:rPr lang="en-US" sz="1400" dirty="0"/>
              <a:t> </a:t>
            </a:r>
            <a:r>
              <a:rPr lang="en-US" sz="1800" dirty="0"/>
              <a:t>50 MW single-cycle storage</a:t>
            </a:r>
          </a:p>
          <a:p>
            <a:pPr>
              <a:buFont typeface="Courier New" panose="02070309020205020404" pitchFamily="49" charset="0"/>
              <a:buChar char="o"/>
            </a:pPr>
            <a:r>
              <a:rPr lang="en-US" sz="1800" dirty="0">
                <a:solidFill>
                  <a:srgbClr val="000000"/>
                </a:solidFill>
                <a:latin typeface="Courier New" panose="02070309020205020404" pitchFamily="49" charset="0"/>
              </a:rPr>
              <a:t>HIGHDS_2_H5SSR1 </a:t>
            </a:r>
            <a:r>
              <a:rPr lang="en-US" sz="1800" dirty="0"/>
              <a:t>100 MW SoCal solar tracking, PD deliverability </a:t>
            </a:r>
          </a:p>
          <a:p>
            <a:pPr>
              <a:buFont typeface="Courier New" panose="02070309020205020404" pitchFamily="49" charset="0"/>
              <a:buChar char="o"/>
            </a:pPr>
            <a:r>
              <a:rPr lang="en-US" sz="1800" dirty="0">
                <a:solidFill>
                  <a:srgbClr val="000000"/>
                </a:solidFill>
                <a:latin typeface="Courier New" panose="02070309020205020404" pitchFamily="49" charset="0"/>
              </a:rPr>
              <a:t>Interconnection limit </a:t>
            </a:r>
            <a:r>
              <a:rPr lang="en-US" sz="1800" dirty="0"/>
              <a:t>100 MW</a:t>
            </a:r>
            <a:endParaRPr lang="en-US" sz="1800" b="1" dirty="0"/>
          </a:p>
          <a:p>
            <a:pPr>
              <a:spcAft>
                <a:spcPts val="1200"/>
              </a:spcAft>
              <a:buFont typeface="Courier New" panose="02070309020205020404" pitchFamily="49" charset="0"/>
              <a:buChar char="o"/>
            </a:pPr>
            <a:endParaRPr lang="en-US" sz="1800" b="1" dirty="0"/>
          </a:p>
          <a:p>
            <a:pPr>
              <a:spcAft>
                <a:spcPts val="1200"/>
              </a:spcAft>
              <a:buFont typeface="Courier New" panose="02070309020205020404" pitchFamily="49" charset="0"/>
              <a:buChar char="o"/>
            </a:pPr>
            <a:endParaRPr lang="en-US" sz="1800" b="1" dirty="0"/>
          </a:p>
        </p:txBody>
      </p:sp>
      <p:sp>
        <p:nvSpPr>
          <p:cNvPr id="5" name="Slide Number Placeholder 4">
            <a:extLst>
              <a:ext uri="{FF2B5EF4-FFF2-40B4-BE49-F238E27FC236}">
                <a16:creationId xmlns:a16="http://schemas.microsoft.com/office/drawing/2014/main" id="{8534053C-5FB2-A5C4-5962-EE80AF48C570}"/>
              </a:ext>
            </a:extLst>
          </p:cNvPr>
          <p:cNvSpPr>
            <a:spLocks noGrp="1"/>
          </p:cNvSpPr>
          <p:nvPr>
            <p:ph type="sldNum" sz="quarter" idx="12"/>
          </p:nvPr>
        </p:nvSpPr>
        <p:spPr/>
        <p:txBody>
          <a:bodyPr/>
          <a:lstStyle/>
          <a:p>
            <a:fld id="{1C4126A1-9282-4A82-AC02-A59AF4A969C8}" type="slidenum">
              <a:rPr lang="en-US" smtClean="0"/>
              <a:t>16</a:t>
            </a:fld>
            <a:endParaRPr lang="en-US"/>
          </a:p>
        </p:txBody>
      </p:sp>
      <p:pic>
        <p:nvPicPr>
          <p:cNvPr id="3" name="Picture 2">
            <a:extLst>
              <a:ext uri="{FF2B5EF4-FFF2-40B4-BE49-F238E27FC236}">
                <a16:creationId xmlns:a16="http://schemas.microsoft.com/office/drawing/2014/main" id="{E55A5798-AA98-86C3-729D-9E097468F3A5}"/>
              </a:ext>
            </a:extLst>
          </p:cNvPr>
          <p:cNvPicPr>
            <a:picLocks noChangeAspect="1"/>
          </p:cNvPicPr>
          <p:nvPr/>
        </p:nvPicPr>
        <p:blipFill>
          <a:blip r:embed="rId3"/>
          <a:stretch>
            <a:fillRect/>
          </a:stretch>
        </p:blipFill>
        <p:spPr>
          <a:xfrm>
            <a:off x="304799" y="3429000"/>
            <a:ext cx="11277600" cy="1017931"/>
          </a:xfrm>
          <a:prstGeom prst="rect">
            <a:avLst/>
          </a:prstGeom>
        </p:spPr>
      </p:pic>
    </p:spTree>
    <p:extLst>
      <p:ext uri="{BB962C8B-B14F-4D97-AF65-F5344CB8AC3E}">
        <p14:creationId xmlns:p14="http://schemas.microsoft.com/office/powerpoint/2010/main" val="413015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D6655-CBF9-E03F-5B96-65E273F841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8965A01-D4B7-0835-CA97-EA857A2AD5B8}"/>
              </a:ext>
            </a:extLst>
          </p:cNvPr>
          <p:cNvSpPr>
            <a:spLocks noGrp="1"/>
          </p:cNvSpPr>
          <p:nvPr>
            <p:ph type="title"/>
          </p:nvPr>
        </p:nvSpPr>
        <p:spPr>
          <a:xfrm>
            <a:off x="609600" y="365125"/>
            <a:ext cx="10985090" cy="649596"/>
          </a:xfrm>
        </p:spPr>
        <p:txBody>
          <a:bodyPr/>
          <a:lstStyle/>
          <a:p>
            <a:r>
              <a:rPr lang="en-US" sz="3000"/>
              <a:t>Deliverable MW of Co-located Solar with POI Constraints</a:t>
            </a:r>
          </a:p>
        </p:txBody>
      </p:sp>
      <p:sp>
        <p:nvSpPr>
          <p:cNvPr id="8" name="Content Placeholder 7">
            <a:extLst>
              <a:ext uri="{FF2B5EF4-FFF2-40B4-BE49-F238E27FC236}">
                <a16:creationId xmlns:a16="http://schemas.microsoft.com/office/drawing/2014/main" id="{6D3D2C5B-73D8-9945-3B38-F72D83E493B1}"/>
              </a:ext>
            </a:extLst>
          </p:cNvPr>
          <p:cNvSpPr>
            <a:spLocks noGrp="1"/>
          </p:cNvSpPr>
          <p:nvPr>
            <p:ph idx="1"/>
          </p:nvPr>
        </p:nvSpPr>
        <p:spPr>
          <a:xfrm>
            <a:off x="502059" y="1173535"/>
            <a:ext cx="10985090" cy="1773746"/>
          </a:xfrm>
        </p:spPr>
        <p:txBody>
          <a:bodyPr vert="horz" lIns="0" tIns="45720" rIns="91440" bIns="45720" rtlCol="0" anchor="t">
            <a:noAutofit/>
          </a:bodyPr>
          <a:lstStyle/>
          <a:p>
            <a:pPr marL="0" indent="0">
              <a:spcAft>
                <a:spcPts val="1200"/>
              </a:spcAft>
              <a:buNone/>
            </a:pPr>
            <a:r>
              <a:rPr lang="en-US" sz="2000"/>
              <a:t>Rationale for Deliverable MW limitation across 24 hours:</a:t>
            </a:r>
          </a:p>
          <a:p>
            <a:pPr lvl="1">
              <a:spcAft>
                <a:spcPts val="1200"/>
              </a:spcAft>
              <a:buFont typeface="Courier New" panose="02070309020205020404" pitchFamily="49" charset="0"/>
              <a:buChar char="o"/>
            </a:pPr>
            <a:r>
              <a:rPr lang="en-US" sz="1600"/>
              <a:t>At earlier times in the day (due to lower load) there is higher congestion then at peak times, and it shouldn’t be assumed that the solar will be able to be deliverable across the grid more than at peak periods. Therefore, no resource should count for RA with more output than allowed at peak.</a:t>
            </a:r>
          </a:p>
          <a:p>
            <a:pPr lvl="1">
              <a:spcAft>
                <a:spcPts val="1200"/>
              </a:spcAft>
              <a:buFont typeface="Courier New" panose="02070309020205020404" pitchFamily="49" charset="0"/>
              <a:buChar char="o"/>
            </a:pPr>
            <a:r>
              <a:rPr lang="en-US" sz="1600"/>
              <a:t>For resources limited by POI issues, the must-offer obligation (MOO) is limited by Max at POI. CAISO must be able to use batteries at all hours of the day (including mornings – for local or system emergency reasons) therefore their MOO cannot and should not be lowered across any hour of the day. As such, the solar co-located component MOO may not exceed the difference between the Max at POI limit and the battery MOO. </a:t>
            </a:r>
          </a:p>
          <a:p>
            <a:pPr marL="0" indent="-3175">
              <a:spcAft>
                <a:spcPts val="1200"/>
              </a:spcAft>
              <a:buNone/>
            </a:pPr>
            <a:r>
              <a:rPr lang="en-US" sz="2000" b="1"/>
              <a:t>R.23-10-010 Track 3 </a:t>
            </a:r>
            <a:r>
              <a:rPr lang="en-US" sz="2000"/>
              <a:t>LSEs may submit proposals to revisit how Deliverable MW limit is being implemented</a:t>
            </a:r>
          </a:p>
        </p:txBody>
      </p:sp>
      <p:sp>
        <p:nvSpPr>
          <p:cNvPr id="5" name="Slide Number Placeholder 4">
            <a:extLst>
              <a:ext uri="{FF2B5EF4-FFF2-40B4-BE49-F238E27FC236}">
                <a16:creationId xmlns:a16="http://schemas.microsoft.com/office/drawing/2014/main" id="{1C14D89D-9683-E75E-BFD4-8335B53A79DC}"/>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118245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7CBB-74D4-D9B5-BA52-E541DED62CA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2C367DD-6F6C-5F93-D215-F403B253FC8C}"/>
              </a:ext>
            </a:extLst>
          </p:cNvPr>
          <p:cNvSpPr>
            <a:spLocks noGrp="1"/>
          </p:cNvSpPr>
          <p:nvPr>
            <p:ph type="title"/>
          </p:nvPr>
        </p:nvSpPr>
        <p:spPr>
          <a:xfrm>
            <a:off x="609600" y="365125"/>
            <a:ext cx="10985090" cy="649596"/>
          </a:xfrm>
        </p:spPr>
        <p:txBody>
          <a:bodyPr/>
          <a:lstStyle/>
          <a:p>
            <a:r>
              <a:rPr lang="en-US" sz="3000" dirty="0"/>
              <a:t>Co-located Storage State-of-Charge test</a:t>
            </a:r>
          </a:p>
        </p:txBody>
      </p:sp>
      <p:sp>
        <p:nvSpPr>
          <p:cNvPr id="8" name="Content Placeholder 7">
            <a:extLst>
              <a:ext uri="{FF2B5EF4-FFF2-40B4-BE49-F238E27FC236}">
                <a16:creationId xmlns:a16="http://schemas.microsoft.com/office/drawing/2014/main" id="{825580A4-88A7-F8F2-9CBC-24DA1E02DE08}"/>
              </a:ext>
            </a:extLst>
          </p:cNvPr>
          <p:cNvSpPr>
            <a:spLocks noGrp="1"/>
          </p:cNvSpPr>
          <p:nvPr>
            <p:ph idx="1"/>
          </p:nvPr>
        </p:nvSpPr>
        <p:spPr>
          <a:xfrm>
            <a:off x="597309" y="1250106"/>
            <a:ext cx="10985090" cy="1909056"/>
          </a:xfrm>
        </p:spPr>
        <p:txBody>
          <a:bodyPr vert="horz" lIns="0" tIns="45720" rIns="91440" bIns="45720" rtlCol="0" anchor="t">
            <a:noAutofit/>
          </a:bodyPr>
          <a:lstStyle/>
          <a:p>
            <a:pPr>
              <a:spcAft>
                <a:spcPts val="1200"/>
              </a:spcAft>
              <a:buFont typeface="Courier New" panose="02070309020205020404" pitchFamily="49" charset="0"/>
              <a:buChar char="o"/>
            </a:pPr>
            <a:r>
              <a:rPr lang="en-US" sz="2000" dirty="0"/>
              <a:t>Energy Division is applying energy available from co-located variable energy resource (VER) to count towards co-located storage charging requirements</a:t>
            </a:r>
          </a:p>
          <a:p>
            <a:pPr>
              <a:spcAft>
                <a:spcPts val="1200"/>
              </a:spcAft>
              <a:buFont typeface="Courier New" panose="02070309020205020404" pitchFamily="49" charset="0"/>
              <a:buChar char="o"/>
            </a:pPr>
            <a:r>
              <a:rPr lang="en-US" sz="2000" dirty="0"/>
              <a:t>Grid-charging restricted Storage can still fail the state-of-charge test when the onsite VER isn’t providing sufficient energy for charging. This occurs with some resources in the winter months (December – March) when solar output is lower</a:t>
            </a:r>
          </a:p>
          <a:p>
            <a:pPr>
              <a:spcAft>
                <a:spcPts val="1200"/>
              </a:spcAft>
              <a:buFont typeface="Courier New" panose="02070309020205020404" pitchFamily="49" charset="0"/>
              <a:buChar char="o"/>
            </a:pPr>
            <a:r>
              <a:rPr lang="en-US" sz="2000" dirty="0"/>
              <a:t>D.24-06-004 Ordering Paragraph 7: Under the Slice of Day (SOD) framework, a hybrid and co-located resource's qualifying capacity (QC) counting methodology will be as follows: the renewable component's QC value will be calculated the same as other renewable resources' QC values, the storage component's QC value will be calculated the same as other storage resources' QC values, and the </a:t>
            </a:r>
            <a:r>
              <a:rPr lang="en-US" sz="2000" b="1" dirty="0"/>
              <a:t>total QC value of the resource will be the sum of the two components limited by the Point-Interconnection limit and the SOD compliance tool's state-of-charge test</a:t>
            </a:r>
            <a:r>
              <a:rPr lang="en-US" sz="2000" dirty="0"/>
              <a:t>. This is effective for the 2025 Resource Adequacy compliance year.</a:t>
            </a:r>
          </a:p>
        </p:txBody>
      </p:sp>
      <p:sp>
        <p:nvSpPr>
          <p:cNvPr id="5" name="Slide Number Placeholder 4">
            <a:extLst>
              <a:ext uri="{FF2B5EF4-FFF2-40B4-BE49-F238E27FC236}">
                <a16:creationId xmlns:a16="http://schemas.microsoft.com/office/drawing/2014/main" id="{CF9B2922-11E5-6AB3-42F6-E0625C7E3A96}"/>
              </a:ext>
            </a:extLst>
          </p:cNvPr>
          <p:cNvSpPr>
            <a:spLocks noGrp="1"/>
          </p:cNvSpPr>
          <p:nvPr>
            <p:ph type="sldNum" sz="quarter" idx="12"/>
          </p:nvPr>
        </p:nvSpPr>
        <p:spPr/>
        <p:txBody>
          <a:bodyPr/>
          <a:lstStyle/>
          <a:p>
            <a:fld id="{1C4126A1-9282-4A82-AC02-A59AF4A969C8}" type="slidenum">
              <a:rPr lang="en-US" smtClean="0"/>
              <a:t>18</a:t>
            </a:fld>
            <a:endParaRPr lang="en-US"/>
          </a:p>
        </p:txBody>
      </p:sp>
    </p:spTree>
    <p:extLst>
      <p:ext uri="{BB962C8B-B14F-4D97-AF65-F5344CB8AC3E}">
        <p14:creationId xmlns:p14="http://schemas.microsoft.com/office/powerpoint/2010/main" val="10033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C55C-0E07-C805-A920-DBF682FFBED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48FD00-C515-84EC-55A9-62D3BB4C2B7C}"/>
              </a:ext>
            </a:extLst>
          </p:cNvPr>
          <p:cNvSpPr>
            <a:spLocks noGrp="1"/>
          </p:cNvSpPr>
          <p:nvPr>
            <p:ph type="title"/>
          </p:nvPr>
        </p:nvSpPr>
        <p:spPr>
          <a:xfrm>
            <a:off x="609600" y="365125"/>
            <a:ext cx="10985090" cy="649596"/>
          </a:xfrm>
        </p:spPr>
        <p:txBody>
          <a:bodyPr/>
          <a:lstStyle/>
          <a:p>
            <a:r>
              <a:rPr lang="en-US" sz="3000" dirty="0"/>
              <a:t>Co-located Storage State-of-Charge test</a:t>
            </a:r>
          </a:p>
        </p:txBody>
      </p:sp>
      <p:sp>
        <p:nvSpPr>
          <p:cNvPr id="8" name="Content Placeholder 7">
            <a:extLst>
              <a:ext uri="{FF2B5EF4-FFF2-40B4-BE49-F238E27FC236}">
                <a16:creationId xmlns:a16="http://schemas.microsoft.com/office/drawing/2014/main" id="{7041E025-069A-51FE-929C-2EDFF3E58BAF}"/>
              </a:ext>
            </a:extLst>
          </p:cNvPr>
          <p:cNvSpPr>
            <a:spLocks noGrp="1"/>
          </p:cNvSpPr>
          <p:nvPr>
            <p:ph idx="1"/>
          </p:nvPr>
        </p:nvSpPr>
        <p:spPr>
          <a:xfrm>
            <a:off x="597309" y="1014721"/>
            <a:ext cx="10985090" cy="1909056"/>
          </a:xfrm>
        </p:spPr>
        <p:txBody>
          <a:bodyPr vert="horz" lIns="0" tIns="45720" rIns="91440" bIns="45720" rtlCol="0" anchor="t">
            <a:noAutofit/>
          </a:bodyPr>
          <a:lstStyle/>
          <a:p>
            <a:pPr>
              <a:spcAft>
                <a:spcPts val="1200"/>
              </a:spcAft>
              <a:buFont typeface="Courier New" panose="02070309020205020404" pitchFamily="49" charset="0"/>
              <a:buChar char="o"/>
            </a:pPr>
            <a:r>
              <a:rPr lang="en-US" sz="2000" dirty="0"/>
              <a:t>Example: </a:t>
            </a:r>
            <a:r>
              <a:rPr lang="en-US" sz="1800" dirty="0">
                <a:solidFill>
                  <a:srgbClr val="000000"/>
                </a:solidFill>
                <a:latin typeface="Courier New" panose="02070309020205020404" pitchFamily="49" charset="0"/>
              </a:rPr>
              <a:t>SISPRG_2_DS3BT4 </a:t>
            </a:r>
            <a:r>
              <a:rPr lang="en-US" sz="2000" dirty="0"/>
              <a:t>15 MW storage, Dec. 2025</a:t>
            </a:r>
          </a:p>
          <a:p>
            <a:pPr>
              <a:buFont typeface="Courier New" panose="02070309020205020404" pitchFamily="49" charset="0"/>
              <a:buChar char="o"/>
            </a:pPr>
            <a:r>
              <a:rPr lang="en-US" sz="2000" dirty="0"/>
              <a:t>Grid-restricted Storage Charging Requirement</a:t>
            </a:r>
          </a:p>
          <a:p>
            <a:pPr marL="342900" lvl="1" indent="0">
              <a:spcBef>
                <a:spcPts val="0"/>
              </a:spcBef>
              <a:buNone/>
            </a:pPr>
            <a:r>
              <a:rPr lang="en-US" sz="1600" dirty="0"/>
              <a:t>= total shown capacity / storage efficiency</a:t>
            </a:r>
          </a:p>
          <a:p>
            <a:pPr marL="342900" lvl="1" indent="0">
              <a:spcBef>
                <a:spcPts val="0"/>
              </a:spcBef>
              <a:buNone/>
            </a:pPr>
            <a:r>
              <a:rPr lang="en-US" sz="1600" dirty="0"/>
              <a:t>= (15 MWh + 15 MWh + 15 MWh + 15 MWh) / 0.8 = 75MWh</a:t>
            </a:r>
            <a:endParaRPr lang="en-US" sz="1800" i="1" dirty="0"/>
          </a:p>
          <a:p>
            <a:pPr>
              <a:buFont typeface="Courier New" panose="02070309020205020404" pitchFamily="49" charset="0"/>
              <a:buChar char="o"/>
            </a:pPr>
            <a:r>
              <a:rPr lang="en-US" sz="2000" dirty="0"/>
              <a:t>Co-located Solar </a:t>
            </a:r>
            <a:r>
              <a:rPr lang="en-US" sz="1800" b="0" strike="noStrike" dirty="0">
                <a:solidFill>
                  <a:srgbClr val="000000"/>
                </a:solidFill>
                <a:effectLst/>
                <a:latin typeface="Courier New" panose="02070309020205020404" pitchFamily="49" charset="0"/>
              </a:rPr>
              <a:t>SISPRG_2_DS3SR4</a:t>
            </a:r>
            <a:r>
              <a:rPr lang="en-US" sz="1600" dirty="0"/>
              <a:t> </a:t>
            </a:r>
            <a:r>
              <a:rPr lang="en-US" sz="2000" dirty="0"/>
              <a:t>Output = 61.4 MWh</a:t>
            </a:r>
          </a:p>
          <a:p>
            <a:pPr lvl="1">
              <a:spcBef>
                <a:spcPts val="0"/>
              </a:spcBef>
              <a:spcAft>
                <a:spcPts val="1200"/>
              </a:spcAft>
              <a:buFont typeface="Courier New" panose="02070309020205020404" pitchFamily="49" charset="0"/>
              <a:buChar char="o"/>
            </a:pPr>
            <a:r>
              <a:rPr lang="en-US" sz="1600" dirty="0"/>
              <a:t>See </a:t>
            </a:r>
            <a:r>
              <a:rPr lang="en-US" sz="1600" i="1" dirty="0"/>
              <a:t>Check Storage SOC</a:t>
            </a:r>
            <a:r>
              <a:rPr lang="en-US" sz="1600" dirty="0"/>
              <a:t> tab, Available Charging MW columns</a:t>
            </a:r>
          </a:p>
          <a:p>
            <a:pPr>
              <a:spcAft>
                <a:spcPts val="1200"/>
              </a:spcAft>
              <a:buFont typeface="Courier New" panose="02070309020205020404" pitchFamily="49" charset="0"/>
              <a:buChar char="o"/>
            </a:pPr>
            <a:r>
              <a:rPr lang="en-US" sz="2000" dirty="0"/>
              <a:t>Fails state-of-charge </a:t>
            </a:r>
            <a:r>
              <a:rPr lang="en-US" sz="2000"/>
              <a:t>test if </a:t>
            </a:r>
            <a:r>
              <a:rPr lang="en-US" sz="2000" dirty="0"/>
              <a:t>Default Profile TRUE because onsite solar isn’t providing sufficient energy for charging</a:t>
            </a:r>
          </a:p>
          <a:p>
            <a:pPr>
              <a:buFont typeface="Courier New" panose="02070309020205020404" pitchFamily="49" charset="0"/>
              <a:buChar char="o"/>
            </a:pPr>
            <a:r>
              <a:rPr lang="en-US" sz="2000" dirty="0"/>
              <a:t>Solutions:</a:t>
            </a:r>
          </a:p>
          <a:p>
            <a:pPr lvl="1">
              <a:spcBef>
                <a:spcPts val="0"/>
              </a:spcBef>
              <a:buFont typeface="Courier New" panose="02070309020205020404" pitchFamily="49" charset="0"/>
              <a:buChar char="o"/>
            </a:pPr>
            <a:r>
              <a:rPr lang="en-US" sz="1800" dirty="0"/>
              <a:t>Use optimizer to adhere to state-of-charge requirements</a:t>
            </a:r>
          </a:p>
          <a:p>
            <a:pPr lvl="1">
              <a:spcBef>
                <a:spcPts val="0"/>
              </a:spcBef>
              <a:buFont typeface="Courier New" panose="02070309020205020404" pitchFamily="49" charset="0"/>
              <a:buChar char="o"/>
            </a:pPr>
            <a:r>
              <a:rPr lang="en-US" sz="1800" dirty="0"/>
              <a:t>Resource Custom Profile that doesn’t exceed available charging (e.g., show12 MW in Dec.)</a:t>
            </a:r>
          </a:p>
          <a:p>
            <a:pPr lvl="1">
              <a:spcBef>
                <a:spcPts val="0"/>
              </a:spcBef>
              <a:buFont typeface="Courier New" panose="02070309020205020404" pitchFamily="49" charset="0"/>
              <a:buChar char="o"/>
            </a:pPr>
            <a:r>
              <a:rPr lang="en-US" sz="1800" dirty="0"/>
              <a:t>Request change to the storage efficiency, or update to grid charging TRUE in MRD</a:t>
            </a:r>
          </a:p>
          <a:p>
            <a:pPr>
              <a:spcAft>
                <a:spcPts val="1200"/>
              </a:spcAft>
              <a:buFont typeface="Courier New" panose="02070309020205020404" pitchFamily="49" charset="0"/>
              <a:buChar char="o"/>
            </a:pPr>
            <a:endParaRPr lang="en-US" sz="2000" dirty="0"/>
          </a:p>
          <a:p>
            <a:pPr>
              <a:spcAft>
                <a:spcPts val="1200"/>
              </a:spcAft>
              <a:buFont typeface="Courier New" panose="02070309020205020404" pitchFamily="49" charset="0"/>
              <a:buChar char="o"/>
            </a:pPr>
            <a:endParaRPr lang="en-US" sz="2000" i="1" dirty="0"/>
          </a:p>
          <a:p>
            <a:pPr lvl="1">
              <a:spcAft>
                <a:spcPts val="1200"/>
              </a:spcAft>
              <a:buFont typeface="Courier New" panose="02070309020205020404" pitchFamily="49" charset="0"/>
              <a:buChar char="o"/>
            </a:pPr>
            <a:endParaRPr lang="en-US" sz="1800" i="1" dirty="0"/>
          </a:p>
          <a:p>
            <a:pPr>
              <a:spcAft>
                <a:spcPts val="1200"/>
              </a:spcAft>
              <a:buFont typeface="Courier New" panose="02070309020205020404" pitchFamily="49" charset="0"/>
              <a:buChar char="o"/>
            </a:pPr>
            <a:endParaRPr lang="en-US" sz="2000" i="1" dirty="0"/>
          </a:p>
        </p:txBody>
      </p:sp>
      <p:sp>
        <p:nvSpPr>
          <p:cNvPr id="5" name="Slide Number Placeholder 4">
            <a:extLst>
              <a:ext uri="{FF2B5EF4-FFF2-40B4-BE49-F238E27FC236}">
                <a16:creationId xmlns:a16="http://schemas.microsoft.com/office/drawing/2014/main" id="{10E1F795-8CD7-268C-7C4D-448B3C5F289D}"/>
              </a:ext>
            </a:extLst>
          </p:cNvPr>
          <p:cNvSpPr>
            <a:spLocks noGrp="1"/>
          </p:cNvSpPr>
          <p:nvPr>
            <p:ph type="sldNum" sz="quarter" idx="12"/>
          </p:nvPr>
        </p:nvSpPr>
        <p:spPr/>
        <p:txBody>
          <a:bodyPr/>
          <a:lstStyle/>
          <a:p>
            <a:fld id="{1C4126A1-9282-4A82-AC02-A59AF4A969C8}" type="slidenum">
              <a:rPr lang="en-US" smtClean="0"/>
              <a:t>19</a:t>
            </a:fld>
            <a:endParaRPr lang="en-US"/>
          </a:p>
        </p:txBody>
      </p:sp>
    </p:spTree>
    <p:extLst>
      <p:ext uri="{BB962C8B-B14F-4D97-AF65-F5344CB8AC3E}">
        <p14:creationId xmlns:p14="http://schemas.microsoft.com/office/powerpoint/2010/main" val="86699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599" y="509985"/>
            <a:ext cx="10972800" cy="690562"/>
          </a:xfrm>
        </p:spPr>
        <p:txBody>
          <a:bodyPr>
            <a:noAutofit/>
          </a:bodyPr>
          <a:lstStyle/>
          <a:p>
            <a:r>
              <a:rPr lang="en-US"/>
              <a:t>Agenda</a:t>
            </a:r>
          </a:p>
        </p:txBody>
      </p:sp>
      <p:sp>
        <p:nvSpPr>
          <p:cNvPr id="16" name="Content Placeholder 15">
            <a:extLst>
              <a:ext uri="{FF2B5EF4-FFF2-40B4-BE49-F238E27FC236}">
                <a16:creationId xmlns:a16="http://schemas.microsoft.com/office/drawing/2014/main" id="{5C230E15-EA6F-B14F-A398-A4EFDAC7C5F9}"/>
              </a:ext>
            </a:extLst>
          </p:cNvPr>
          <p:cNvSpPr>
            <a:spLocks noGrp="1"/>
          </p:cNvSpPr>
          <p:nvPr>
            <p:ph idx="1"/>
          </p:nvPr>
        </p:nvSpPr>
        <p:spPr>
          <a:xfrm>
            <a:off x="609599" y="1330449"/>
            <a:ext cx="10972800" cy="4351338"/>
          </a:xfrm>
        </p:spPr>
        <p:txBody>
          <a:bodyPr vert="horz" lIns="0" tIns="45720" rIns="91440" bIns="45720" rtlCol="0" anchor="t">
            <a:noAutofit/>
          </a:bodyPr>
          <a:lstStyle/>
          <a:p>
            <a:pPr marR="0" indent="-457200">
              <a:lnSpc>
                <a:spcPct val="107000"/>
              </a:lnSpc>
              <a:spcBef>
                <a:spcPts val="1200"/>
              </a:spcBef>
              <a:spcAft>
                <a:spcPts val="800"/>
              </a:spcAft>
              <a:buFont typeface="Courier New" panose="02070309020205020404" pitchFamily="49" charset="0"/>
              <a:buChar char="o"/>
            </a:pPr>
            <a:r>
              <a:rPr lang="en-US" sz="2800" kern="100" dirty="0">
                <a:effectLst/>
                <a:latin typeface="Aptos"/>
                <a:ea typeface="Aptos" panose="020B0004020202020204" pitchFamily="34" charset="0"/>
                <a:cs typeface="Times New Roman"/>
              </a:rPr>
              <a:t>SOD Implementation Timeline</a:t>
            </a:r>
          </a:p>
          <a:p>
            <a:pPr marR="0" indent="-457200">
              <a:lnSpc>
                <a:spcPct val="107000"/>
              </a:lnSpc>
              <a:spcBef>
                <a:spcPts val="0"/>
              </a:spcBef>
              <a:spcAft>
                <a:spcPts val="800"/>
              </a:spcAft>
              <a:buFont typeface="Courier New" panose="02070309020205020404" pitchFamily="49" charset="0"/>
              <a:buChar char="o"/>
            </a:pPr>
            <a:r>
              <a:rPr lang="en-US" sz="2800" kern="100" dirty="0">
                <a:effectLst/>
                <a:latin typeface="Aptos"/>
                <a:ea typeface="Aptos" panose="020B0004020202020204" pitchFamily="34" charset="0"/>
                <a:cs typeface="Times New Roman"/>
              </a:rPr>
              <a:t>Stakeholders’ Topics of Interest </a:t>
            </a:r>
          </a:p>
          <a:p>
            <a:pPr marL="685800" lvl="1" indent="-342900">
              <a:lnSpc>
                <a:spcPct val="107000"/>
              </a:lnSpc>
              <a:spcBef>
                <a:spcPts val="0"/>
              </a:spcBef>
              <a:buFont typeface="Wingdings" panose="05000000000000000000" pitchFamily="2" charset="2"/>
              <a:buChar char=""/>
            </a:pPr>
            <a:r>
              <a:rPr lang="en-US" sz="2400" kern="100" dirty="0">
                <a:effectLst/>
                <a:latin typeface="Aptos"/>
                <a:ea typeface="Aptos" panose="020B0004020202020204" pitchFamily="34" charset="0"/>
                <a:cs typeface="Times New Roman"/>
              </a:rPr>
              <a:t>Demand Response </a:t>
            </a:r>
          </a:p>
          <a:p>
            <a:pPr marL="685800" lvl="1" indent="-342900">
              <a:lnSpc>
                <a:spcPct val="107000"/>
              </a:lnSpc>
              <a:spcBef>
                <a:spcPts val="0"/>
              </a:spcBef>
              <a:buFont typeface="Wingdings" panose="05000000000000000000" pitchFamily="2" charset="2"/>
              <a:buChar char=""/>
            </a:pPr>
            <a:r>
              <a:rPr lang="en-US" sz="2400" kern="100" dirty="0">
                <a:effectLst/>
                <a:latin typeface="Aptos"/>
                <a:ea typeface="Aptos" panose="020B0004020202020204" pitchFamily="34" charset="0"/>
                <a:cs typeface="Times New Roman"/>
              </a:rPr>
              <a:t>Imports under SOD</a:t>
            </a:r>
          </a:p>
          <a:p>
            <a:pPr marL="685800" lvl="1" indent="-342900">
              <a:lnSpc>
                <a:spcPct val="107000"/>
              </a:lnSpc>
              <a:spcBef>
                <a:spcPts val="0"/>
              </a:spcBef>
              <a:buFont typeface="Wingdings" panose="05000000000000000000" pitchFamily="2" charset="2"/>
              <a:buChar char=""/>
            </a:pPr>
            <a:r>
              <a:rPr lang="en-US" sz="2400" kern="100" dirty="0">
                <a:latin typeface="Aptos"/>
                <a:ea typeface="Aptos" panose="020B0004020202020204" pitchFamily="34" charset="0"/>
                <a:cs typeface="Times New Roman"/>
              </a:rPr>
              <a:t>Hybrid Resource Showing</a:t>
            </a:r>
            <a:endParaRPr lang="en-US" sz="2400" kern="100" dirty="0">
              <a:effectLst/>
              <a:latin typeface="Aptos"/>
              <a:ea typeface="Aptos" panose="020B0004020202020204" pitchFamily="34" charset="0"/>
              <a:cs typeface="Times New Roman"/>
            </a:endParaRPr>
          </a:p>
          <a:p>
            <a:pPr marL="685800" lvl="1" indent="-342900">
              <a:lnSpc>
                <a:spcPct val="107000"/>
              </a:lnSpc>
              <a:spcBef>
                <a:spcPts val="0"/>
              </a:spcBef>
              <a:buFont typeface="Wingdings" panose="05000000000000000000" pitchFamily="2" charset="2"/>
              <a:buChar char=""/>
            </a:pPr>
            <a:r>
              <a:rPr lang="en-US" sz="2400" kern="100" dirty="0">
                <a:latin typeface="Aptos"/>
                <a:ea typeface="Aptos" panose="020B0004020202020204" pitchFamily="34" charset="0"/>
                <a:cs typeface="Times New Roman"/>
              </a:rPr>
              <a:t>Deliverability Co-located Solar Resources</a:t>
            </a:r>
          </a:p>
          <a:p>
            <a:pPr marL="685800" lvl="1" indent="-342900">
              <a:lnSpc>
                <a:spcPct val="107000"/>
              </a:lnSpc>
              <a:spcBef>
                <a:spcPts val="0"/>
              </a:spcBef>
              <a:buFont typeface="Wingdings" panose="05000000000000000000" pitchFamily="2" charset="2"/>
              <a:buChar char=""/>
            </a:pPr>
            <a:r>
              <a:rPr lang="en-US" sz="2400" kern="100" dirty="0">
                <a:effectLst/>
                <a:latin typeface="Aptos"/>
                <a:ea typeface="Aptos" panose="020B0004020202020204" pitchFamily="34" charset="0"/>
                <a:cs typeface="Times New Roman"/>
              </a:rPr>
              <a:t>State-of-Charge Grid-charging Restricted Storage </a:t>
            </a:r>
            <a:endParaRPr lang="en-US" sz="2400" kern="100" dirty="0">
              <a:latin typeface="Aptos"/>
              <a:ea typeface="Aptos" panose="020B0004020202020204" pitchFamily="34" charset="0"/>
              <a:cs typeface="Times New Roman"/>
            </a:endParaRPr>
          </a:p>
          <a:p>
            <a:pPr marL="685800" lvl="1" indent="-342900">
              <a:lnSpc>
                <a:spcPct val="107000"/>
              </a:lnSpc>
              <a:spcBef>
                <a:spcPts val="0"/>
              </a:spcBef>
              <a:buFont typeface="Wingdings" panose="05000000000000000000" pitchFamily="2" charset="2"/>
              <a:buChar char=""/>
            </a:pPr>
            <a:r>
              <a:rPr lang="en-US" sz="2400" kern="100" dirty="0">
                <a:effectLst/>
                <a:latin typeface="Aptos"/>
                <a:ea typeface="Aptos" panose="020B0004020202020204" pitchFamily="34" charset="0"/>
                <a:cs typeface="Times New Roman"/>
              </a:rPr>
              <a:t>Template Feedback</a:t>
            </a:r>
          </a:p>
          <a:p>
            <a:pPr marR="0" indent="-457200">
              <a:lnSpc>
                <a:spcPct val="107000"/>
              </a:lnSpc>
              <a:spcBef>
                <a:spcPts val="0"/>
              </a:spcBef>
              <a:spcAft>
                <a:spcPts val="800"/>
              </a:spcAft>
              <a:buFont typeface="Courier New" panose="02070309020205020404" pitchFamily="49" charset="0"/>
              <a:buChar char="o"/>
            </a:pPr>
            <a:r>
              <a:rPr lang="en-US" sz="2800" kern="100" dirty="0">
                <a:effectLst/>
                <a:latin typeface="Aptos"/>
                <a:ea typeface="Aptos" panose="020B0004020202020204" pitchFamily="34" charset="0"/>
                <a:cs typeface="Times New Roman"/>
              </a:rPr>
              <a:t>Additional Comments and Questions </a:t>
            </a:r>
          </a:p>
          <a:p>
            <a:pPr>
              <a:spcBef>
                <a:spcPts val="500"/>
              </a:spcBef>
            </a:pPr>
            <a:endParaRPr lang="en-US" sz="2000" dirty="0"/>
          </a:p>
          <a:p>
            <a:pPr>
              <a:spcBef>
                <a:spcPts val="500"/>
              </a:spcBef>
            </a:pPr>
            <a:endParaRPr lang="en-US" sz="10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149283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620C1-C2B0-AFC4-6367-EB52FB66B9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4B44A67-3098-6CD2-ACB7-2CEFF5CC19DB}"/>
              </a:ext>
            </a:extLst>
          </p:cNvPr>
          <p:cNvSpPr>
            <a:spLocks noGrp="1"/>
          </p:cNvSpPr>
          <p:nvPr>
            <p:ph type="title"/>
          </p:nvPr>
        </p:nvSpPr>
        <p:spPr>
          <a:xfrm>
            <a:off x="609600" y="365125"/>
            <a:ext cx="10985090" cy="649596"/>
          </a:xfrm>
        </p:spPr>
        <p:txBody>
          <a:bodyPr/>
          <a:lstStyle/>
          <a:p>
            <a:r>
              <a:rPr lang="en-US" sz="3200" dirty="0"/>
              <a:t>Showing Template Feedback</a:t>
            </a:r>
          </a:p>
        </p:txBody>
      </p:sp>
      <p:sp>
        <p:nvSpPr>
          <p:cNvPr id="8" name="Content Placeholder 7">
            <a:extLst>
              <a:ext uri="{FF2B5EF4-FFF2-40B4-BE49-F238E27FC236}">
                <a16:creationId xmlns:a16="http://schemas.microsoft.com/office/drawing/2014/main" id="{65F1C843-6390-9A79-22E1-4500FA3AA65A}"/>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sz="2200" dirty="0"/>
              <a:t>Flex Capacity Requirement in SOD Template</a:t>
            </a:r>
          </a:p>
          <a:p>
            <a:pPr lvl="1">
              <a:buFont typeface="Courier New" panose="02070309020205020404" pitchFamily="49" charset="0"/>
              <a:buChar char="o"/>
            </a:pPr>
            <a:r>
              <a:rPr lang="en-US" sz="2000" dirty="0"/>
              <a:t>Requirements for year-ahead are displayed at 100% when it should be 90%.</a:t>
            </a:r>
          </a:p>
          <a:p>
            <a:pPr lvl="1">
              <a:buFont typeface="Courier New" panose="02070309020205020404" pitchFamily="49" charset="0"/>
              <a:buChar char="o"/>
            </a:pPr>
            <a:r>
              <a:rPr lang="en-US" sz="2000" dirty="0"/>
              <a:t>Inconsequential for compliance because Local / Flex template is being used for year-ahead Flex compliance showing.</a:t>
            </a:r>
          </a:p>
          <a:p>
            <a:pPr lvl="1">
              <a:buFont typeface="Courier New" panose="02070309020205020404" pitchFamily="49" charset="0"/>
              <a:buChar char="o"/>
            </a:pPr>
            <a:r>
              <a:rPr lang="en-US" sz="2000" dirty="0"/>
              <a:t>Flex Capacity shortfall in </a:t>
            </a:r>
            <a:r>
              <a:rPr lang="en-US" sz="2000" i="1" dirty="0"/>
              <a:t>Validation Overview </a:t>
            </a:r>
            <a:r>
              <a:rPr lang="en-US" sz="2000" dirty="0"/>
              <a:t>tab displays incorrect quantity.</a:t>
            </a:r>
          </a:p>
          <a:p>
            <a:pPr marL="339725" lvl="1" indent="0">
              <a:buNone/>
            </a:pPr>
            <a:endParaRPr lang="en-US" sz="2000" dirty="0"/>
          </a:p>
          <a:p>
            <a:pPr marL="0" indent="0">
              <a:spcBef>
                <a:spcPts val="500"/>
              </a:spcBef>
              <a:buNone/>
              <a:defRPr/>
            </a:pPr>
            <a:r>
              <a:rPr lang="en-US" sz="2200" dirty="0">
                <a:solidFill>
                  <a:srgbClr val="000000"/>
                </a:solidFill>
                <a:latin typeface="Century Gothic" panose="020F0302020204030204"/>
              </a:rPr>
              <a:t>Validation Overview tab: shows cumulative MWh shortfall rather than single hour with largest deficient. </a:t>
            </a:r>
          </a:p>
          <a:p>
            <a:pPr lvl="1">
              <a:buFont typeface="Courier New" panose="02070309020205020404" pitchFamily="49" charset="0"/>
              <a:buChar char="o"/>
              <a:defRPr/>
            </a:pPr>
            <a:r>
              <a:rPr lang="en-US" sz="2000" dirty="0">
                <a:solidFill>
                  <a:srgbClr val="000000"/>
                </a:solidFill>
                <a:latin typeface="Century Gothic" panose="020F0302020204030204"/>
              </a:rPr>
              <a:t>This was a feature intended to inform users, we’ll switch the text to display the largest deficient in future templates.</a:t>
            </a:r>
          </a:p>
          <a:p>
            <a:pPr marL="0" indent="0">
              <a:spcBef>
                <a:spcPts val="500"/>
              </a:spcBef>
              <a:buNone/>
              <a:defRPr/>
            </a:pPr>
            <a:endParaRPr lang="en-US" sz="2200" dirty="0">
              <a:solidFill>
                <a:srgbClr val="000000"/>
              </a:solidFill>
              <a:latin typeface="Century Gothic" panose="020F0302020204030204"/>
            </a:endParaRPr>
          </a:p>
          <a:p>
            <a:pPr marL="0" indent="0">
              <a:spcBef>
                <a:spcPts val="500"/>
              </a:spcBef>
              <a:buNone/>
              <a:defRPr/>
            </a:pPr>
            <a:r>
              <a:rPr lang="en-US" sz="2200" dirty="0">
                <a:solidFill>
                  <a:srgbClr val="000000"/>
                </a:solidFill>
                <a:latin typeface="Century Gothic" panose="020F0302020204030204"/>
              </a:rPr>
              <a:t>User-Defined Resource tab missing Interconnection limit field</a:t>
            </a:r>
          </a:p>
          <a:p>
            <a:pPr marL="571500" marR="0" lvl="1" indent="-231775"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endParaRPr lang="en-US" sz="2000" dirty="0">
              <a:solidFill>
                <a:srgbClr val="000000"/>
              </a:solidFill>
              <a:latin typeface="Century Gothic" panose="020F0302020204030204"/>
            </a:endParaRPr>
          </a:p>
          <a:p>
            <a:pPr marL="0" indent="-3175">
              <a:spcBef>
                <a:spcPts val="500"/>
              </a:spcBef>
              <a:buNone/>
              <a:defRPr/>
            </a:pPr>
            <a:endParaRPr lang="en-US" dirty="0"/>
          </a:p>
          <a:p>
            <a:pPr marL="0" indent="0">
              <a:buNone/>
            </a:pPr>
            <a:endParaRPr lang="en-US" sz="2200" dirty="0"/>
          </a:p>
        </p:txBody>
      </p:sp>
      <p:sp>
        <p:nvSpPr>
          <p:cNvPr id="5" name="Slide Number Placeholder 4">
            <a:extLst>
              <a:ext uri="{FF2B5EF4-FFF2-40B4-BE49-F238E27FC236}">
                <a16:creationId xmlns:a16="http://schemas.microsoft.com/office/drawing/2014/main" id="{75C1238D-5D35-161D-B814-40751E67509A}"/>
              </a:ext>
            </a:extLst>
          </p:cNvPr>
          <p:cNvSpPr>
            <a:spLocks noGrp="1"/>
          </p:cNvSpPr>
          <p:nvPr>
            <p:ph type="sldNum" sz="quarter" idx="12"/>
          </p:nvPr>
        </p:nvSpPr>
        <p:spPr/>
        <p:txBody>
          <a:bodyPr/>
          <a:lstStyle/>
          <a:p>
            <a:fld id="{1C4126A1-9282-4A82-AC02-A59AF4A969C8}" type="slidenum">
              <a:rPr lang="en-US" smtClean="0"/>
              <a:t>20</a:t>
            </a:fld>
            <a:endParaRPr lang="en-US"/>
          </a:p>
        </p:txBody>
      </p:sp>
    </p:spTree>
    <p:extLst>
      <p:ext uri="{BB962C8B-B14F-4D97-AF65-F5344CB8AC3E}">
        <p14:creationId xmlns:p14="http://schemas.microsoft.com/office/powerpoint/2010/main" val="2137082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FFC95-394B-AE43-F9DB-E5BCB91FC38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580A66-4C37-DD97-E932-F1CFF21C849D}"/>
              </a:ext>
            </a:extLst>
          </p:cNvPr>
          <p:cNvSpPr>
            <a:spLocks noGrp="1"/>
          </p:cNvSpPr>
          <p:nvPr>
            <p:ph type="title"/>
          </p:nvPr>
        </p:nvSpPr>
        <p:spPr>
          <a:xfrm>
            <a:off x="609600" y="365125"/>
            <a:ext cx="10985090" cy="649596"/>
          </a:xfrm>
        </p:spPr>
        <p:txBody>
          <a:bodyPr/>
          <a:lstStyle/>
          <a:p>
            <a:r>
              <a:rPr lang="en-US" sz="3200" dirty="0"/>
              <a:t>Next Steps in SOD Implementation</a:t>
            </a:r>
          </a:p>
        </p:txBody>
      </p:sp>
      <p:sp>
        <p:nvSpPr>
          <p:cNvPr id="8" name="Content Placeholder 7">
            <a:extLst>
              <a:ext uri="{FF2B5EF4-FFF2-40B4-BE49-F238E27FC236}">
                <a16:creationId xmlns:a16="http://schemas.microsoft.com/office/drawing/2014/main" id="{3A474764-1468-8543-4132-F4F92A3D5D42}"/>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3175">
              <a:spcBef>
                <a:spcPts val="500"/>
              </a:spcBef>
              <a:buNone/>
              <a:defRPr/>
            </a:pPr>
            <a:r>
              <a:rPr lang="en-US" dirty="0"/>
              <a:t>Use the existing template for year-ahead filings. After Oct. 31</a:t>
            </a:r>
            <a:r>
              <a:rPr lang="en-US" baseline="30000" dirty="0"/>
              <a:t>st</a:t>
            </a:r>
            <a:r>
              <a:rPr lang="en-US" dirty="0"/>
              <a:t> Energy Division will issue a new template and address feedback we’ve received on additional features.</a:t>
            </a:r>
          </a:p>
          <a:p>
            <a:pPr marL="0" indent="-3175">
              <a:spcBef>
                <a:spcPts val="500"/>
              </a:spcBef>
              <a:buNone/>
              <a:defRPr/>
            </a:pPr>
            <a:endParaRPr lang="en-US" dirty="0"/>
          </a:p>
          <a:p>
            <a:pPr marL="0" indent="-3175">
              <a:spcBef>
                <a:spcPts val="500"/>
              </a:spcBef>
              <a:buNone/>
              <a:defRPr/>
            </a:pPr>
            <a:r>
              <a:rPr lang="en-US" dirty="0"/>
              <a:t>Reach out if you’re having issues with your templates or completing your filings.</a:t>
            </a:r>
          </a:p>
          <a:p>
            <a:pPr marL="0" indent="0">
              <a:buNone/>
            </a:pPr>
            <a:endParaRPr lang="en-US" sz="2200" dirty="0"/>
          </a:p>
        </p:txBody>
      </p:sp>
      <p:sp>
        <p:nvSpPr>
          <p:cNvPr id="5" name="Slide Number Placeholder 4">
            <a:extLst>
              <a:ext uri="{FF2B5EF4-FFF2-40B4-BE49-F238E27FC236}">
                <a16:creationId xmlns:a16="http://schemas.microsoft.com/office/drawing/2014/main" id="{0696719E-6FAA-97F0-CA10-21137228DAF4}"/>
              </a:ext>
            </a:extLst>
          </p:cNvPr>
          <p:cNvSpPr>
            <a:spLocks noGrp="1"/>
          </p:cNvSpPr>
          <p:nvPr>
            <p:ph type="sldNum" sz="quarter" idx="12"/>
          </p:nvPr>
        </p:nvSpPr>
        <p:spPr/>
        <p:txBody>
          <a:bodyPr/>
          <a:lstStyle/>
          <a:p>
            <a:fld id="{1C4126A1-9282-4A82-AC02-A59AF4A969C8}" type="slidenum">
              <a:rPr lang="en-US" smtClean="0"/>
              <a:t>21</a:t>
            </a:fld>
            <a:endParaRPr lang="en-US"/>
          </a:p>
        </p:txBody>
      </p:sp>
    </p:spTree>
    <p:extLst>
      <p:ext uri="{BB962C8B-B14F-4D97-AF65-F5344CB8AC3E}">
        <p14:creationId xmlns:p14="http://schemas.microsoft.com/office/powerpoint/2010/main" val="4252150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56996" y="1152470"/>
            <a:ext cx="8082618" cy="1023728"/>
          </a:xfrm>
          <a:prstGeom prst="rect">
            <a:avLst/>
          </a:prstGeom>
        </p:spPr>
        <p:txBody>
          <a:bodyPr lIns="91440" tIns="45720" rIns="91440" bIns="45720" anchor="t">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Additional Comments or 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fld id="{1C4126A1-9282-4A82-AC02-A59AF4A969C8}" type="slidenum">
              <a:rPr lang="en-US" smtClean="0"/>
              <a:t>22</a:t>
            </a:fld>
            <a:endParaRPr lang="en-US"/>
          </a:p>
        </p:txBody>
      </p:sp>
    </p:spTree>
    <p:extLst>
      <p:ext uri="{BB962C8B-B14F-4D97-AF65-F5344CB8AC3E}">
        <p14:creationId xmlns:p14="http://schemas.microsoft.com/office/powerpoint/2010/main" val="326920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a:hlinkClick r:id="rId2"/>
              </a:rPr>
              <a:t>Resource Adequacy Homepage</a:t>
            </a:r>
            <a:r>
              <a:rPr lang="en-US" sz="2400" b="0"/>
              <a:t> </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23</a:t>
            </a:fld>
            <a:endParaRPr lang="en-US"/>
          </a:p>
        </p:txBody>
      </p:sp>
    </p:spTree>
    <p:extLst>
      <p:ext uri="{BB962C8B-B14F-4D97-AF65-F5344CB8AC3E}">
        <p14:creationId xmlns:p14="http://schemas.microsoft.com/office/powerpoint/2010/main" val="246247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600" y="365126"/>
            <a:ext cx="10588171" cy="500743"/>
          </a:xfrm>
        </p:spPr>
        <p:txBody>
          <a:bodyPr>
            <a:noAutofit/>
          </a:bodyPr>
          <a:lstStyle/>
          <a:p>
            <a:r>
              <a:rPr lang="en-US" dirty="0"/>
              <a:t>Slice-of-Day Implementation Timeline</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3</a:t>
            </a:fld>
            <a:endParaRPr lang="en-US"/>
          </a:p>
        </p:txBody>
      </p:sp>
      <p:graphicFrame>
        <p:nvGraphicFramePr>
          <p:cNvPr id="3" name="Content Placeholder 2">
            <a:extLst>
              <a:ext uri="{FF2B5EF4-FFF2-40B4-BE49-F238E27FC236}">
                <a16:creationId xmlns:a16="http://schemas.microsoft.com/office/drawing/2014/main" id="{58E446B5-087A-3AE6-AEC6-A3EFBD2E709E}"/>
              </a:ext>
            </a:extLst>
          </p:cNvPr>
          <p:cNvGraphicFramePr>
            <a:graphicFrameLocks noGrp="1"/>
          </p:cNvGraphicFramePr>
          <p:nvPr>
            <p:ph sz="half" idx="2"/>
            <p:extLst>
              <p:ext uri="{D42A27DB-BD31-4B8C-83A1-F6EECF244321}">
                <p14:modId xmlns:p14="http://schemas.microsoft.com/office/powerpoint/2010/main" val="1858961704"/>
              </p:ext>
            </p:extLst>
          </p:nvPr>
        </p:nvGraphicFramePr>
        <p:xfrm>
          <a:off x="494631" y="1244600"/>
          <a:ext cx="11140977" cy="3850707"/>
        </p:xfrm>
        <a:graphic>
          <a:graphicData uri="http://schemas.openxmlformats.org/drawingml/2006/table">
            <a:tbl>
              <a:tblPr firstRow="1" bandRow="1">
                <a:tableStyleId>{5C22544A-7EE6-4342-B048-85BDC9FD1C3A}</a:tableStyleId>
              </a:tblPr>
              <a:tblGrid>
                <a:gridCol w="8027689">
                  <a:extLst>
                    <a:ext uri="{9D8B030D-6E8A-4147-A177-3AD203B41FA5}">
                      <a16:colId xmlns:a16="http://schemas.microsoft.com/office/drawing/2014/main" val="1488842552"/>
                    </a:ext>
                  </a:extLst>
                </a:gridCol>
                <a:gridCol w="3113288">
                  <a:extLst>
                    <a:ext uri="{9D8B030D-6E8A-4147-A177-3AD203B41FA5}">
                      <a16:colId xmlns:a16="http://schemas.microsoft.com/office/drawing/2014/main" val="1836252042"/>
                    </a:ext>
                  </a:extLst>
                </a:gridCol>
              </a:tblGrid>
              <a:tr h="416311">
                <a:tc>
                  <a:txBody>
                    <a:bodyPr/>
                    <a:lstStyle/>
                    <a:p>
                      <a:pPr lvl="0">
                        <a:buNone/>
                      </a:pPr>
                      <a:r>
                        <a:rPr lang="en-US" sz="2000" b="1" i="0" u="none" strike="noStrike" noProof="0">
                          <a:solidFill>
                            <a:srgbClr val="000000"/>
                          </a:solidFill>
                          <a:latin typeface="Century Gothic"/>
                        </a:rPr>
                        <a:t>Recent Program Milestones and Upcoming Dates: </a:t>
                      </a:r>
                      <a:endParaRPr lang="en-US" sz="2000" b="1"/>
                    </a:p>
                  </a:txBody>
                  <a:tcPr/>
                </a:tc>
                <a:tc>
                  <a:txBody>
                    <a:bodyPr/>
                    <a:lstStyle/>
                    <a:p>
                      <a:endParaRPr lang="en-US"/>
                    </a:p>
                  </a:txBody>
                  <a:tcPr/>
                </a:tc>
                <a:extLst>
                  <a:ext uri="{0D108BD9-81ED-4DB2-BD59-A6C34878D82A}">
                    <a16:rowId xmlns:a16="http://schemas.microsoft.com/office/drawing/2014/main" val="1348300913"/>
                  </a:ext>
                </a:extLst>
              </a:tr>
              <a:tr h="416311">
                <a:tc>
                  <a:txBody>
                    <a:bodyPr/>
                    <a:lstStyle/>
                    <a:p>
                      <a:pPr lvl="0">
                        <a:buNone/>
                      </a:pPr>
                      <a:r>
                        <a:rPr lang="en-US">
                          <a:solidFill>
                            <a:schemeClr val="tx1">
                              <a:lumMod val="50000"/>
                              <a:lumOff val="50000"/>
                            </a:schemeClr>
                          </a:solidFill>
                        </a:rPr>
                        <a:t>Initial 2025 Year-Ahead RA Allocations Sent to LSEs </a:t>
                      </a:r>
                    </a:p>
                  </a:txBody>
                  <a:tcPr/>
                </a:tc>
                <a:tc>
                  <a:txBody>
                    <a:bodyPr/>
                    <a:lstStyle/>
                    <a:p>
                      <a:pPr lvl="0">
                        <a:buNone/>
                      </a:pPr>
                      <a:r>
                        <a:rPr lang="en-US">
                          <a:solidFill>
                            <a:schemeClr val="tx1">
                              <a:lumMod val="50000"/>
                              <a:lumOff val="50000"/>
                            </a:schemeClr>
                          </a:solidFill>
                        </a:rPr>
                        <a:t>July 31, 2024</a:t>
                      </a:r>
                    </a:p>
                  </a:txBody>
                  <a:tcPr/>
                </a:tc>
                <a:extLst>
                  <a:ext uri="{0D108BD9-81ED-4DB2-BD59-A6C34878D82A}">
                    <a16:rowId xmlns:a16="http://schemas.microsoft.com/office/drawing/2014/main" val="4045080827"/>
                  </a:ext>
                </a:extLst>
              </a:tr>
              <a:tr h="416311">
                <a:tc>
                  <a:txBody>
                    <a:bodyPr/>
                    <a:lstStyle/>
                    <a:p>
                      <a:r>
                        <a:rPr lang="en-US" sz="1800">
                          <a:solidFill>
                            <a:schemeClr val="tx1">
                              <a:lumMod val="50000"/>
                              <a:lumOff val="50000"/>
                            </a:schemeClr>
                          </a:solidFill>
                          <a:latin typeface="+mn-lt"/>
                        </a:rPr>
                        <a:t>LSE Final Load Forecasts Submitted to CEC &amp; CPUC</a:t>
                      </a:r>
                    </a:p>
                  </a:txBody>
                  <a:tcPr/>
                </a:tc>
                <a:tc>
                  <a:txBody>
                    <a:bodyPr/>
                    <a:lstStyle/>
                    <a:p>
                      <a:r>
                        <a:rPr lang="en-US" sz="1800">
                          <a:solidFill>
                            <a:schemeClr val="tx1">
                              <a:lumMod val="50000"/>
                              <a:lumOff val="50000"/>
                            </a:schemeClr>
                          </a:solidFill>
                          <a:latin typeface="+mn-lt"/>
                        </a:rPr>
                        <a:t>August 12, 2024</a:t>
                      </a:r>
                    </a:p>
                  </a:txBody>
                  <a:tcPr/>
                </a:tc>
                <a:extLst>
                  <a:ext uri="{0D108BD9-81ED-4DB2-BD59-A6C34878D82A}">
                    <a16:rowId xmlns:a16="http://schemas.microsoft.com/office/drawing/2014/main" val="1540917832"/>
                  </a:ext>
                </a:extLst>
              </a:tr>
              <a:tr h="487138">
                <a:tc>
                  <a:txBody>
                    <a:bodyPr/>
                    <a:lstStyle/>
                    <a:p>
                      <a:pPr lvl="0">
                        <a:buNone/>
                      </a:pPr>
                      <a:r>
                        <a:rPr lang="en-US" sz="1800" b="0" i="0" u="none" strike="noStrike" noProof="0">
                          <a:solidFill>
                            <a:schemeClr val="tx1">
                              <a:lumMod val="50000"/>
                              <a:lumOff val="50000"/>
                            </a:schemeClr>
                          </a:solidFill>
                          <a:latin typeface="+mn-lt"/>
                        </a:rPr>
                        <a:t>Draft Master Resource Database (MRD) posted; </a:t>
                      </a:r>
                    </a:p>
                  </a:txBody>
                  <a:tcPr/>
                </a:tc>
                <a:tc>
                  <a:txBody>
                    <a:bodyPr/>
                    <a:lstStyle/>
                    <a:p>
                      <a:pPr lvl="0">
                        <a:buNone/>
                      </a:pPr>
                      <a:r>
                        <a:rPr lang="en-US" sz="1800" b="0" i="0" u="none" strike="noStrike" noProof="0">
                          <a:solidFill>
                            <a:schemeClr val="tx1">
                              <a:lumMod val="50000"/>
                              <a:lumOff val="50000"/>
                            </a:schemeClr>
                          </a:solidFill>
                        </a:rPr>
                        <a:t>August 26, 2024</a:t>
                      </a:r>
                    </a:p>
                  </a:txBody>
                  <a:tcPr/>
                </a:tc>
                <a:extLst>
                  <a:ext uri="{0D108BD9-81ED-4DB2-BD59-A6C34878D82A}">
                    <a16:rowId xmlns:a16="http://schemas.microsoft.com/office/drawing/2014/main" val="2910392792"/>
                  </a:ext>
                </a:extLst>
              </a:tr>
              <a:tr h="416311">
                <a:tc>
                  <a:txBody>
                    <a:bodyPr/>
                    <a:lstStyle/>
                    <a:p>
                      <a:r>
                        <a:rPr lang="en-US" sz="1800">
                          <a:solidFill>
                            <a:schemeClr val="bg1">
                              <a:lumMod val="50000"/>
                            </a:schemeClr>
                          </a:solidFill>
                          <a:latin typeface="+mn-lt"/>
                        </a:rPr>
                        <a:t>2025 MRD Published</a:t>
                      </a:r>
                    </a:p>
                  </a:txBody>
                  <a:tcPr/>
                </a:tc>
                <a:tc>
                  <a:txBody>
                    <a:bodyPr/>
                    <a:lstStyle/>
                    <a:p>
                      <a:r>
                        <a:rPr lang="en-US" sz="1800">
                          <a:solidFill>
                            <a:schemeClr val="bg1">
                              <a:lumMod val="50000"/>
                            </a:schemeClr>
                          </a:solidFill>
                          <a:latin typeface="+mn-lt"/>
                        </a:rPr>
                        <a:t>September 19, 2024</a:t>
                      </a:r>
                    </a:p>
                  </a:txBody>
                  <a:tcPr/>
                </a:tc>
                <a:extLst>
                  <a:ext uri="{0D108BD9-81ED-4DB2-BD59-A6C34878D82A}">
                    <a16:rowId xmlns:a16="http://schemas.microsoft.com/office/drawing/2014/main" val="3918900171"/>
                  </a:ext>
                </a:extLst>
              </a:tr>
              <a:tr h="629482">
                <a:tc>
                  <a:txBody>
                    <a:bodyPr/>
                    <a:lstStyle/>
                    <a:p>
                      <a:pPr marL="0" marR="0" lvl="0" indent="0" algn="l" rtl="0" eaLnBrk="1" fontAlgn="auto" latinLnBrk="0" hangingPunct="1">
                        <a:lnSpc>
                          <a:spcPct val="100000"/>
                        </a:lnSpc>
                        <a:spcBef>
                          <a:spcPts val="0"/>
                        </a:spcBef>
                        <a:spcAft>
                          <a:spcPts val="0"/>
                        </a:spcAft>
                        <a:buClrTx/>
                        <a:buSzTx/>
                        <a:buFontTx/>
                        <a:buNone/>
                      </a:pPr>
                      <a:r>
                        <a:rPr lang="en-US">
                          <a:solidFill>
                            <a:schemeClr val="bg1">
                              <a:lumMod val="50000"/>
                            </a:schemeClr>
                          </a:solidFill>
                        </a:rPr>
                        <a:t>Final 2025 Year-Ahead Allocations and V34 of Template Sent to LSEs; </a:t>
                      </a:r>
                    </a:p>
                    <a:p>
                      <a:pPr marL="0" marR="0" lvl="0" indent="0" algn="l" rtl="0" eaLnBrk="1" fontAlgn="auto" latinLnBrk="0" hangingPunct="1">
                        <a:lnSpc>
                          <a:spcPct val="100000"/>
                        </a:lnSpc>
                        <a:spcBef>
                          <a:spcPts val="0"/>
                        </a:spcBef>
                        <a:spcAft>
                          <a:spcPts val="0"/>
                        </a:spcAft>
                        <a:buClrTx/>
                        <a:buSzTx/>
                        <a:buFontTx/>
                        <a:buNone/>
                      </a:pPr>
                      <a:r>
                        <a:rPr lang="en-US">
                          <a:solidFill>
                            <a:schemeClr val="bg1">
                              <a:lumMod val="50000"/>
                            </a:schemeClr>
                          </a:solidFill>
                        </a:rPr>
                        <a:t>Final 2025 RA Filing Guide Published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lumMod val="50000"/>
                            </a:schemeClr>
                          </a:solidFill>
                        </a:rPr>
                        <a:t>September 25, 2024</a:t>
                      </a:r>
                    </a:p>
                  </a:txBody>
                  <a:tcPr/>
                </a:tc>
                <a:extLst>
                  <a:ext uri="{0D108BD9-81ED-4DB2-BD59-A6C34878D82A}">
                    <a16:rowId xmlns:a16="http://schemas.microsoft.com/office/drawing/2014/main" val="3038040227"/>
                  </a:ext>
                </a:extLst>
              </a:tr>
              <a:tr h="458738">
                <a:tc>
                  <a:txBody>
                    <a:bodyPr/>
                    <a:lstStyle/>
                    <a:p>
                      <a:r>
                        <a:rPr lang="en-US" dirty="0"/>
                        <a:t>Updated 2025 MRD Published</a:t>
                      </a:r>
                    </a:p>
                  </a:txBody>
                  <a:tcPr/>
                </a:tc>
                <a:tc>
                  <a:txBody>
                    <a:bodyPr/>
                    <a:lstStyle/>
                    <a:p>
                      <a:r>
                        <a:rPr lang="en-US" dirty="0"/>
                        <a:t>October 10, 2024</a:t>
                      </a:r>
                    </a:p>
                  </a:txBody>
                  <a:tcPr/>
                </a:tc>
                <a:extLst>
                  <a:ext uri="{0D108BD9-81ED-4DB2-BD59-A6C34878D82A}">
                    <a16:rowId xmlns:a16="http://schemas.microsoft.com/office/drawing/2014/main" val="3364180797"/>
                  </a:ext>
                </a:extLst>
              </a:tr>
              <a:tr h="599507">
                <a:tc>
                  <a:txBody>
                    <a:bodyPr/>
                    <a:lstStyle/>
                    <a:p>
                      <a:r>
                        <a:rPr lang="en-US" dirty="0"/>
                        <a:t>Final CAM list posted</a:t>
                      </a:r>
                    </a:p>
                  </a:txBody>
                  <a:tcPr/>
                </a:tc>
                <a:tc>
                  <a:txBody>
                    <a:bodyPr/>
                    <a:lstStyle/>
                    <a:p>
                      <a:r>
                        <a:rPr lang="en-US" dirty="0"/>
                        <a:t>October 15, 2024</a:t>
                      </a:r>
                    </a:p>
                  </a:txBody>
                  <a:tcPr/>
                </a:tc>
                <a:extLst>
                  <a:ext uri="{0D108BD9-81ED-4DB2-BD59-A6C34878D82A}">
                    <a16:rowId xmlns:a16="http://schemas.microsoft.com/office/drawing/2014/main" val="1957046517"/>
                  </a:ext>
                </a:extLst>
              </a:tr>
            </a:tbl>
          </a:graphicData>
        </a:graphic>
      </p:graphicFrame>
    </p:spTree>
    <p:extLst>
      <p:ext uri="{BB962C8B-B14F-4D97-AF65-F5344CB8AC3E}">
        <p14:creationId xmlns:p14="http://schemas.microsoft.com/office/powerpoint/2010/main" val="55267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600" y="365126"/>
            <a:ext cx="10515600" cy="863600"/>
          </a:xfrm>
        </p:spPr>
        <p:txBody>
          <a:bodyPr>
            <a:noAutofit/>
          </a:bodyPr>
          <a:lstStyle/>
          <a:p>
            <a:r>
              <a:rPr lang="en-US"/>
              <a:t>Slice-of-Day Implementation Timeline</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4</a:t>
            </a:fld>
            <a:endParaRPr lang="en-US"/>
          </a:p>
        </p:txBody>
      </p:sp>
      <p:graphicFrame>
        <p:nvGraphicFramePr>
          <p:cNvPr id="3" name="Content Placeholder 2">
            <a:extLst>
              <a:ext uri="{FF2B5EF4-FFF2-40B4-BE49-F238E27FC236}">
                <a16:creationId xmlns:a16="http://schemas.microsoft.com/office/drawing/2014/main" id="{58E446B5-087A-3AE6-AEC6-A3EFBD2E709E}"/>
              </a:ext>
            </a:extLst>
          </p:cNvPr>
          <p:cNvGraphicFramePr>
            <a:graphicFrameLocks noGrp="1"/>
          </p:cNvGraphicFramePr>
          <p:nvPr>
            <p:ph sz="half" idx="2"/>
            <p:extLst>
              <p:ext uri="{D42A27DB-BD31-4B8C-83A1-F6EECF244321}">
                <p14:modId xmlns:p14="http://schemas.microsoft.com/office/powerpoint/2010/main" val="3450950848"/>
              </p:ext>
            </p:extLst>
          </p:nvPr>
        </p:nvGraphicFramePr>
        <p:xfrm>
          <a:off x="609600" y="2000843"/>
          <a:ext cx="10972799" cy="3905296"/>
        </p:xfrm>
        <a:graphic>
          <a:graphicData uri="http://schemas.openxmlformats.org/drawingml/2006/table">
            <a:tbl>
              <a:tblPr firstRow="1" bandRow="1">
                <a:tableStyleId>{5C22544A-7EE6-4342-B048-85BDC9FD1C3A}</a:tableStyleId>
              </a:tblPr>
              <a:tblGrid>
                <a:gridCol w="7936089">
                  <a:extLst>
                    <a:ext uri="{9D8B030D-6E8A-4147-A177-3AD203B41FA5}">
                      <a16:colId xmlns:a16="http://schemas.microsoft.com/office/drawing/2014/main" val="1488842552"/>
                    </a:ext>
                  </a:extLst>
                </a:gridCol>
                <a:gridCol w="3036710">
                  <a:extLst>
                    <a:ext uri="{9D8B030D-6E8A-4147-A177-3AD203B41FA5}">
                      <a16:colId xmlns:a16="http://schemas.microsoft.com/office/drawing/2014/main" val="1836252042"/>
                    </a:ext>
                  </a:extLst>
                </a:gridCol>
              </a:tblGrid>
              <a:tr h="408152">
                <a:tc>
                  <a:txBody>
                    <a:bodyPr/>
                    <a:lstStyle/>
                    <a:p>
                      <a:r>
                        <a:rPr lang="en-US"/>
                        <a:t>RA Compliance Filing</a:t>
                      </a:r>
                    </a:p>
                  </a:txBody>
                  <a:tcPr/>
                </a:tc>
                <a:tc>
                  <a:txBody>
                    <a:bodyPr/>
                    <a:lstStyle/>
                    <a:p>
                      <a:r>
                        <a:rPr lang="en-US"/>
                        <a:t>Due Date</a:t>
                      </a:r>
                    </a:p>
                  </a:txBody>
                  <a:tcPr/>
                </a:tc>
                <a:extLst>
                  <a:ext uri="{0D108BD9-81ED-4DB2-BD59-A6C34878D82A}">
                    <a16:rowId xmlns:a16="http://schemas.microsoft.com/office/drawing/2014/main" val="1348300913"/>
                  </a:ext>
                </a:extLst>
              </a:tr>
              <a:tr h="408152">
                <a:tc>
                  <a:txBody>
                    <a:bodyPr/>
                    <a:lstStyle/>
                    <a:p>
                      <a:r>
                        <a:rPr lang="en-US"/>
                        <a:t>Final 2025 Year-Ahead System RA Showing</a:t>
                      </a:r>
                    </a:p>
                  </a:txBody>
                  <a:tcPr/>
                </a:tc>
                <a:tc>
                  <a:txBody>
                    <a:bodyPr/>
                    <a:lstStyle/>
                    <a:p>
                      <a:r>
                        <a:rPr lang="en-US"/>
                        <a:t>October 31, 2024</a:t>
                      </a:r>
                    </a:p>
                  </a:txBody>
                  <a:tcPr/>
                </a:tc>
                <a:extLst>
                  <a:ext uri="{0D108BD9-81ED-4DB2-BD59-A6C34878D82A}">
                    <a16:rowId xmlns:a16="http://schemas.microsoft.com/office/drawing/2014/main" val="1540917832"/>
                  </a:ext>
                </a:extLst>
              </a:tr>
              <a:tr h="408152">
                <a:tc>
                  <a:txBody>
                    <a:bodyPr/>
                    <a:lstStyle/>
                    <a:p>
                      <a:r>
                        <a:rPr lang="en-US"/>
                        <a:t>Final 2025 Flexible and Three-Year Local (for LSEs in SDG&amp;E TAC area only) RA Showing</a:t>
                      </a:r>
                    </a:p>
                  </a:txBody>
                  <a:tcPr/>
                </a:tc>
                <a:tc>
                  <a:txBody>
                    <a:bodyPr/>
                    <a:lstStyle/>
                    <a:p>
                      <a:r>
                        <a:rPr lang="en-US"/>
                        <a:t>October 31, 2024</a:t>
                      </a:r>
                    </a:p>
                  </a:txBody>
                  <a:tcPr/>
                </a:tc>
                <a:extLst>
                  <a:ext uri="{0D108BD9-81ED-4DB2-BD59-A6C34878D82A}">
                    <a16:rowId xmlns:a16="http://schemas.microsoft.com/office/drawing/2014/main" val="3918900171"/>
                  </a:ext>
                </a:extLst>
              </a:tr>
              <a:tr h="408152">
                <a:tc>
                  <a:txBody>
                    <a:bodyPr/>
                    <a:lstStyle/>
                    <a:p>
                      <a:r>
                        <a:rPr lang="en-US"/>
                        <a:t>January Month-Ahead Showing</a:t>
                      </a:r>
                    </a:p>
                  </a:txBody>
                  <a:tcPr/>
                </a:tc>
                <a:tc>
                  <a:txBody>
                    <a:bodyPr/>
                    <a:lstStyle/>
                    <a:p>
                      <a:r>
                        <a:rPr lang="en-US"/>
                        <a:t>November 17, 2024</a:t>
                      </a:r>
                    </a:p>
                  </a:txBody>
                  <a:tcPr/>
                </a:tc>
                <a:extLst>
                  <a:ext uri="{0D108BD9-81ED-4DB2-BD59-A6C34878D82A}">
                    <a16:rowId xmlns:a16="http://schemas.microsoft.com/office/drawing/2014/main" val="3038040227"/>
                  </a:ext>
                </a:extLst>
              </a:tr>
              <a:tr h="408152">
                <a:tc>
                  <a:txBody>
                    <a:bodyPr/>
                    <a:lstStyle/>
                    <a:p>
                      <a:r>
                        <a:rPr lang="en-US"/>
                        <a:t>February Month-Ahead Showing</a:t>
                      </a:r>
                    </a:p>
                  </a:txBody>
                  <a:tcPr/>
                </a:tc>
                <a:tc>
                  <a:txBody>
                    <a:bodyPr/>
                    <a:lstStyle/>
                    <a:p>
                      <a:r>
                        <a:rPr lang="en-US"/>
                        <a:t>December 18, 2024</a:t>
                      </a:r>
                    </a:p>
                  </a:txBody>
                  <a:tcPr/>
                </a:tc>
                <a:extLst>
                  <a:ext uri="{0D108BD9-81ED-4DB2-BD59-A6C34878D82A}">
                    <a16:rowId xmlns:a16="http://schemas.microsoft.com/office/drawing/2014/main" val="3364180797"/>
                  </a:ext>
                </a:extLst>
              </a:tr>
              <a:tr h="408152">
                <a:tc>
                  <a:txBody>
                    <a:bodyPr/>
                    <a:lstStyle/>
                    <a:p>
                      <a:r>
                        <a:rPr lang="en-US"/>
                        <a:t>March Month-Ahead Showing</a:t>
                      </a:r>
                    </a:p>
                  </a:txBody>
                  <a:tcPr/>
                </a:tc>
                <a:tc>
                  <a:txBody>
                    <a:bodyPr/>
                    <a:lstStyle/>
                    <a:p>
                      <a:r>
                        <a:rPr lang="en-US"/>
                        <a:t>January 15, 2025</a:t>
                      </a:r>
                    </a:p>
                  </a:txBody>
                  <a:tcPr/>
                </a:tc>
                <a:extLst>
                  <a:ext uri="{0D108BD9-81ED-4DB2-BD59-A6C34878D82A}">
                    <a16:rowId xmlns:a16="http://schemas.microsoft.com/office/drawing/2014/main" val="1715031659"/>
                  </a:ext>
                </a:extLst>
              </a:tr>
              <a:tr h="408152">
                <a:tc>
                  <a:txBody>
                    <a:bodyPr/>
                    <a:lstStyle/>
                    <a:p>
                      <a:r>
                        <a:rPr lang="en-US"/>
                        <a:t>April Month-Ahead Showing</a:t>
                      </a:r>
                    </a:p>
                  </a:txBody>
                  <a:tcPr/>
                </a:tc>
                <a:tc>
                  <a:txBody>
                    <a:bodyPr/>
                    <a:lstStyle/>
                    <a:p>
                      <a:r>
                        <a:rPr lang="en-US"/>
                        <a:t>February 15, 2025</a:t>
                      </a:r>
                    </a:p>
                  </a:txBody>
                  <a:tcPr/>
                </a:tc>
                <a:extLst>
                  <a:ext uri="{0D108BD9-81ED-4DB2-BD59-A6C34878D82A}">
                    <a16:rowId xmlns:a16="http://schemas.microsoft.com/office/drawing/2014/main" val="2987132650"/>
                  </a:ext>
                </a:extLst>
              </a:tr>
              <a:tr h="408152">
                <a:tc>
                  <a:txBody>
                    <a:bodyPr/>
                    <a:lstStyle/>
                    <a:p>
                      <a:r>
                        <a:rPr lang="en-US"/>
                        <a:t>Load Forecast Adjustment filed</a:t>
                      </a:r>
                    </a:p>
                  </a:txBody>
                  <a:tcPr/>
                </a:tc>
                <a:tc>
                  <a:txBody>
                    <a:bodyPr/>
                    <a:lstStyle/>
                    <a:p>
                      <a:r>
                        <a:rPr lang="en-US"/>
                        <a:t>February 15, 2025</a:t>
                      </a:r>
                      <a:endParaRPr lang="en-US" dirty="0"/>
                    </a:p>
                  </a:txBody>
                  <a:tcPr/>
                </a:tc>
                <a:extLst>
                  <a:ext uri="{0D108BD9-81ED-4DB2-BD59-A6C34878D82A}">
                    <a16:rowId xmlns:a16="http://schemas.microsoft.com/office/drawing/2014/main" val="1126842416"/>
                  </a:ext>
                </a:extLst>
              </a:tr>
              <a:tr h="408152">
                <a:tc>
                  <a:txBody>
                    <a:bodyPr/>
                    <a:lstStyle/>
                    <a:p>
                      <a:endParaRPr lang="en-US"/>
                    </a:p>
                  </a:txBody>
                  <a:tcPr/>
                </a:tc>
                <a:tc>
                  <a:txBody>
                    <a:bodyPr/>
                    <a:lstStyle/>
                    <a:p>
                      <a:endParaRPr lang="en-US"/>
                    </a:p>
                  </a:txBody>
                  <a:tcPr/>
                </a:tc>
                <a:extLst>
                  <a:ext uri="{0D108BD9-81ED-4DB2-BD59-A6C34878D82A}">
                    <a16:rowId xmlns:a16="http://schemas.microsoft.com/office/drawing/2014/main" val="163666571"/>
                  </a:ext>
                </a:extLst>
              </a:tr>
            </a:tbl>
          </a:graphicData>
        </a:graphic>
      </p:graphicFrame>
      <p:sp>
        <p:nvSpPr>
          <p:cNvPr id="6" name="TextBox 5">
            <a:extLst>
              <a:ext uri="{FF2B5EF4-FFF2-40B4-BE49-F238E27FC236}">
                <a16:creationId xmlns:a16="http://schemas.microsoft.com/office/drawing/2014/main" id="{0DAA4180-9300-1DCF-D825-773DD19F4FF0}"/>
              </a:ext>
            </a:extLst>
          </p:cNvPr>
          <p:cNvSpPr txBox="1"/>
          <p:nvPr/>
        </p:nvSpPr>
        <p:spPr>
          <a:xfrm>
            <a:off x="609600" y="1388125"/>
            <a:ext cx="10515600" cy="369332"/>
          </a:xfrm>
          <a:prstGeom prst="rect">
            <a:avLst/>
          </a:prstGeom>
          <a:noFill/>
        </p:spPr>
        <p:txBody>
          <a:bodyPr wrap="square" rtlCol="0">
            <a:spAutoFit/>
          </a:bodyPr>
          <a:lstStyle/>
          <a:p>
            <a:r>
              <a:rPr lang="en-US"/>
              <a:t>Upcoming Compliance Due Dates for 2025 RA Compliance Year: </a:t>
            </a:r>
          </a:p>
        </p:txBody>
      </p:sp>
    </p:spTree>
    <p:extLst>
      <p:ext uri="{BB962C8B-B14F-4D97-AF65-F5344CB8AC3E}">
        <p14:creationId xmlns:p14="http://schemas.microsoft.com/office/powerpoint/2010/main" val="131516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a:t>2025 YA Filings: SOD System, Local, and Flexible</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sz="2000"/>
              <a:t>Two separate filings are required for 2025 Year-Ahead Compliance: </a:t>
            </a:r>
          </a:p>
          <a:p>
            <a:pPr marL="0" indent="0">
              <a:buNone/>
            </a:pPr>
            <a:r>
              <a:rPr lang="en-US" sz="2000" b="1" u="sng"/>
              <a:t>System YA Showing</a:t>
            </a:r>
          </a:p>
          <a:p>
            <a:pPr marL="685800" lvl="1" indent="-342900">
              <a:buFont typeface="Wingdings" panose="05000000000000000000" pitchFamily="2" charset="2"/>
              <a:buChar char="Ø"/>
            </a:pPr>
            <a:r>
              <a:rPr lang="en-US" sz="2000" b="1"/>
              <a:t>Use the SOD Showing Tool</a:t>
            </a:r>
          </a:p>
          <a:p>
            <a:pPr marL="685800" lvl="1" indent="-342900"/>
            <a:r>
              <a:rPr lang="en-US" sz="2000"/>
              <a:t>All LSEs are required to make a System YA Showing for May - September</a:t>
            </a:r>
          </a:p>
          <a:p>
            <a:pPr marL="342900" lvl="1" indent="0">
              <a:buNone/>
            </a:pPr>
            <a:endParaRPr lang="en-US" sz="2000"/>
          </a:p>
          <a:p>
            <a:pPr marL="0" indent="0">
              <a:buNone/>
            </a:pPr>
            <a:r>
              <a:rPr lang="en-US" sz="2000" b="1" u="sng"/>
              <a:t>Local and Flexible YA Showing</a:t>
            </a:r>
          </a:p>
          <a:p>
            <a:pPr marL="685800" lvl="1" indent="-342900">
              <a:buFont typeface="Wingdings" panose="05000000000000000000" pitchFamily="2" charset="2"/>
              <a:buChar char="Ø"/>
            </a:pPr>
            <a:r>
              <a:rPr lang="en-US" sz="2000" b="1"/>
              <a:t>Use the Local and Flexible RA template </a:t>
            </a:r>
          </a:p>
          <a:p>
            <a:pPr marL="685800" lvl="1" indent="-342900"/>
            <a:r>
              <a:rPr lang="en-US" sz="2000"/>
              <a:t>All LSEs are required to demonstrate compliance with the Flexible RAR for all 12 months of 2025</a:t>
            </a:r>
          </a:p>
          <a:p>
            <a:pPr marL="685800" lvl="1" indent="-342900"/>
            <a:r>
              <a:rPr lang="en-US" sz="2000"/>
              <a:t>LSEs in SDG&amp;E’s distribution service area are required to demonstrate Local RAR for all 12 months of 2025, 2026, and 2027</a:t>
            </a:r>
            <a:endParaRPr lang="en-US" sz="2000" b="1"/>
          </a:p>
          <a:p>
            <a:pPr marL="685800" lvl="1" indent="-342900"/>
            <a:endParaRPr lang="en-US" sz="2000" b="1"/>
          </a:p>
          <a:p>
            <a:pPr marL="0" indent="0">
              <a:buNone/>
            </a:pPr>
            <a:r>
              <a:rPr lang="en-US" sz="2200" b="1"/>
              <a:t>Note: Month-Ahead filings will require one filing, using the SOD Showing Tool. </a:t>
            </a:r>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297989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DFFA-8888-3385-2DE6-C84273635E3A}"/>
              </a:ext>
            </a:extLst>
          </p:cNvPr>
          <p:cNvSpPr>
            <a:spLocks noGrp="1"/>
          </p:cNvSpPr>
          <p:nvPr>
            <p:ph type="title"/>
          </p:nvPr>
        </p:nvSpPr>
        <p:spPr>
          <a:xfrm>
            <a:off x="2060" y="1709739"/>
            <a:ext cx="12185821" cy="1720959"/>
          </a:xfrm>
        </p:spPr>
        <p:txBody>
          <a:bodyPr/>
          <a:lstStyle/>
          <a:p>
            <a:pPr algn="ctr"/>
            <a:r>
              <a:rPr lang="en-US"/>
              <a:t>Stakeholders' Topics of Interest</a:t>
            </a:r>
          </a:p>
        </p:txBody>
      </p:sp>
      <p:sp>
        <p:nvSpPr>
          <p:cNvPr id="4" name="Slide Number Placeholder 3">
            <a:extLst>
              <a:ext uri="{FF2B5EF4-FFF2-40B4-BE49-F238E27FC236}">
                <a16:creationId xmlns:a16="http://schemas.microsoft.com/office/drawing/2014/main" id="{554F31C1-764D-59B3-4E46-83FD2E7060AE}"/>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81744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2E0F10-82FF-5F65-8BDC-BE0B3FAC0120}"/>
              </a:ext>
            </a:extLst>
          </p:cNvPr>
          <p:cNvSpPr>
            <a:spLocks noGrp="1"/>
          </p:cNvSpPr>
          <p:nvPr>
            <p:ph type="sldNum" sz="quarter" idx="12"/>
          </p:nvPr>
        </p:nvSpPr>
        <p:spPr/>
        <p:txBody>
          <a:bodyPr/>
          <a:lstStyle/>
          <a:p>
            <a:fld id="{1C4126A1-9282-4A82-AC02-A59AF4A969C8}" type="slidenum">
              <a:rPr lang="en-US" smtClean="0"/>
              <a:t>7</a:t>
            </a:fld>
            <a:endParaRPr lang="en-US"/>
          </a:p>
        </p:txBody>
      </p:sp>
      <p:sp>
        <p:nvSpPr>
          <p:cNvPr id="9" name="Content Placeholder 7">
            <a:extLst>
              <a:ext uri="{FF2B5EF4-FFF2-40B4-BE49-F238E27FC236}">
                <a16:creationId xmlns:a16="http://schemas.microsoft.com/office/drawing/2014/main" id="{F04CE6E5-DA84-9899-26D1-F61A3C8BC72C}"/>
              </a:ext>
            </a:extLst>
          </p:cNvPr>
          <p:cNvSpPr>
            <a:spLocks noGrp="1"/>
          </p:cNvSpPr>
          <p:nvPr>
            <p:ph idx="1"/>
          </p:nvPr>
        </p:nvSpPr>
        <p:spPr>
          <a:xfrm>
            <a:off x="854695" y="1113210"/>
            <a:ext cx="10482608" cy="5149775"/>
          </a:xfrm>
        </p:spPr>
        <p:txBody>
          <a:bodyPr vert="horz" lIns="0" tIns="45720" rIns="91440" bIns="45720" rtlCol="0" anchor="t">
            <a:noAutofit/>
          </a:bodyPr>
          <a:lstStyle/>
          <a:p>
            <a:pPr marL="342900" marR="0" indent="-3175">
              <a:spcBef>
                <a:spcPts val="0"/>
              </a:spcBef>
              <a:spcAft>
                <a:spcPts val="0"/>
              </a:spcAft>
              <a:buNone/>
            </a:pPr>
            <a:r>
              <a:rPr lang="en-US" sz="2000" b="1">
                <a:effectLst/>
                <a:ea typeface="Aptos" panose="020B0004020202020204" pitchFamily="34" charset="0"/>
                <a:cs typeface="Aptos" panose="020B0004020202020204" pitchFamily="34" charset="0"/>
              </a:rPr>
              <a:t>Background</a:t>
            </a:r>
            <a:endParaRPr lang="en-US" sz="2000">
              <a:effectLst/>
              <a:ea typeface="Aptos" panose="020B0004020202020204" pitchFamily="34" charset="0"/>
              <a:cs typeface="Aptos" panose="020B0004020202020204" pitchFamily="34" charset="0"/>
            </a:endParaRPr>
          </a:p>
          <a:p>
            <a:pPr marL="342900" marR="0" indent="-3175">
              <a:spcBef>
                <a:spcPts val="0"/>
              </a:spcBef>
              <a:spcAft>
                <a:spcPts val="0"/>
              </a:spcAft>
              <a:buNone/>
            </a:pPr>
            <a:endParaRPr lang="en-US" sz="800">
              <a:effectLst/>
              <a:ea typeface="Aptos" panose="020B0004020202020204" pitchFamily="34" charset="0"/>
              <a:cs typeface="Aptos" panose="020B0004020202020204" pitchFamily="34" charset="0"/>
            </a:endParaRPr>
          </a:p>
          <a:p>
            <a:pPr marL="342900" marR="0" indent="-3175">
              <a:lnSpc>
                <a:spcPct val="110000"/>
              </a:lnSpc>
              <a:spcBef>
                <a:spcPts val="0"/>
              </a:spcBef>
              <a:spcAft>
                <a:spcPts val="0"/>
              </a:spcAft>
              <a:buNone/>
            </a:pPr>
            <a:r>
              <a:rPr lang="en-US" sz="1300">
                <a:effectLst/>
                <a:ea typeface="Aptos" panose="020B0004020202020204" pitchFamily="34" charset="0"/>
                <a:cs typeface="Aptos" panose="020B0004020202020204" pitchFamily="34" charset="0"/>
              </a:rPr>
              <a:t>CPUC Decision </a:t>
            </a:r>
            <a:r>
              <a:rPr lang="en-US" sz="1300" u="sng">
                <a:solidFill>
                  <a:srgbClr val="467886"/>
                </a:solidFill>
                <a:effectLst/>
                <a:ea typeface="Aptos" panose="020B0004020202020204" pitchFamily="34" charset="0"/>
                <a:cs typeface="Aptos" panose="020B0004020202020204" pitchFamily="34" charset="0"/>
                <a:hlinkClick r:id="rId2"/>
              </a:rPr>
              <a:t>(D.) 23-04-010</a:t>
            </a:r>
            <a:r>
              <a:rPr lang="en-US" sz="1300">
                <a:effectLst/>
                <a:ea typeface="Aptos" panose="020B0004020202020204" pitchFamily="34" charset="0"/>
                <a:cs typeface="Aptos" panose="020B0004020202020204" pitchFamily="34" charset="0"/>
              </a:rPr>
              <a:t> (at Appendix-3) prescribes:</a:t>
            </a:r>
          </a:p>
          <a:p>
            <a:pPr marL="342900" marR="0" indent="-3175">
              <a:lnSpc>
                <a:spcPct val="110000"/>
              </a:lnSpc>
              <a:spcBef>
                <a:spcPts val="0"/>
              </a:spcBef>
              <a:spcAft>
                <a:spcPts val="0"/>
              </a:spcAft>
              <a:buNone/>
            </a:pPr>
            <a:endParaRPr lang="en-US" sz="1300">
              <a:effectLst/>
              <a:ea typeface="Aptos" panose="020B0004020202020204" pitchFamily="34" charset="0"/>
              <a:cs typeface="Aptos" panose="020B0004020202020204" pitchFamily="34" charset="0"/>
            </a:endParaRPr>
          </a:p>
          <a:p>
            <a:pPr marL="342900" marR="0" indent="-3175">
              <a:lnSpc>
                <a:spcPct val="110000"/>
              </a:lnSpc>
              <a:spcBef>
                <a:spcPts val="0"/>
              </a:spcBef>
              <a:spcAft>
                <a:spcPts val="0"/>
              </a:spcAft>
              <a:buNone/>
            </a:pPr>
            <a:r>
              <a:rPr lang="en-US" sz="1300">
                <a:effectLst/>
                <a:ea typeface="Aptos" panose="020B0004020202020204" pitchFamily="34" charset="0"/>
                <a:cs typeface="Aptos" panose="020B0004020202020204" pitchFamily="34" charset="0"/>
              </a:rPr>
              <a:t>“...all resources will still have a single monthly NQC value representing the deliverability-adjusted peak-hour contribution. Most resource types will continue to utilize this NQC for their hourly showing while solar and wind will utilize hourly profiles. The Commission will provide three values to CAISO for each resource type whose counting methodology will change to hourly profiles under the SOD framework: </a:t>
            </a:r>
          </a:p>
          <a:p>
            <a:pPr marL="342900" marR="0" indent="-3175">
              <a:lnSpc>
                <a:spcPct val="110000"/>
              </a:lnSpc>
              <a:spcBef>
                <a:spcPts val="0"/>
              </a:spcBef>
              <a:spcAft>
                <a:spcPts val="0"/>
              </a:spcAft>
              <a:buNone/>
            </a:pPr>
            <a:endParaRPr lang="en-US" sz="1300">
              <a:effectLst/>
              <a:ea typeface="Aptos" panose="020B0004020202020204" pitchFamily="34" charset="0"/>
              <a:cs typeface="Aptos" panose="020B0004020202020204" pitchFamily="34" charset="0"/>
            </a:endParaRPr>
          </a:p>
          <a:p>
            <a:pPr marL="571500" marR="0" lvl="0" indent="-231775">
              <a:lnSpc>
                <a:spcPct val="110000"/>
              </a:lnSpc>
              <a:spcBef>
                <a:spcPts val="0"/>
              </a:spcBef>
              <a:spcAft>
                <a:spcPts val="0"/>
              </a:spcAft>
              <a:buFont typeface="+mj-lt"/>
              <a:buAutoNum type="arabicPeriod"/>
            </a:pPr>
            <a:r>
              <a:rPr lang="en-US" sz="1300">
                <a:effectLst/>
                <a:ea typeface="Times New Roman" panose="02020603050405020304" pitchFamily="18" charset="0"/>
                <a:cs typeface="Aptos" panose="020B0004020202020204" pitchFamily="34" charset="0"/>
              </a:rPr>
              <a:t>the maximum showing value, </a:t>
            </a:r>
            <a:endParaRPr lang="en-US" sz="1300">
              <a:effectLst/>
              <a:ea typeface="Aptos" panose="020B0004020202020204" pitchFamily="34" charset="0"/>
              <a:cs typeface="Aptos" panose="020B0004020202020204" pitchFamily="34" charset="0"/>
            </a:endParaRPr>
          </a:p>
          <a:p>
            <a:pPr marL="571500" marR="0" lvl="0" indent="-231775">
              <a:lnSpc>
                <a:spcPct val="110000"/>
              </a:lnSpc>
              <a:spcBef>
                <a:spcPts val="0"/>
              </a:spcBef>
              <a:spcAft>
                <a:spcPts val="0"/>
              </a:spcAft>
              <a:buFont typeface="+mj-lt"/>
              <a:buAutoNum type="arabicPeriod"/>
            </a:pPr>
            <a:r>
              <a:rPr lang="en-US" sz="1300">
                <a:effectLst/>
                <a:ea typeface="Times New Roman" panose="02020603050405020304" pitchFamily="18" charset="0"/>
                <a:cs typeface="Aptos" panose="020B0004020202020204" pitchFamily="34" charset="0"/>
              </a:rPr>
              <a:t>the peak showing value, and </a:t>
            </a:r>
            <a:endParaRPr lang="en-US" sz="1300">
              <a:effectLst/>
              <a:ea typeface="Aptos" panose="020B0004020202020204" pitchFamily="34" charset="0"/>
              <a:cs typeface="Aptos" panose="020B0004020202020204" pitchFamily="34" charset="0"/>
            </a:endParaRPr>
          </a:p>
          <a:p>
            <a:pPr marL="571500" marR="0" lvl="0" indent="-231775">
              <a:lnSpc>
                <a:spcPct val="110000"/>
              </a:lnSpc>
              <a:spcBef>
                <a:spcPts val="0"/>
              </a:spcBef>
              <a:spcAft>
                <a:spcPts val="0"/>
              </a:spcAft>
              <a:buFont typeface="+mj-lt"/>
              <a:buAutoNum type="arabicPeriod"/>
            </a:pPr>
            <a:r>
              <a:rPr lang="en-US" sz="1300">
                <a:effectLst/>
                <a:ea typeface="Times New Roman" panose="02020603050405020304" pitchFamily="18" charset="0"/>
                <a:cs typeface="Aptos" panose="020B0004020202020204" pitchFamily="34" charset="0"/>
              </a:rPr>
              <a:t>the greater of the peak hour value and a very small non-zero QC value if the peak hour value is zero.”</a:t>
            </a:r>
          </a:p>
          <a:p>
            <a:pPr marL="339725" marR="0" lvl="0" indent="0">
              <a:lnSpc>
                <a:spcPct val="130000"/>
              </a:lnSpc>
              <a:spcBef>
                <a:spcPts val="0"/>
              </a:spcBef>
              <a:spcAft>
                <a:spcPts val="0"/>
              </a:spcAft>
              <a:buNone/>
            </a:pPr>
            <a:endParaRPr lang="en-US" sz="1600" dirty="0">
              <a:ea typeface="Aptos" panose="020B0004020202020204" pitchFamily="34" charset="0"/>
              <a:cs typeface="Aptos" panose="020B0004020202020204" pitchFamily="34" charset="0"/>
            </a:endParaRPr>
          </a:p>
          <a:p>
            <a:pPr marL="339725" indent="-226695">
              <a:lnSpc>
                <a:spcPct val="130000"/>
              </a:lnSpc>
              <a:spcBef>
                <a:spcPts val="0"/>
              </a:spcBef>
            </a:pPr>
            <a:r>
              <a:rPr lang="en-US" sz="1400" b="1" i="0" u="none" strike="noStrike">
                <a:solidFill>
                  <a:srgbClr val="000000"/>
                </a:solidFill>
                <a:effectLst/>
              </a:rPr>
              <a:t>The Maximum Showing Value</a:t>
            </a:r>
            <a:r>
              <a:rPr lang="en-US" sz="1400" i="0" u="none" strike="noStrike">
                <a:solidFill>
                  <a:srgbClr val="000000"/>
                </a:solidFill>
                <a:effectLst/>
              </a:rPr>
              <a:t> is the highest QC value within the AAH</a:t>
            </a:r>
            <a:r>
              <a:rPr lang="en-US" sz="1400" b="1" i="0" u="none" strike="noStrike">
                <a:solidFill>
                  <a:srgbClr val="000000"/>
                </a:solidFill>
                <a:effectLst/>
              </a:rPr>
              <a:t>. The Peak Showing value is the QC value during the prescribed coincident gross peak hour. </a:t>
            </a:r>
            <a:r>
              <a:rPr lang="en-US" sz="1400" i="0" u="none" strike="noStrike">
                <a:solidFill>
                  <a:srgbClr val="000000"/>
                </a:solidFill>
                <a:effectLst/>
              </a:rPr>
              <a:t>(Next slide.) Maximum Showing Value may not necessarily represent the Peak Showing Value if the load shape is not flat across all months for all hours. </a:t>
            </a:r>
          </a:p>
          <a:p>
            <a:pPr marL="339725" indent="-226695">
              <a:lnSpc>
                <a:spcPct val="130000"/>
              </a:lnSpc>
              <a:spcBef>
                <a:spcPts val="0"/>
              </a:spcBef>
            </a:pPr>
            <a:r>
              <a:rPr lang="en-US" sz="1400">
                <a:effectLst/>
                <a:ea typeface="Aptos" panose="020B0004020202020204" pitchFamily="34" charset="0"/>
                <a:cs typeface="Aptos" panose="020B0004020202020204" pitchFamily="34" charset="0"/>
              </a:rPr>
              <a:t>DRPs may contract w/LSEs for profiles that differ from the hourly shape, so long as the contract value in aggregate do not exceed the peak showing value. (See Slide 19 in </a:t>
            </a:r>
            <a:r>
              <a:rPr lang="en-US" sz="1400" err="1">
                <a:effectLst/>
                <a:ea typeface="Aptos" panose="020B0004020202020204" pitchFamily="34" charset="0"/>
                <a:cs typeface="Aptos" panose="020B0004020202020204" pitchFamily="34" charset="0"/>
              </a:rPr>
              <a:t>SoD</a:t>
            </a:r>
            <a:r>
              <a:rPr lang="en-US" sz="1400">
                <a:effectLst/>
                <a:ea typeface="Aptos" panose="020B0004020202020204" pitchFamily="34" charset="0"/>
                <a:cs typeface="Aptos" panose="020B0004020202020204" pitchFamily="34" charset="0"/>
              </a:rPr>
              <a:t> Office Hour Presentation from September 12, 2024)</a:t>
            </a:r>
          </a:p>
          <a:p>
            <a:pPr marL="339725" indent="-226695">
              <a:lnSpc>
                <a:spcPct val="130000"/>
              </a:lnSpc>
              <a:spcBef>
                <a:spcPts val="0"/>
              </a:spcBef>
            </a:pPr>
            <a:r>
              <a:rPr lang="en-US" sz="1400" b="0" i="0" u="none" strike="noStrike">
                <a:solidFill>
                  <a:srgbClr val="000000"/>
                </a:solidFill>
                <a:effectLst/>
              </a:rPr>
              <a:t>For NQC calculations, consistent with </a:t>
            </a:r>
            <a:r>
              <a:rPr lang="en-US" sz="1400" b="0" i="0" u="none" strike="noStrike" err="1">
                <a:solidFill>
                  <a:srgbClr val="000000"/>
                </a:solidFill>
                <a:effectLst/>
              </a:rPr>
              <a:t>SoD</a:t>
            </a:r>
            <a:r>
              <a:rPr lang="en-US" sz="1400" b="0" i="0" u="none" strike="noStrike">
                <a:solidFill>
                  <a:srgbClr val="000000"/>
                </a:solidFill>
                <a:effectLst/>
              </a:rPr>
              <a:t> reporting requirements for all resources,</a:t>
            </a:r>
            <a:r>
              <a:rPr lang="en-US" sz="1400" b="1" i="0" u="none" strike="noStrike">
                <a:solidFill>
                  <a:srgbClr val="000000"/>
                </a:solidFill>
                <a:effectLst/>
              </a:rPr>
              <a:t> the CAISO will be using the peak showing value for the Must Offer Obligation (MOO)</a:t>
            </a:r>
            <a:r>
              <a:rPr lang="en-US" sz="1400" b="0" i="0" u="none" strike="noStrike">
                <a:solidFill>
                  <a:srgbClr val="000000"/>
                </a:solidFill>
                <a:effectLst/>
              </a:rPr>
              <a:t>. The peak showing value is defined as the hour determined by the CEC IEPR-forecasted coincident gross peak hour* within the Availability Assessment Hours (AAH). (See Slide 9.)</a:t>
            </a:r>
            <a:endParaRPr lang="en-US" sz="1400">
              <a:effectLst/>
              <a:ea typeface="Aptos" panose="020B0004020202020204" pitchFamily="34" charset="0"/>
              <a:cs typeface="Aptos" panose="020B0004020202020204" pitchFamily="34" charset="0"/>
            </a:endParaRPr>
          </a:p>
          <a:p>
            <a:pPr marL="0" marR="0" indent="0">
              <a:spcBef>
                <a:spcPts val="0"/>
              </a:spcBef>
              <a:spcAft>
                <a:spcPts val="0"/>
              </a:spcAft>
              <a:buNone/>
            </a:pPr>
            <a:endParaRPr lang="en-US" sz="12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100">
              <a:latin typeface="Century Gothic" panose="020B0502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20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2200"/>
          </a:p>
          <a:p>
            <a:endParaRPr lang="en-US" sz="2200"/>
          </a:p>
          <a:p>
            <a:pPr marL="0" indent="0">
              <a:buNone/>
            </a:pPr>
            <a:endParaRPr lang="en-US" sz="2200"/>
          </a:p>
          <a:p>
            <a:pPr marL="0" indent="0">
              <a:buNone/>
            </a:pPr>
            <a:endParaRPr lang="en-US" sz="2200"/>
          </a:p>
        </p:txBody>
      </p:sp>
      <p:sp>
        <p:nvSpPr>
          <p:cNvPr id="2" name="Title 1">
            <a:extLst>
              <a:ext uri="{FF2B5EF4-FFF2-40B4-BE49-F238E27FC236}">
                <a16:creationId xmlns:a16="http://schemas.microsoft.com/office/drawing/2014/main" id="{C2E32C1E-C5E9-71CA-A98A-378DB8819C4E}"/>
              </a:ext>
            </a:extLst>
          </p:cNvPr>
          <p:cNvSpPr>
            <a:spLocks noGrp="1"/>
          </p:cNvSpPr>
          <p:nvPr>
            <p:ph type="title"/>
          </p:nvPr>
        </p:nvSpPr>
        <p:spPr>
          <a:xfrm>
            <a:off x="609599" y="405593"/>
            <a:ext cx="10972800" cy="700104"/>
          </a:xfrm>
        </p:spPr>
        <p:txBody>
          <a:bodyPr/>
          <a:lstStyle/>
          <a:p>
            <a:r>
              <a:rPr lang="en-US" sz="2400">
                <a:solidFill>
                  <a:schemeClr val="accent1">
                    <a:lumMod val="75000"/>
                  </a:schemeClr>
                </a:solidFill>
              </a:rPr>
              <a:t>Demand Response (DR) Month Ahead (MA) Net Qualifying Capacity (NQC) for CAISO Supply Plans Under Slice-of-Day (</a:t>
            </a:r>
            <a:r>
              <a:rPr lang="en-US" sz="2400" err="1">
                <a:solidFill>
                  <a:schemeClr val="accent1">
                    <a:lumMod val="75000"/>
                  </a:schemeClr>
                </a:solidFill>
              </a:rPr>
              <a:t>SoD</a:t>
            </a:r>
            <a:r>
              <a:rPr lang="en-US" sz="2400">
                <a:solidFill>
                  <a:schemeClr val="accent1">
                    <a:lumMod val="75000"/>
                  </a:schemeClr>
                </a:solidFill>
              </a:rPr>
              <a:t>)</a:t>
            </a:r>
          </a:p>
        </p:txBody>
      </p:sp>
    </p:spTree>
    <p:extLst>
      <p:ext uri="{BB962C8B-B14F-4D97-AF65-F5344CB8AC3E}">
        <p14:creationId xmlns:p14="http://schemas.microsoft.com/office/powerpoint/2010/main" val="275890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96205-ED7D-D271-598B-0C3C54296CB2}"/>
              </a:ext>
            </a:extLst>
          </p:cNvPr>
          <p:cNvSpPr>
            <a:spLocks noGrp="1"/>
          </p:cNvSpPr>
          <p:nvPr>
            <p:ph idx="1"/>
          </p:nvPr>
        </p:nvSpPr>
        <p:spPr>
          <a:xfrm>
            <a:off x="941375" y="1022497"/>
            <a:ext cx="10309250" cy="4813005"/>
          </a:xfrm>
        </p:spPr>
        <p:txBody>
          <a:bodyPr vert="horz" lIns="0" tIns="45720" rIns="91440" bIns="45720" rtlCol="0" anchor="t">
            <a:noAutofit/>
          </a:bodyPr>
          <a:lstStyle/>
          <a:p>
            <a:pPr marL="0" marR="0" indent="0">
              <a:spcBef>
                <a:spcPts val="0"/>
              </a:spcBef>
              <a:spcAft>
                <a:spcPts val="0"/>
              </a:spcAft>
              <a:buNone/>
            </a:pPr>
            <a:r>
              <a:rPr lang="en-US" sz="1800" b="1">
                <a:effectLst/>
                <a:ea typeface="Aptos" panose="020B0004020202020204" pitchFamily="34" charset="0"/>
                <a:cs typeface="Aptos" panose="020B0004020202020204" pitchFamily="34" charset="0"/>
              </a:rPr>
              <a:t>Implementation</a:t>
            </a:r>
            <a:endParaRPr lang="en-US" sz="1800">
              <a:effectLst/>
              <a:ea typeface="Aptos" panose="020B0004020202020204" pitchFamily="34" charset="0"/>
              <a:cs typeface="Aptos" panose="020B0004020202020204" pitchFamily="34" charset="0"/>
            </a:endParaRPr>
          </a:p>
          <a:p>
            <a:pPr marL="0" marR="0" indent="0">
              <a:lnSpc>
                <a:spcPct val="120000"/>
              </a:lnSpc>
              <a:spcBef>
                <a:spcPts val="0"/>
              </a:spcBef>
              <a:buNone/>
            </a:pPr>
            <a:endParaRPr lang="en-US" sz="800">
              <a:effectLst/>
              <a:ea typeface="Aptos" panose="020B0004020202020204" pitchFamily="34" charset="0"/>
              <a:cs typeface="Aptos" panose="020B0004020202020204" pitchFamily="34" charset="0"/>
            </a:endParaRPr>
          </a:p>
          <a:p>
            <a:pPr>
              <a:lnSpc>
                <a:spcPct val="120000"/>
              </a:lnSpc>
              <a:spcBef>
                <a:spcPts val="0"/>
              </a:spcBef>
            </a:pPr>
            <a:r>
              <a:rPr lang="en-US" sz="1400" b="1">
                <a:effectLst/>
                <a:ea typeface="Times New Roman" panose="02020603050405020304" pitchFamily="18" charset="0"/>
                <a:cs typeface="Times New Roman" panose="02020603050405020304" pitchFamily="18" charset="0"/>
              </a:rPr>
              <a:t>Monthly QC Requests for Supply Plans</a:t>
            </a:r>
            <a:endParaRPr lang="en-US" sz="1400" b="1">
              <a:ea typeface="Times New Roman" panose="02020603050405020304" pitchFamily="18" charset="0"/>
              <a:cs typeface="Times New Roman" panose="02020603050405020304" pitchFamily="18" charset="0"/>
            </a:endParaRPr>
          </a:p>
          <a:p>
            <a:pPr marL="519113" lvl="1" indent="-179388">
              <a:lnSpc>
                <a:spcPct val="120000"/>
              </a:lnSpc>
              <a:spcBef>
                <a:spcPts val="0"/>
              </a:spcBef>
            </a:pPr>
            <a:r>
              <a:rPr lang="en-US" sz="1300">
                <a:solidFill>
                  <a:schemeClr val="tx2">
                    <a:lumMod val="60000"/>
                    <a:lumOff val="40000"/>
                  </a:schemeClr>
                </a:solidFill>
                <a:ea typeface="Times New Roman" panose="02020603050405020304" pitchFamily="18" charset="0"/>
                <a:cs typeface="Times New Roman" panose="02020603050405020304" pitchFamily="18" charset="0"/>
              </a:rPr>
              <a:t>S</a:t>
            </a:r>
            <a:r>
              <a:rPr lang="en-US" sz="1300">
                <a:solidFill>
                  <a:schemeClr val="tx2">
                    <a:lumMod val="60000"/>
                    <a:lumOff val="40000"/>
                  </a:schemeClr>
                </a:solidFill>
                <a:effectLst/>
                <a:ea typeface="Times New Roman" panose="02020603050405020304" pitchFamily="18" charset="0"/>
                <a:cs typeface="Times New Roman" panose="02020603050405020304" pitchFamily="18" charset="0"/>
              </a:rPr>
              <a:t>ubmitted by DRPs to the Energy Division (ED) for review and approval. Once approved, ED will submit to the CAISO via CIRA. </a:t>
            </a:r>
            <a:r>
              <a:rPr lang="en-US" sz="1300" b="1" dirty="0">
                <a:solidFill>
                  <a:schemeClr val="tx2">
                    <a:lumMod val="60000"/>
                    <a:lumOff val="40000"/>
                  </a:schemeClr>
                </a:solidFill>
                <a:effectLst/>
                <a:ea typeface="Times New Roman" panose="02020603050405020304" pitchFamily="18" charset="0"/>
                <a:cs typeface="Times New Roman" panose="02020603050405020304" pitchFamily="18" charset="0"/>
              </a:rPr>
              <a:t>DRPs are to submit a file to ED with four tabs</a:t>
            </a:r>
            <a:r>
              <a:rPr lang="en-US" sz="1300">
                <a:solidFill>
                  <a:schemeClr val="tx2">
                    <a:lumMod val="60000"/>
                    <a:lumOff val="40000"/>
                  </a:schemeClr>
                </a:solidFill>
                <a:effectLst/>
                <a:ea typeface="Times New Roman" panose="02020603050405020304" pitchFamily="18" charset="0"/>
                <a:cs typeface="Times New Roman" panose="02020603050405020304" pitchFamily="18" charset="0"/>
              </a:rPr>
              <a:t>: </a:t>
            </a:r>
          </a:p>
          <a:p>
            <a:pPr marL="742950" marR="0" lvl="1" indent="-223838">
              <a:lnSpc>
                <a:spcPct val="120000"/>
              </a:lnSpc>
              <a:spcBef>
                <a:spcPts val="0"/>
              </a:spcBef>
              <a:buFont typeface="+mj-lt"/>
              <a:buAutoNum type="alphaLcPeriod"/>
            </a:pPr>
            <a:r>
              <a:rPr lang="en-US" sz="1300">
                <a:effectLst/>
                <a:ea typeface="Times New Roman" panose="02020603050405020304" pitchFamily="18" charset="0"/>
                <a:cs typeface="Aptos" panose="020B0004020202020204" pitchFamily="34" charset="0"/>
              </a:rPr>
              <a:t>the maximum showing value </a:t>
            </a:r>
            <a:r>
              <a:rPr lang="en-US" sz="1300" b="1">
                <a:solidFill>
                  <a:schemeClr val="tx2">
                    <a:lumMod val="60000"/>
                    <a:lumOff val="40000"/>
                  </a:schemeClr>
                </a:solidFill>
                <a:ea typeface="Times New Roman" panose="02020603050405020304" pitchFamily="18" charset="0"/>
                <a:cs typeface="Aptos" panose="020B0004020202020204" pitchFamily="34" charset="0"/>
              </a:rPr>
              <a:t>Tab 1: Maximum Showing Value; Tab 2: Maximum Showing Value w/Distribution Loss Factor (DLF)</a:t>
            </a:r>
            <a:endParaRPr lang="en-US" sz="1300" b="1">
              <a:solidFill>
                <a:schemeClr val="tx2">
                  <a:lumMod val="60000"/>
                  <a:lumOff val="40000"/>
                </a:schemeClr>
              </a:solidFill>
              <a:effectLst/>
              <a:ea typeface="Aptos" panose="020B0004020202020204" pitchFamily="34" charset="0"/>
              <a:cs typeface="Aptos" panose="020B0004020202020204" pitchFamily="34" charset="0"/>
            </a:endParaRPr>
          </a:p>
          <a:p>
            <a:pPr marL="742950" marR="0" lvl="1" indent="-223838">
              <a:lnSpc>
                <a:spcPct val="120000"/>
              </a:lnSpc>
              <a:spcBef>
                <a:spcPts val="0"/>
              </a:spcBef>
              <a:buFont typeface="+mj-lt"/>
              <a:buAutoNum type="alphaLcPeriod"/>
            </a:pPr>
            <a:r>
              <a:rPr lang="en-US" sz="1300">
                <a:effectLst/>
                <a:ea typeface="Times New Roman" panose="02020603050405020304" pitchFamily="18" charset="0"/>
                <a:cs typeface="Aptos" panose="020B0004020202020204" pitchFamily="34" charset="0"/>
              </a:rPr>
              <a:t>the peak showing value </a:t>
            </a:r>
            <a:r>
              <a:rPr lang="en-US" sz="1300" b="1">
                <a:solidFill>
                  <a:schemeClr val="tx2">
                    <a:lumMod val="60000"/>
                    <a:lumOff val="40000"/>
                  </a:schemeClr>
                </a:solidFill>
                <a:effectLst/>
                <a:ea typeface="Times New Roman" panose="02020603050405020304" pitchFamily="18" charset="0"/>
                <a:cs typeface="Aptos" panose="020B0004020202020204" pitchFamily="34" charset="0"/>
              </a:rPr>
              <a:t>Tab 3: Peak Showing Value; Tab 4: Peak Showing Value w/DLF</a:t>
            </a:r>
            <a:endParaRPr lang="en-US" sz="1300" b="1">
              <a:solidFill>
                <a:schemeClr val="tx2">
                  <a:lumMod val="60000"/>
                  <a:lumOff val="40000"/>
                </a:schemeClr>
              </a:solidFill>
              <a:effectLst/>
              <a:ea typeface="Aptos" panose="020B0004020202020204" pitchFamily="34" charset="0"/>
              <a:cs typeface="Aptos" panose="020B0004020202020204" pitchFamily="34" charset="0"/>
            </a:endParaRPr>
          </a:p>
          <a:p>
            <a:pPr marL="742950" marR="0" lvl="1" indent="-223838">
              <a:lnSpc>
                <a:spcPct val="120000"/>
              </a:lnSpc>
              <a:spcBef>
                <a:spcPts val="0"/>
              </a:spcBef>
              <a:buFont typeface="+mj-lt"/>
              <a:buAutoNum type="alphaLcPeriod"/>
            </a:pPr>
            <a:r>
              <a:rPr lang="en-US" sz="1300">
                <a:effectLst/>
                <a:ea typeface="Times New Roman" panose="02020603050405020304" pitchFamily="18" charset="0"/>
                <a:cs typeface="Aptos" panose="020B0004020202020204" pitchFamily="34" charset="0"/>
              </a:rPr>
              <a:t>the greater of the peak hour value and a very small non-zero QC value if the peak hour value is zero. </a:t>
            </a:r>
            <a:r>
              <a:rPr lang="en-US" sz="1300">
                <a:solidFill>
                  <a:schemeClr val="tx2">
                    <a:lumMod val="60000"/>
                    <a:lumOff val="40000"/>
                  </a:schemeClr>
                </a:solidFill>
                <a:effectLst/>
                <a:ea typeface="Times New Roman" panose="02020603050405020304" pitchFamily="18" charset="0"/>
                <a:cs typeface="Aptos" panose="020B0004020202020204" pitchFamily="34" charset="0"/>
              </a:rPr>
              <a:t>For DR resources, if the peak hour value is zero, please submit to ED as zero, and ED will remove this RID when making its submission to the CAISO for that particular month.</a:t>
            </a:r>
          </a:p>
          <a:p>
            <a:pPr marL="742950" marR="0" lvl="1" indent="-285750">
              <a:spcBef>
                <a:spcPts val="0"/>
              </a:spcBef>
              <a:spcAft>
                <a:spcPts val="0"/>
              </a:spcAft>
              <a:buFont typeface="+mj-lt"/>
              <a:buAutoNum type="alphaLcPeriod"/>
            </a:pPr>
            <a:endParaRPr lang="en-US" sz="1300" b="1">
              <a:solidFill>
                <a:schemeClr val="accent3"/>
              </a:solidFill>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endParaRPr lang="en-US" sz="1300" b="1">
              <a:solidFill>
                <a:schemeClr val="accent3"/>
              </a:solidFill>
              <a:effectLst/>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endParaRPr lang="en-US" sz="1300" b="1">
              <a:solidFill>
                <a:schemeClr val="accent3"/>
              </a:solidFill>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endParaRPr lang="en-US" sz="1300" b="1">
              <a:solidFill>
                <a:schemeClr val="accent3"/>
              </a:solidFill>
              <a:effectLst/>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endParaRPr lang="en-US" sz="1300" b="1">
              <a:solidFill>
                <a:schemeClr val="accent3"/>
              </a:solidFill>
              <a:ea typeface="Aptos" panose="020B0004020202020204" pitchFamily="34" charset="0"/>
              <a:cs typeface="Aptos" panose="020B0004020202020204" pitchFamily="34" charset="0"/>
            </a:endParaRPr>
          </a:p>
          <a:p>
            <a:pPr marL="339725" indent="0">
              <a:lnSpc>
                <a:spcPct val="110000"/>
              </a:lnSpc>
              <a:spcBef>
                <a:spcPts val="0"/>
              </a:spcBef>
              <a:buNone/>
            </a:pPr>
            <a:endParaRPr lang="en-US" sz="1300" b="1">
              <a:solidFill>
                <a:schemeClr val="accent3"/>
              </a:solidFill>
              <a:effectLst/>
              <a:ea typeface="Times New Roman" panose="02020603050405020304" pitchFamily="18" charset="0"/>
              <a:cs typeface="Times New Roman" panose="02020603050405020304" pitchFamily="18" charset="0"/>
            </a:endParaRPr>
          </a:p>
          <a:p>
            <a:pPr marL="339725" indent="0">
              <a:lnSpc>
                <a:spcPct val="110000"/>
              </a:lnSpc>
              <a:spcBef>
                <a:spcPts val="0"/>
              </a:spcBef>
              <a:buNone/>
            </a:pPr>
            <a:endParaRPr lang="en-US" sz="1400" dirty="0">
              <a:solidFill>
                <a:schemeClr val="accent3"/>
              </a:solidFill>
              <a:effectLst/>
              <a:ea typeface="Times New Roman" panose="02020603050405020304" pitchFamily="18" charset="0"/>
              <a:cs typeface="Times New Roman" panose="02020603050405020304" pitchFamily="18" charset="0"/>
            </a:endParaRPr>
          </a:p>
          <a:p>
            <a:r>
              <a:rPr lang="en-US" sz="1400" b="1" dirty="0"/>
              <a:t>DR NQC Monthly CAISO Supply Plan Template</a:t>
            </a:r>
            <a:r>
              <a:rPr lang="en-US" sz="1400" b="1"/>
              <a:t>. (Forthcoming, to be posted on RA webpage and e-mailed to DRPs w/LIP-approved YA QC).</a:t>
            </a:r>
            <a:endParaRPr lang="en-US" sz="1400" b="1" dirty="0"/>
          </a:p>
          <a:p>
            <a:pPr marL="0" indent="0">
              <a:buNone/>
            </a:pPr>
            <a:endParaRPr lang="en-US" dirty="0"/>
          </a:p>
        </p:txBody>
      </p:sp>
      <p:sp>
        <p:nvSpPr>
          <p:cNvPr id="4" name="Slide Number Placeholder 3">
            <a:extLst>
              <a:ext uri="{FF2B5EF4-FFF2-40B4-BE49-F238E27FC236}">
                <a16:creationId xmlns:a16="http://schemas.microsoft.com/office/drawing/2014/main" id="{5B630D1E-0E52-F54D-99BC-A6194F150790}"/>
              </a:ext>
            </a:extLst>
          </p:cNvPr>
          <p:cNvSpPr>
            <a:spLocks noGrp="1"/>
          </p:cNvSpPr>
          <p:nvPr>
            <p:ph type="sldNum" sz="quarter" idx="12"/>
          </p:nvPr>
        </p:nvSpPr>
        <p:spPr/>
        <p:txBody>
          <a:bodyPr/>
          <a:lstStyle/>
          <a:p>
            <a:fld id="{1C4126A1-9282-4A82-AC02-A59AF4A969C8}" type="slidenum">
              <a:rPr lang="en-US" smtClean="0"/>
              <a:t>8</a:t>
            </a:fld>
            <a:endParaRPr lang="en-US"/>
          </a:p>
        </p:txBody>
      </p:sp>
      <p:graphicFrame>
        <p:nvGraphicFramePr>
          <p:cNvPr id="10" name="Table 9">
            <a:extLst>
              <a:ext uri="{FF2B5EF4-FFF2-40B4-BE49-F238E27FC236}">
                <a16:creationId xmlns:a16="http://schemas.microsoft.com/office/drawing/2014/main" id="{0D9DFFE2-4D98-A67F-9571-8C62221CE254}"/>
              </a:ext>
            </a:extLst>
          </p:cNvPr>
          <p:cNvGraphicFramePr>
            <a:graphicFrameLocks noGrp="1"/>
          </p:cNvGraphicFramePr>
          <p:nvPr>
            <p:extLst>
              <p:ext uri="{D42A27DB-BD31-4B8C-83A1-F6EECF244321}">
                <p14:modId xmlns:p14="http://schemas.microsoft.com/office/powerpoint/2010/main" val="2705043047"/>
              </p:ext>
            </p:extLst>
          </p:nvPr>
        </p:nvGraphicFramePr>
        <p:xfrm>
          <a:off x="1318262" y="3770460"/>
          <a:ext cx="9070498" cy="1224161"/>
        </p:xfrm>
        <a:graphic>
          <a:graphicData uri="http://schemas.openxmlformats.org/drawingml/2006/table">
            <a:tbl>
              <a:tblPr firstRow="1" firstCol="1" bandRow="1">
                <a:tableStyleId>{5C22544A-7EE6-4342-B048-85BDC9FD1C3A}</a:tableStyleId>
              </a:tblPr>
              <a:tblGrid>
                <a:gridCol w="591536">
                  <a:extLst>
                    <a:ext uri="{9D8B030D-6E8A-4147-A177-3AD203B41FA5}">
                      <a16:colId xmlns:a16="http://schemas.microsoft.com/office/drawing/2014/main" val="1404993038"/>
                    </a:ext>
                  </a:extLst>
                </a:gridCol>
                <a:gridCol w="1361474">
                  <a:extLst>
                    <a:ext uri="{9D8B030D-6E8A-4147-A177-3AD203B41FA5}">
                      <a16:colId xmlns:a16="http://schemas.microsoft.com/office/drawing/2014/main" val="850557305"/>
                    </a:ext>
                  </a:extLst>
                </a:gridCol>
                <a:gridCol w="593124">
                  <a:extLst>
                    <a:ext uri="{9D8B030D-6E8A-4147-A177-3AD203B41FA5}">
                      <a16:colId xmlns:a16="http://schemas.microsoft.com/office/drawing/2014/main" val="4098875511"/>
                    </a:ext>
                  </a:extLst>
                </a:gridCol>
                <a:gridCol w="593124">
                  <a:extLst>
                    <a:ext uri="{9D8B030D-6E8A-4147-A177-3AD203B41FA5}">
                      <a16:colId xmlns:a16="http://schemas.microsoft.com/office/drawing/2014/main" val="2742295980"/>
                    </a:ext>
                  </a:extLst>
                </a:gridCol>
                <a:gridCol w="593124">
                  <a:extLst>
                    <a:ext uri="{9D8B030D-6E8A-4147-A177-3AD203B41FA5}">
                      <a16:colId xmlns:a16="http://schemas.microsoft.com/office/drawing/2014/main" val="707653320"/>
                    </a:ext>
                  </a:extLst>
                </a:gridCol>
                <a:gridCol w="593124">
                  <a:extLst>
                    <a:ext uri="{9D8B030D-6E8A-4147-A177-3AD203B41FA5}">
                      <a16:colId xmlns:a16="http://schemas.microsoft.com/office/drawing/2014/main" val="2595026311"/>
                    </a:ext>
                  </a:extLst>
                </a:gridCol>
                <a:gridCol w="593124">
                  <a:extLst>
                    <a:ext uri="{9D8B030D-6E8A-4147-A177-3AD203B41FA5}">
                      <a16:colId xmlns:a16="http://schemas.microsoft.com/office/drawing/2014/main" val="3121032476"/>
                    </a:ext>
                  </a:extLst>
                </a:gridCol>
                <a:gridCol w="593124">
                  <a:extLst>
                    <a:ext uri="{9D8B030D-6E8A-4147-A177-3AD203B41FA5}">
                      <a16:colId xmlns:a16="http://schemas.microsoft.com/office/drawing/2014/main" val="2371487971"/>
                    </a:ext>
                  </a:extLst>
                </a:gridCol>
                <a:gridCol w="593124">
                  <a:extLst>
                    <a:ext uri="{9D8B030D-6E8A-4147-A177-3AD203B41FA5}">
                      <a16:colId xmlns:a16="http://schemas.microsoft.com/office/drawing/2014/main" val="1835094764"/>
                    </a:ext>
                  </a:extLst>
                </a:gridCol>
                <a:gridCol w="593124">
                  <a:extLst>
                    <a:ext uri="{9D8B030D-6E8A-4147-A177-3AD203B41FA5}">
                      <a16:colId xmlns:a16="http://schemas.microsoft.com/office/drawing/2014/main" val="543474001"/>
                    </a:ext>
                  </a:extLst>
                </a:gridCol>
                <a:gridCol w="593124">
                  <a:extLst>
                    <a:ext uri="{9D8B030D-6E8A-4147-A177-3AD203B41FA5}">
                      <a16:colId xmlns:a16="http://schemas.microsoft.com/office/drawing/2014/main" val="4204393671"/>
                    </a:ext>
                  </a:extLst>
                </a:gridCol>
                <a:gridCol w="593124">
                  <a:extLst>
                    <a:ext uri="{9D8B030D-6E8A-4147-A177-3AD203B41FA5}">
                      <a16:colId xmlns:a16="http://schemas.microsoft.com/office/drawing/2014/main" val="2190803251"/>
                    </a:ext>
                  </a:extLst>
                </a:gridCol>
                <a:gridCol w="593124">
                  <a:extLst>
                    <a:ext uri="{9D8B030D-6E8A-4147-A177-3AD203B41FA5}">
                      <a16:colId xmlns:a16="http://schemas.microsoft.com/office/drawing/2014/main" val="3213742166"/>
                    </a:ext>
                  </a:extLst>
                </a:gridCol>
                <a:gridCol w="593124">
                  <a:extLst>
                    <a:ext uri="{9D8B030D-6E8A-4147-A177-3AD203B41FA5}">
                      <a16:colId xmlns:a16="http://schemas.microsoft.com/office/drawing/2014/main" val="2381186453"/>
                    </a:ext>
                  </a:extLst>
                </a:gridCol>
              </a:tblGrid>
              <a:tr h="212359">
                <a:tc gridSpan="14">
                  <a:txBody>
                    <a:bodyPr/>
                    <a:lstStyle/>
                    <a:p>
                      <a:pPr marL="0" marR="0" algn="ctr">
                        <a:lnSpc>
                          <a:spcPct val="100000"/>
                        </a:lnSpc>
                        <a:spcBef>
                          <a:spcPts val="0"/>
                        </a:spcBef>
                        <a:spcAft>
                          <a:spcPts val="0"/>
                        </a:spcAft>
                      </a:pPr>
                      <a:endParaRPr lang="en-US" sz="800">
                        <a:effectLst/>
                      </a:endParaRPr>
                    </a:p>
                    <a:p>
                      <a:pPr marL="0" marR="0" algn="ctr">
                        <a:lnSpc>
                          <a:spcPct val="100000"/>
                        </a:lnSpc>
                        <a:spcBef>
                          <a:spcPts val="0"/>
                        </a:spcBef>
                        <a:spcAft>
                          <a:spcPts val="0"/>
                        </a:spcAft>
                      </a:pPr>
                      <a:r>
                        <a:rPr lang="en-US" sz="1400">
                          <a:effectLst/>
                        </a:rPr>
                        <a:t>Example: Value During Peak Showing Hour for Each Month</a:t>
                      </a:r>
                    </a:p>
                    <a:p>
                      <a:pPr marL="0" marR="0" algn="ctr">
                        <a:lnSpc>
                          <a:spcPct val="100000"/>
                        </a:lnSpc>
                        <a:spcBef>
                          <a:spcPts val="0"/>
                        </a:spcBef>
                        <a:spcAft>
                          <a:spcPts val="0"/>
                        </a:spcAft>
                      </a:pPr>
                      <a:endParaRPr lang="en-US" sz="8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405228"/>
                  </a:ext>
                </a:extLst>
              </a:tr>
              <a:tr h="376891">
                <a:tc>
                  <a:txBody>
                    <a:bodyPr/>
                    <a:lstStyle/>
                    <a:p>
                      <a:pPr marL="0" marR="0" algn="ctr">
                        <a:spcBef>
                          <a:spcPts val="0"/>
                        </a:spcBef>
                        <a:spcAft>
                          <a:spcPts val="0"/>
                        </a:spcAft>
                      </a:pPr>
                      <a:r>
                        <a:rPr lang="en-US" sz="1100">
                          <a:effectLst/>
                        </a:rPr>
                        <a:t>Sublap</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Resource ID</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Jan</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Feb</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Mar</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Apr</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May</a:t>
                      </a:r>
                      <a:br>
                        <a:rPr lang="en-US" sz="1100" b="1">
                          <a:effectLst/>
                        </a:rPr>
                      </a:br>
                      <a:r>
                        <a:rPr lang="en-US" sz="1100" b="1">
                          <a:effectLst/>
                        </a:rPr>
                        <a:t>(HE 19)</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Jun</a:t>
                      </a:r>
                      <a:br>
                        <a:rPr lang="en-US" sz="1100" b="1">
                          <a:effectLst/>
                        </a:rPr>
                      </a:b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Jul</a:t>
                      </a:r>
                      <a:br>
                        <a:rPr lang="en-US" sz="1100" b="1">
                          <a:effectLst/>
                        </a:rPr>
                      </a:br>
                      <a:r>
                        <a:rPr lang="en-US" sz="1100" b="1">
                          <a:effectLst/>
                        </a:rPr>
                        <a:t>(HE 17)</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Aug</a:t>
                      </a:r>
                      <a:br>
                        <a:rPr lang="en-US" sz="1100" b="1">
                          <a:effectLst/>
                        </a:rPr>
                      </a:b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Sep</a:t>
                      </a:r>
                      <a:br>
                        <a:rPr lang="en-US" sz="1100" b="1">
                          <a:effectLst/>
                        </a:rPr>
                      </a:br>
                      <a:r>
                        <a:rPr lang="en-US" sz="1100" b="1">
                          <a:effectLst/>
                        </a:rPr>
                        <a:t>(HE 17)</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Oct</a:t>
                      </a:r>
                      <a:br>
                        <a:rPr lang="en-US" sz="1100" b="1">
                          <a:effectLst/>
                        </a:rPr>
                      </a:b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Nov</a:t>
                      </a:r>
                      <a:br>
                        <a:rPr lang="en-US" sz="1100" b="1">
                          <a:effectLst/>
                        </a:rPr>
                      </a:b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tc>
                  <a:txBody>
                    <a:bodyPr/>
                    <a:lstStyle/>
                    <a:p>
                      <a:pPr marL="0" marR="0" algn="ctr">
                        <a:spcBef>
                          <a:spcPts val="0"/>
                        </a:spcBef>
                        <a:spcAft>
                          <a:spcPts val="0"/>
                        </a:spcAft>
                      </a:pPr>
                      <a:r>
                        <a:rPr lang="en-US" sz="1100" b="1">
                          <a:effectLst/>
                        </a:rPr>
                        <a:t>Dec</a:t>
                      </a:r>
                    </a:p>
                    <a:p>
                      <a:pPr marL="0" marR="0" algn="ctr">
                        <a:spcBef>
                          <a:spcPts val="0"/>
                        </a:spcBef>
                        <a:spcAft>
                          <a:spcPts val="0"/>
                        </a:spcAft>
                      </a:pPr>
                      <a:r>
                        <a:rPr lang="en-US" sz="1100" b="1">
                          <a:effectLst/>
                        </a:rPr>
                        <a:t>(HE 18)</a:t>
                      </a:r>
                      <a:endParaRPr lang="en-US" sz="1100" b="1">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ctr"/>
                </a:tc>
                <a:extLst>
                  <a:ext uri="{0D108BD9-81ED-4DB2-BD59-A6C34878D82A}">
                    <a16:rowId xmlns:a16="http://schemas.microsoft.com/office/drawing/2014/main" val="2070486115"/>
                  </a:ext>
                </a:extLst>
              </a:tr>
              <a:tr h="201625">
                <a:tc>
                  <a:txBody>
                    <a:bodyPr/>
                    <a:lstStyle/>
                    <a:p>
                      <a:pPr marL="0" marR="0">
                        <a:spcBef>
                          <a:spcPts val="0"/>
                        </a:spcBef>
                        <a:spcAft>
                          <a:spcPts val="0"/>
                        </a:spcAft>
                      </a:pPr>
                      <a:r>
                        <a:rPr lang="en-US" sz="1100">
                          <a:effectLst/>
                        </a:rPr>
                        <a:t>PGCC</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spcBef>
                          <a:spcPts val="0"/>
                        </a:spcBef>
                        <a:spcAft>
                          <a:spcPts val="0"/>
                        </a:spcAft>
                      </a:pPr>
                      <a:r>
                        <a:rPr lang="en-US" sz="1100">
                          <a:effectLst/>
                        </a:rPr>
                        <a:t>PGCC_1_PDRP500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 0.00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0.13</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0.14</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0.12</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latin typeface="+mn-lt"/>
                          <a:ea typeface="Aptos" panose="020B0004020202020204" pitchFamily="34" charset="0"/>
                          <a:cs typeface="Aptos" panose="020B0004020202020204" pitchFamily="34" charset="0"/>
                        </a:rPr>
                        <a:t>0.19</a:t>
                      </a:r>
                    </a:p>
                  </a:txBody>
                  <a:tcPr marL="48118" marR="48118" marT="0" marB="0" anchor="b"/>
                </a:tc>
                <a:tc>
                  <a:txBody>
                    <a:bodyPr/>
                    <a:lstStyle/>
                    <a:p>
                      <a:pPr marL="0" marR="0" algn="ctr">
                        <a:spcBef>
                          <a:spcPts val="0"/>
                        </a:spcBef>
                        <a:spcAft>
                          <a:spcPts val="0"/>
                        </a:spcAft>
                      </a:pPr>
                      <a:r>
                        <a:rPr lang="en-US" sz="1100">
                          <a:effectLst/>
                        </a:rPr>
                        <a:t>0.80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0.89</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0.99</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0.75</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0.50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extLst>
                  <a:ext uri="{0D108BD9-81ED-4DB2-BD59-A6C34878D82A}">
                    <a16:rowId xmlns:a16="http://schemas.microsoft.com/office/drawing/2014/main" val="1272115566"/>
                  </a:ext>
                </a:extLst>
              </a:tr>
              <a:tr h="188445">
                <a:tc>
                  <a:txBody>
                    <a:bodyPr/>
                    <a:lstStyle/>
                    <a:p>
                      <a:pPr marL="0" marR="0">
                        <a:spcBef>
                          <a:spcPts val="0"/>
                        </a:spcBef>
                        <a:spcAft>
                          <a:spcPts val="0"/>
                        </a:spcAft>
                      </a:pPr>
                      <a:r>
                        <a:rPr lang="en-US" sz="1100">
                          <a:effectLst/>
                        </a:rPr>
                        <a:t>PGCC</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spcBef>
                          <a:spcPts val="0"/>
                        </a:spcBef>
                        <a:spcAft>
                          <a:spcPts val="0"/>
                        </a:spcAft>
                      </a:pPr>
                      <a:r>
                        <a:rPr lang="en-US" sz="1100">
                          <a:effectLst/>
                        </a:rPr>
                        <a:t>PGCC_1_PDRP501</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0.11</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0.60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0.68</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0.99</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0.88</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0.95</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0.96</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effectLst/>
                        </a:rPr>
                        <a:t>0.90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tc>
                  <a:txBody>
                    <a:bodyPr/>
                    <a:lstStyle/>
                    <a:p>
                      <a:pPr marL="0" marR="0" algn="ctr">
                        <a:spcBef>
                          <a:spcPts val="0"/>
                        </a:spcBef>
                        <a:spcAft>
                          <a:spcPts val="0"/>
                        </a:spcAft>
                      </a:pPr>
                      <a:r>
                        <a:rPr lang="en-US" sz="1100">
                          <a:effectLst/>
                        </a:rPr>
                        <a:t>0.00</a:t>
                      </a:r>
                      <a:endParaRPr lang="en-US" sz="1100">
                        <a:effectLst/>
                        <a:latin typeface="Aptos" panose="020B0004020202020204" pitchFamily="34" charset="0"/>
                        <a:ea typeface="Aptos" panose="020B0004020202020204" pitchFamily="34" charset="0"/>
                        <a:cs typeface="Aptos" panose="020B0004020202020204" pitchFamily="34" charset="0"/>
                      </a:endParaRPr>
                    </a:p>
                  </a:txBody>
                  <a:tcPr marL="48118" marR="48118" marT="0" marB="0" anchor="b"/>
                </a:tc>
                <a:extLst>
                  <a:ext uri="{0D108BD9-81ED-4DB2-BD59-A6C34878D82A}">
                    <a16:rowId xmlns:a16="http://schemas.microsoft.com/office/drawing/2014/main" val="651436003"/>
                  </a:ext>
                </a:extLst>
              </a:tr>
            </a:tbl>
          </a:graphicData>
        </a:graphic>
      </p:graphicFrame>
      <p:sp>
        <p:nvSpPr>
          <p:cNvPr id="5" name="Title 6">
            <a:extLst>
              <a:ext uri="{FF2B5EF4-FFF2-40B4-BE49-F238E27FC236}">
                <a16:creationId xmlns:a16="http://schemas.microsoft.com/office/drawing/2014/main" id="{AFC3B854-D2AD-250E-0FBD-ADF0CCAF80C9}"/>
              </a:ext>
            </a:extLst>
          </p:cNvPr>
          <p:cNvSpPr>
            <a:spLocks noGrp="1"/>
          </p:cNvSpPr>
          <p:nvPr>
            <p:ph type="title"/>
          </p:nvPr>
        </p:nvSpPr>
        <p:spPr>
          <a:xfrm>
            <a:off x="603455" y="369366"/>
            <a:ext cx="10985090" cy="483287"/>
          </a:xfrm>
        </p:spPr>
        <p:txBody>
          <a:bodyPr/>
          <a:lstStyle/>
          <a:p>
            <a:r>
              <a:rPr lang="en-US" sz="2800" dirty="0">
                <a:solidFill>
                  <a:schemeClr val="accent1">
                    <a:lumMod val="75000"/>
                  </a:schemeClr>
                </a:solidFill>
              </a:rPr>
              <a:t>DR MA NQCs for CAISO Supply Plans Under </a:t>
            </a:r>
            <a:r>
              <a:rPr lang="en-US" sz="2800">
                <a:solidFill>
                  <a:schemeClr val="accent1">
                    <a:lumMod val="75000"/>
                  </a:schemeClr>
                </a:solidFill>
              </a:rPr>
              <a:t>SoD</a:t>
            </a:r>
            <a:endParaRPr lang="en-US" sz="2800" dirty="0">
              <a:solidFill>
                <a:schemeClr val="tx1"/>
              </a:solidFill>
            </a:endParaRPr>
          </a:p>
        </p:txBody>
      </p:sp>
    </p:spTree>
    <p:extLst>
      <p:ext uri="{BB962C8B-B14F-4D97-AF65-F5344CB8AC3E}">
        <p14:creationId xmlns:p14="http://schemas.microsoft.com/office/powerpoint/2010/main" val="183519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914400"/>
            <a:ext cx="10985090" cy="5137435"/>
          </a:xfrm>
        </p:spPr>
        <p:txBody>
          <a:bodyPr vert="horz" lIns="0" tIns="45720" rIns="91440" bIns="45720" rtlCol="0" anchor="t">
            <a:noAutofit/>
          </a:bodyPr>
          <a:lstStyle/>
          <a:p>
            <a:pPr marL="0" indent="0">
              <a:buNone/>
            </a:pPr>
            <a:endParaRPr lang="en-US" sz="1800"/>
          </a:p>
          <a:p>
            <a:pPr marL="461963" indent="-234950"/>
            <a:r>
              <a:rPr lang="en-US" sz="1600"/>
              <a:t>NQC Values Under </a:t>
            </a:r>
            <a:r>
              <a:rPr lang="en-US" sz="1600" err="1"/>
              <a:t>SoD</a:t>
            </a:r>
            <a:r>
              <a:rPr lang="en-US" sz="1600"/>
              <a:t> = </a:t>
            </a:r>
            <a:r>
              <a:rPr lang="en-US" sz="1600" b="1">
                <a:solidFill>
                  <a:schemeClr val="accent3">
                    <a:lumMod val="75000"/>
                  </a:schemeClr>
                </a:solidFill>
              </a:rPr>
              <a:t>Peak Showing Value</a:t>
            </a:r>
            <a:r>
              <a:rPr lang="en-US" sz="1600"/>
              <a:t>: S</a:t>
            </a:r>
            <a:r>
              <a:rPr lang="en-US" sz="1600">
                <a:effectLst/>
                <a:ea typeface="Aptos" panose="020B0004020202020204" pitchFamily="34" charset="0"/>
              </a:rPr>
              <a:t>howing value as defined by the CEC IEPR-forecasted coincident gross peak hour* within the Availability Assessment Hours (AAH):</a:t>
            </a:r>
          </a:p>
          <a:p>
            <a:pPr marL="339725" lvl="1" indent="0">
              <a:buNone/>
            </a:pPr>
            <a:endParaRPr lang="en-US"/>
          </a:p>
          <a:p>
            <a:pPr marL="0" indent="0">
              <a:buNone/>
            </a:pPr>
            <a:endParaRPr lang="en-US" sz="2200"/>
          </a:p>
          <a:p>
            <a:pPr marL="0" indent="0">
              <a:buNone/>
            </a:pPr>
            <a:endParaRPr lang="en-US" sz="800"/>
          </a:p>
          <a:p>
            <a:pPr marL="0" indent="0">
              <a:buNone/>
            </a:pPr>
            <a:endParaRPr lang="en-US" sz="1200"/>
          </a:p>
          <a:p>
            <a:pPr marL="461963" indent="-234950">
              <a:lnSpc>
                <a:spcPct val="110000"/>
              </a:lnSpc>
              <a:spcBef>
                <a:spcPts val="600"/>
              </a:spcBef>
              <a:spcAft>
                <a:spcPts val="600"/>
              </a:spcAft>
            </a:pPr>
            <a:r>
              <a:rPr lang="en-US" sz="1400">
                <a:effectLst/>
                <a:ea typeface="Times New Roman" panose="02020603050405020304" pitchFamily="18" charset="0"/>
                <a:cs typeface="Times New Roman" panose="02020603050405020304" pitchFamily="18" charset="0"/>
              </a:rPr>
              <a:t>ED will post and e-mail </a:t>
            </a:r>
            <a:r>
              <a:rPr lang="en-US" sz="1400" dirty="0">
                <a:effectLst/>
                <a:ea typeface="Times New Roman" panose="02020603050405020304" pitchFamily="18" charset="0"/>
                <a:cs typeface="Times New Roman" panose="02020603050405020304" pitchFamily="18" charset="0"/>
              </a:rPr>
              <a:t>the</a:t>
            </a:r>
            <a:r>
              <a:rPr lang="en-US" sz="1400">
                <a:effectLst/>
                <a:ea typeface="Times New Roman" panose="02020603050405020304" pitchFamily="18" charset="0"/>
                <a:cs typeface="Times New Roman" panose="02020603050405020304" pitchFamily="18" charset="0"/>
              </a:rPr>
              <a:t> template for DRPs prior to November 1, 2024, when DRPs are to file the January 2025 NQC supply plan requests. Templates and updated instructions will also be reflected in the CPUC’s </a:t>
            </a:r>
            <a:r>
              <a:rPr lang="en-US" sz="1400">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Instructions for Adding DR Resource IDs to the Monthly NQC List</a:t>
            </a:r>
            <a:r>
              <a:rPr lang="en-US" sz="1400">
                <a:ea typeface="Times New Roman" panose="02020603050405020304" pitchFamily="18" charset="0"/>
                <a:cs typeface="Times New Roman" panose="02020603050405020304" pitchFamily="18" charset="0"/>
              </a:rPr>
              <a:t> on the </a:t>
            </a:r>
            <a:r>
              <a:rPr lang="en-US" sz="140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Resource Adequacy page</a:t>
            </a:r>
            <a:r>
              <a:rPr lang="en-US" sz="1400">
                <a:ea typeface="Times New Roman" panose="02020603050405020304" pitchFamily="18" charset="0"/>
                <a:cs typeface="Times New Roman" panose="02020603050405020304" pitchFamily="18" charset="0"/>
              </a:rPr>
              <a:t> of the Energy Division website, under the sections titled </a:t>
            </a:r>
            <a:r>
              <a:rPr lang="en-US" sz="1400" b="1">
                <a:ea typeface="Times New Roman" panose="02020603050405020304" pitchFamily="18" charset="0"/>
                <a:cs typeface="Times New Roman" panose="02020603050405020304" pitchFamily="18" charset="0"/>
              </a:rPr>
              <a:t>2025</a:t>
            </a:r>
            <a:r>
              <a:rPr lang="en-US" sz="1400">
                <a:ea typeface="Times New Roman" panose="02020603050405020304" pitchFamily="18" charset="0"/>
                <a:cs typeface="Times New Roman" panose="02020603050405020304" pitchFamily="18" charset="0"/>
              </a:rPr>
              <a:t> </a:t>
            </a:r>
            <a:r>
              <a:rPr lang="en-US" sz="1400">
                <a:ea typeface="Times New Roman" panose="02020603050405020304" pitchFamily="18" charset="0"/>
                <a:cs typeface="Times New Roman" panose="02020603050405020304" pitchFamily="18" charset="0"/>
                <a:sym typeface="Wingdings" panose="05000000000000000000" pitchFamily="2" charset="2"/>
              </a:rPr>
              <a:t> </a:t>
            </a:r>
            <a:r>
              <a:rPr lang="en-US" sz="1400" b="1">
                <a:ea typeface="Times New Roman" panose="02020603050405020304" pitchFamily="18" charset="0"/>
                <a:cs typeface="Times New Roman" panose="02020603050405020304" pitchFamily="18" charset="0"/>
              </a:rPr>
              <a:t>Guides and Resources </a:t>
            </a:r>
            <a:r>
              <a:rPr lang="en-US" sz="1400">
                <a:ea typeface="Times New Roman" panose="02020603050405020304" pitchFamily="18" charset="0"/>
                <a:cs typeface="Times New Roman" panose="02020603050405020304" pitchFamily="18" charset="0"/>
                <a:sym typeface="Wingdings" panose="05000000000000000000" pitchFamily="2" charset="2"/>
              </a:rPr>
              <a:t> </a:t>
            </a:r>
            <a:r>
              <a:rPr lang="en-US" sz="1400" b="1">
                <a:ea typeface="Times New Roman" panose="02020603050405020304" pitchFamily="18" charset="0"/>
                <a:cs typeface="Times New Roman" panose="02020603050405020304" pitchFamily="18" charset="0"/>
              </a:rPr>
              <a:t>2025 Demand Response Net Qualifying Capacity Filings for Demand Response Providers</a:t>
            </a:r>
            <a:r>
              <a:rPr lang="en-US" sz="1400">
                <a:ea typeface="Times New Roman" panose="02020603050405020304" pitchFamily="18" charset="0"/>
                <a:cs typeface="Times New Roman" panose="02020603050405020304" pitchFamily="18" charset="0"/>
              </a:rPr>
              <a:t>. Similarly, the Load Impact Protocols (LIP) Filing Guide will be updated on the </a:t>
            </a:r>
            <a:r>
              <a:rPr lang="en-US" sz="1400">
                <a:ea typeface="Times New Roman" panose="02020603050405020304" pitchFamily="18" charset="0"/>
                <a:cs typeface="Times New Roman" panose="02020603050405020304" pitchFamily="18" charset="0"/>
                <a:hlinkClick r:id="rId5"/>
              </a:rPr>
              <a:t>Demand Response (DR) webpage </a:t>
            </a:r>
            <a:r>
              <a:rPr lang="en-US" sz="1400">
                <a:ea typeface="Times New Roman" panose="02020603050405020304" pitchFamily="18" charset="0"/>
                <a:cs typeface="Times New Roman" panose="02020603050405020304" pitchFamily="18" charset="0"/>
              </a:rPr>
              <a:t>to reflect the same.</a:t>
            </a:r>
          </a:p>
          <a:p>
            <a:pPr marL="227013" indent="0">
              <a:lnSpc>
                <a:spcPct val="110000"/>
              </a:lnSpc>
              <a:spcBef>
                <a:spcPts val="600"/>
              </a:spcBef>
              <a:spcAft>
                <a:spcPts val="600"/>
              </a:spcAft>
              <a:buNone/>
            </a:pPr>
            <a:r>
              <a:rPr lang="en-US" sz="1400" b="1">
                <a:effectLst/>
                <a:ea typeface="Aptos" panose="020B0004020202020204" pitchFamily="34" charset="0"/>
                <a:cs typeface="Times New Roman" panose="02020603050405020304" pitchFamily="18" charset="0"/>
              </a:rPr>
              <a:t>Questions on </a:t>
            </a:r>
            <a:r>
              <a:rPr lang="en-US" sz="1400" b="1">
                <a:ea typeface="Aptos" panose="020B0004020202020204" pitchFamily="34" charset="0"/>
                <a:cs typeface="Times New Roman" panose="02020603050405020304" pitchFamily="18" charset="0"/>
              </a:rPr>
              <a:t>DR MA NQC CAISO Supply Plans: </a:t>
            </a:r>
            <a:r>
              <a:rPr lang="en-US" sz="1400">
                <a:ea typeface="Aptos" panose="020B0004020202020204" pitchFamily="34" charset="0"/>
                <a:cs typeface="Times New Roman" panose="02020603050405020304" pitchFamily="18" charset="0"/>
                <a:hlinkClick r:id="rId6"/>
              </a:rPr>
              <a:t>Rebekah.Daniel@cpuc.ca.gov</a:t>
            </a:r>
            <a:r>
              <a:rPr lang="en-US" sz="1400">
                <a:ea typeface="Aptos" panose="020B0004020202020204" pitchFamily="34" charset="0"/>
                <a:cs typeface="Times New Roman" panose="02020603050405020304" pitchFamily="18" charset="0"/>
              </a:rPr>
              <a:t>, </a:t>
            </a:r>
            <a:r>
              <a:rPr lang="en-US" sz="1400">
                <a:ea typeface="Aptos" panose="020B0004020202020204" pitchFamily="34" charset="0"/>
                <a:cs typeface="Times New Roman" panose="02020603050405020304" pitchFamily="18" charset="0"/>
                <a:hlinkClick r:id="rId7"/>
              </a:rPr>
              <a:t>Natalie.Guishar@cpuc.ca.gov</a:t>
            </a:r>
            <a:r>
              <a:rPr lang="en-US" sz="1400">
                <a:ea typeface="Aptos" panose="020B0004020202020204" pitchFamily="34" charset="0"/>
                <a:cs typeface="Times New Roman" panose="02020603050405020304" pitchFamily="18" charset="0"/>
              </a:rPr>
              <a:t>, </a:t>
            </a:r>
          </a:p>
          <a:p>
            <a:pPr marL="227013" indent="0">
              <a:lnSpc>
                <a:spcPct val="110000"/>
              </a:lnSpc>
              <a:spcBef>
                <a:spcPts val="600"/>
              </a:spcBef>
              <a:spcAft>
                <a:spcPts val="600"/>
              </a:spcAft>
              <a:buNone/>
            </a:pPr>
            <a:endParaRPr lang="en-US" sz="1400"/>
          </a:p>
          <a:p>
            <a:pPr marL="0" indent="0">
              <a:lnSpc>
                <a:spcPct val="110000"/>
              </a:lnSpc>
              <a:buNone/>
            </a:pPr>
            <a:r>
              <a:rPr lang="en-US" sz="1000" dirty="0"/>
              <a:t>* CEC </a:t>
            </a:r>
            <a:r>
              <a:rPr lang="en-US" sz="1000" dirty="0">
                <a:hlinkClick r:id="rId8">
                  <a:extLst>
                    <a:ext uri="{A12FA001-AC4F-418D-AE19-62706E023703}">
                      <ahyp:hlinkClr xmlns:ahyp="http://schemas.microsoft.com/office/drawing/2018/hyperlinkcolor" val="tx"/>
                    </a:ext>
                  </a:extLst>
                </a:hlinkClick>
              </a:rPr>
              <a:t>Adopted 2023 Integrated Policy Report</a:t>
            </a:r>
            <a:r>
              <a:rPr lang="en-US" sz="1000" dirty="0"/>
              <a:t>, February 14, 2024.</a:t>
            </a:r>
          </a:p>
          <a:p>
            <a:pPr marL="0" indent="0">
              <a:buNone/>
            </a:pPr>
            <a:endParaRPr lang="en-US" sz="2200"/>
          </a:p>
          <a:p>
            <a:pPr marL="0" indent="0">
              <a:buNone/>
            </a:pPr>
            <a:endParaRPr lang="en-US" sz="220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9</a:t>
            </a:fld>
            <a:endParaRPr lang="en-US"/>
          </a:p>
        </p:txBody>
      </p:sp>
      <p:sp>
        <p:nvSpPr>
          <p:cNvPr id="4" name="Title 6">
            <a:extLst>
              <a:ext uri="{FF2B5EF4-FFF2-40B4-BE49-F238E27FC236}">
                <a16:creationId xmlns:a16="http://schemas.microsoft.com/office/drawing/2014/main" id="{950D8838-DE7E-B95E-08C9-8BE2A766F6F0}"/>
              </a:ext>
            </a:extLst>
          </p:cNvPr>
          <p:cNvSpPr>
            <a:spLocks noGrp="1"/>
          </p:cNvSpPr>
          <p:nvPr>
            <p:ph type="title"/>
          </p:nvPr>
        </p:nvSpPr>
        <p:spPr>
          <a:xfrm>
            <a:off x="609600" y="156569"/>
            <a:ext cx="10985090" cy="649596"/>
          </a:xfrm>
        </p:spPr>
        <p:txBody>
          <a:bodyPr/>
          <a:lstStyle/>
          <a:p>
            <a:r>
              <a:rPr lang="en-US" sz="2800" dirty="0">
                <a:solidFill>
                  <a:schemeClr val="accent1">
                    <a:lumMod val="75000"/>
                  </a:schemeClr>
                </a:solidFill>
              </a:rPr>
              <a:t>DR MA NQCs for CAISO Supply Plans Under </a:t>
            </a:r>
            <a:r>
              <a:rPr lang="en-US" sz="2800">
                <a:solidFill>
                  <a:schemeClr val="accent1">
                    <a:lumMod val="75000"/>
                  </a:schemeClr>
                </a:solidFill>
              </a:rPr>
              <a:t>SoD</a:t>
            </a:r>
            <a:endParaRPr lang="en-US" sz="2800" dirty="0">
              <a:solidFill>
                <a:schemeClr val="accent1">
                  <a:lumMod val="75000"/>
                </a:schemeClr>
              </a:solidFill>
            </a:endParaRPr>
          </a:p>
        </p:txBody>
      </p:sp>
      <p:graphicFrame>
        <p:nvGraphicFramePr>
          <p:cNvPr id="6" name="Table 5">
            <a:extLst>
              <a:ext uri="{FF2B5EF4-FFF2-40B4-BE49-F238E27FC236}">
                <a16:creationId xmlns:a16="http://schemas.microsoft.com/office/drawing/2014/main" id="{E1C899B1-C9A2-5E27-977A-9BA4A3F758A3}"/>
              </a:ext>
            </a:extLst>
          </p:cNvPr>
          <p:cNvGraphicFramePr>
            <a:graphicFrameLocks noGrp="1"/>
          </p:cNvGraphicFramePr>
          <p:nvPr>
            <p:extLst>
              <p:ext uri="{D42A27DB-BD31-4B8C-83A1-F6EECF244321}">
                <p14:modId xmlns:p14="http://schemas.microsoft.com/office/powerpoint/2010/main" val="1239388298"/>
              </p:ext>
            </p:extLst>
          </p:nvPr>
        </p:nvGraphicFramePr>
        <p:xfrm>
          <a:off x="733143" y="2080676"/>
          <a:ext cx="10725713" cy="1102360"/>
        </p:xfrm>
        <a:graphic>
          <a:graphicData uri="http://schemas.openxmlformats.org/drawingml/2006/table">
            <a:tbl>
              <a:tblPr firstRow="1" bandRow="1">
                <a:tableStyleId>{5C22544A-7EE6-4342-B048-85BDC9FD1C3A}</a:tableStyleId>
              </a:tblPr>
              <a:tblGrid>
                <a:gridCol w="1318661">
                  <a:extLst>
                    <a:ext uri="{9D8B030D-6E8A-4147-A177-3AD203B41FA5}">
                      <a16:colId xmlns:a16="http://schemas.microsoft.com/office/drawing/2014/main" val="3309869584"/>
                    </a:ext>
                  </a:extLst>
                </a:gridCol>
                <a:gridCol w="794555">
                  <a:extLst>
                    <a:ext uri="{9D8B030D-6E8A-4147-A177-3AD203B41FA5}">
                      <a16:colId xmlns:a16="http://schemas.microsoft.com/office/drawing/2014/main" val="419607371"/>
                    </a:ext>
                  </a:extLst>
                </a:gridCol>
                <a:gridCol w="805893">
                  <a:extLst>
                    <a:ext uri="{9D8B030D-6E8A-4147-A177-3AD203B41FA5}">
                      <a16:colId xmlns:a16="http://schemas.microsoft.com/office/drawing/2014/main" val="2957335481"/>
                    </a:ext>
                  </a:extLst>
                </a:gridCol>
                <a:gridCol w="805893">
                  <a:extLst>
                    <a:ext uri="{9D8B030D-6E8A-4147-A177-3AD203B41FA5}">
                      <a16:colId xmlns:a16="http://schemas.microsoft.com/office/drawing/2014/main" val="1531367973"/>
                    </a:ext>
                  </a:extLst>
                </a:gridCol>
                <a:gridCol w="805893">
                  <a:extLst>
                    <a:ext uri="{9D8B030D-6E8A-4147-A177-3AD203B41FA5}">
                      <a16:colId xmlns:a16="http://schemas.microsoft.com/office/drawing/2014/main" val="687221034"/>
                    </a:ext>
                  </a:extLst>
                </a:gridCol>
                <a:gridCol w="805893">
                  <a:extLst>
                    <a:ext uri="{9D8B030D-6E8A-4147-A177-3AD203B41FA5}">
                      <a16:colId xmlns:a16="http://schemas.microsoft.com/office/drawing/2014/main" val="3399932926"/>
                    </a:ext>
                  </a:extLst>
                </a:gridCol>
                <a:gridCol w="805893">
                  <a:extLst>
                    <a:ext uri="{9D8B030D-6E8A-4147-A177-3AD203B41FA5}">
                      <a16:colId xmlns:a16="http://schemas.microsoft.com/office/drawing/2014/main" val="2337087951"/>
                    </a:ext>
                  </a:extLst>
                </a:gridCol>
                <a:gridCol w="752693">
                  <a:extLst>
                    <a:ext uri="{9D8B030D-6E8A-4147-A177-3AD203B41FA5}">
                      <a16:colId xmlns:a16="http://schemas.microsoft.com/office/drawing/2014/main" val="207595534"/>
                    </a:ext>
                  </a:extLst>
                </a:gridCol>
                <a:gridCol w="752693">
                  <a:extLst>
                    <a:ext uri="{9D8B030D-6E8A-4147-A177-3AD203B41FA5}">
                      <a16:colId xmlns:a16="http://schemas.microsoft.com/office/drawing/2014/main" val="259615433"/>
                    </a:ext>
                  </a:extLst>
                </a:gridCol>
                <a:gridCol w="752693">
                  <a:extLst>
                    <a:ext uri="{9D8B030D-6E8A-4147-A177-3AD203B41FA5}">
                      <a16:colId xmlns:a16="http://schemas.microsoft.com/office/drawing/2014/main" val="2172576500"/>
                    </a:ext>
                  </a:extLst>
                </a:gridCol>
                <a:gridCol w="752693">
                  <a:extLst>
                    <a:ext uri="{9D8B030D-6E8A-4147-A177-3AD203B41FA5}">
                      <a16:colId xmlns:a16="http://schemas.microsoft.com/office/drawing/2014/main" val="4051490506"/>
                    </a:ext>
                  </a:extLst>
                </a:gridCol>
                <a:gridCol w="786130">
                  <a:extLst>
                    <a:ext uri="{9D8B030D-6E8A-4147-A177-3AD203B41FA5}">
                      <a16:colId xmlns:a16="http://schemas.microsoft.com/office/drawing/2014/main" val="2234731883"/>
                    </a:ext>
                  </a:extLst>
                </a:gridCol>
                <a:gridCol w="786130">
                  <a:extLst>
                    <a:ext uri="{9D8B030D-6E8A-4147-A177-3AD203B41FA5}">
                      <a16:colId xmlns:a16="http://schemas.microsoft.com/office/drawing/2014/main" val="1739797245"/>
                    </a:ext>
                  </a:extLst>
                </a:gridCol>
              </a:tblGrid>
              <a:tr h="370840">
                <a:tc>
                  <a:txBody>
                    <a:bodyPr/>
                    <a:lstStyle/>
                    <a:p>
                      <a:endParaRPr lang="en-US" sz="1200" b="1" kern="1200">
                        <a:solidFill>
                          <a:schemeClr val="tx1"/>
                        </a:solidFill>
                        <a:latin typeface="+mn-lt"/>
                        <a:ea typeface="+mn-ea"/>
                        <a:cs typeface="+mn-cs"/>
                      </a:endParaRPr>
                    </a:p>
                  </a:txBody>
                  <a:tcPr>
                    <a:solidFill>
                      <a:schemeClr val="tx2">
                        <a:lumMod val="20000"/>
                        <a:lumOff val="80000"/>
                      </a:schemeClr>
                    </a:solidFill>
                  </a:tcPr>
                </a:tc>
                <a:tc>
                  <a:txBody>
                    <a:bodyPr/>
                    <a:lstStyle/>
                    <a:p>
                      <a:r>
                        <a:rPr lang="en-US" sz="1200" b="1">
                          <a:solidFill>
                            <a:schemeClr val="tx1"/>
                          </a:solidFill>
                        </a:rPr>
                        <a:t>Jan.</a:t>
                      </a:r>
                    </a:p>
                  </a:txBody>
                  <a:tcPr>
                    <a:solidFill>
                      <a:schemeClr val="tx2">
                        <a:lumMod val="20000"/>
                        <a:lumOff val="80000"/>
                      </a:schemeClr>
                    </a:solidFill>
                  </a:tcPr>
                </a:tc>
                <a:tc>
                  <a:txBody>
                    <a:bodyPr/>
                    <a:lstStyle/>
                    <a:p>
                      <a:r>
                        <a:rPr lang="en-US" sz="1200" b="1">
                          <a:solidFill>
                            <a:schemeClr val="tx1"/>
                          </a:solidFill>
                        </a:rPr>
                        <a:t>Feb.</a:t>
                      </a:r>
                    </a:p>
                  </a:txBody>
                  <a:tcPr>
                    <a:solidFill>
                      <a:schemeClr val="tx2">
                        <a:lumMod val="20000"/>
                        <a:lumOff val="80000"/>
                      </a:schemeClr>
                    </a:solidFill>
                  </a:tcPr>
                </a:tc>
                <a:tc>
                  <a:txBody>
                    <a:bodyPr/>
                    <a:lstStyle/>
                    <a:p>
                      <a:r>
                        <a:rPr lang="en-US" sz="1200" b="1">
                          <a:solidFill>
                            <a:schemeClr val="tx1"/>
                          </a:solidFill>
                        </a:rPr>
                        <a:t>Mar.</a:t>
                      </a:r>
                    </a:p>
                  </a:txBody>
                  <a:tcPr>
                    <a:solidFill>
                      <a:schemeClr val="tx2">
                        <a:lumMod val="20000"/>
                        <a:lumOff val="80000"/>
                      </a:schemeClr>
                    </a:solidFill>
                  </a:tcPr>
                </a:tc>
                <a:tc>
                  <a:txBody>
                    <a:bodyPr/>
                    <a:lstStyle/>
                    <a:p>
                      <a:r>
                        <a:rPr lang="en-US" sz="1200" b="1">
                          <a:solidFill>
                            <a:schemeClr val="tx1"/>
                          </a:solidFill>
                        </a:rPr>
                        <a:t>Apr.</a:t>
                      </a:r>
                    </a:p>
                  </a:txBody>
                  <a:tcPr>
                    <a:solidFill>
                      <a:schemeClr val="tx2">
                        <a:lumMod val="20000"/>
                        <a:lumOff val="80000"/>
                      </a:schemeClr>
                    </a:solidFill>
                  </a:tcPr>
                </a:tc>
                <a:tc>
                  <a:txBody>
                    <a:bodyPr/>
                    <a:lstStyle/>
                    <a:p>
                      <a:r>
                        <a:rPr lang="en-US" sz="1200" b="1">
                          <a:solidFill>
                            <a:schemeClr val="tx1"/>
                          </a:solidFill>
                        </a:rPr>
                        <a:t>May</a:t>
                      </a:r>
                    </a:p>
                  </a:txBody>
                  <a:tcPr>
                    <a:solidFill>
                      <a:schemeClr val="tx2">
                        <a:lumMod val="20000"/>
                        <a:lumOff val="80000"/>
                      </a:schemeClr>
                    </a:solidFill>
                  </a:tcPr>
                </a:tc>
                <a:tc>
                  <a:txBody>
                    <a:bodyPr/>
                    <a:lstStyle/>
                    <a:p>
                      <a:r>
                        <a:rPr lang="en-US" sz="1200" b="1">
                          <a:solidFill>
                            <a:schemeClr val="tx1"/>
                          </a:solidFill>
                        </a:rPr>
                        <a:t>Jun.</a:t>
                      </a:r>
                    </a:p>
                  </a:txBody>
                  <a:tcPr>
                    <a:solidFill>
                      <a:schemeClr val="tx2">
                        <a:lumMod val="20000"/>
                        <a:lumOff val="80000"/>
                      </a:schemeClr>
                    </a:solidFill>
                  </a:tcPr>
                </a:tc>
                <a:tc>
                  <a:txBody>
                    <a:bodyPr/>
                    <a:lstStyle/>
                    <a:p>
                      <a:r>
                        <a:rPr lang="en-US" sz="1200" b="1">
                          <a:solidFill>
                            <a:schemeClr val="tx1"/>
                          </a:solidFill>
                        </a:rPr>
                        <a:t>Jul.</a:t>
                      </a:r>
                    </a:p>
                  </a:txBody>
                  <a:tcPr>
                    <a:solidFill>
                      <a:schemeClr val="tx2">
                        <a:lumMod val="20000"/>
                        <a:lumOff val="80000"/>
                      </a:schemeClr>
                    </a:solidFill>
                  </a:tcPr>
                </a:tc>
                <a:tc>
                  <a:txBody>
                    <a:bodyPr/>
                    <a:lstStyle/>
                    <a:p>
                      <a:r>
                        <a:rPr lang="en-US" sz="1200" b="1">
                          <a:solidFill>
                            <a:schemeClr val="tx1"/>
                          </a:solidFill>
                        </a:rPr>
                        <a:t>Aug.</a:t>
                      </a:r>
                    </a:p>
                  </a:txBody>
                  <a:tcPr>
                    <a:solidFill>
                      <a:schemeClr val="tx2">
                        <a:lumMod val="20000"/>
                        <a:lumOff val="80000"/>
                      </a:schemeClr>
                    </a:solidFill>
                  </a:tcPr>
                </a:tc>
                <a:tc>
                  <a:txBody>
                    <a:bodyPr/>
                    <a:lstStyle/>
                    <a:p>
                      <a:r>
                        <a:rPr lang="en-US" sz="1200" b="1">
                          <a:solidFill>
                            <a:schemeClr val="tx1"/>
                          </a:solidFill>
                        </a:rPr>
                        <a:t>Sep.</a:t>
                      </a:r>
                    </a:p>
                  </a:txBody>
                  <a:tcPr>
                    <a:solidFill>
                      <a:schemeClr val="tx2">
                        <a:lumMod val="20000"/>
                        <a:lumOff val="80000"/>
                      </a:schemeClr>
                    </a:solidFill>
                  </a:tcPr>
                </a:tc>
                <a:tc>
                  <a:txBody>
                    <a:bodyPr/>
                    <a:lstStyle/>
                    <a:p>
                      <a:r>
                        <a:rPr lang="en-US" sz="1200" b="1">
                          <a:solidFill>
                            <a:schemeClr val="tx1"/>
                          </a:solidFill>
                        </a:rPr>
                        <a:t>Oct.</a:t>
                      </a:r>
                    </a:p>
                  </a:txBody>
                  <a:tcPr>
                    <a:solidFill>
                      <a:schemeClr val="tx2">
                        <a:lumMod val="20000"/>
                        <a:lumOff val="80000"/>
                      </a:schemeClr>
                    </a:solidFill>
                  </a:tcPr>
                </a:tc>
                <a:tc>
                  <a:txBody>
                    <a:bodyPr/>
                    <a:lstStyle/>
                    <a:p>
                      <a:r>
                        <a:rPr lang="en-US" sz="1200" b="1">
                          <a:solidFill>
                            <a:schemeClr val="tx1"/>
                          </a:solidFill>
                        </a:rPr>
                        <a:t>Nov.</a:t>
                      </a:r>
                    </a:p>
                  </a:txBody>
                  <a:tcPr>
                    <a:solidFill>
                      <a:schemeClr val="tx2">
                        <a:lumMod val="20000"/>
                        <a:lumOff val="80000"/>
                      </a:schemeClr>
                    </a:solidFill>
                  </a:tcPr>
                </a:tc>
                <a:tc>
                  <a:txBody>
                    <a:bodyPr/>
                    <a:lstStyle/>
                    <a:p>
                      <a:r>
                        <a:rPr lang="en-US" sz="1200" b="1">
                          <a:solidFill>
                            <a:schemeClr val="tx1"/>
                          </a:solidFill>
                        </a:rPr>
                        <a:t>Dec.</a:t>
                      </a:r>
                    </a:p>
                  </a:txBody>
                  <a:tcPr>
                    <a:solidFill>
                      <a:schemeClr val="tx2">
                        <a:lumMod val="20000"/>
                        <a:lumOff val="80000"/>
                      </a:schemeClr>
                    </a:solidFill>
                  </a:tcPr>
                </a:tc>
                <a:extLst>
                  <a:ext uri="{0D108BD9-81ED-4DB2-BD59-A6C34878D82A}">
                    <a16:rowId xmlns:a16="http://schemas.microsoft.com/office/drawing/2014/main" val="2178068445"/>
                  </a:ext>
                </a:extLst>
              </a:tr>
              <a:tr h="266566">
                <a:tc>
                  <a:txBody>
                    <a:bodyPr/>
                    <a:lstStyle/>
                    <a:p>
                      <a:r>
                        <a:rPr lang="en-US" sz="1200" b="1">
                          <a:solidFill>
                            <a:schemeClr val="tx1"/>
                          </a:solidFill>
                        </a:rPr>
                        <a:t>AAH</a:t>
                      </a:r>
                    </a:p>
                  </a:txBody>
                  <a:tcPr>
                    <a:solidFill>
                      <a:schemeClr val="tx2">
                        <a:lumMod val="20000"/>
                        <a:lumOff val="80000"/>
                      </a:schemeClr>
                    </a:solidFill>
                  </a:tcPr>
                </a:tc>
                <a:tc>
                  <a:txBody>
                    <a:bodyPr/>
                    <a:lstStyle/>
                    <a:p>
                      <a:pPr algn="ct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17-22</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17-22</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17-22</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HE 16-21</a:t>
                      </a:r>
                    </a:p>
                  </a:txBody>
                  <a:tcPr>
                    <a:solidFill>
                      <a:schemeClr val="tx2">
                        <a:lumMod val="20000"/>
                        <a:lumOff val="80000"/>
                      </a:schemeClr>
                    </a:solidFill>
                  </a:tcPr>
                </a:tc>
                <a:extLst>
                  <a:ext uri="{0D108BD9-81ED-4DB2-BD59-A6C34878D82A}">
                    <a16:rowId xmlns:a16="http://schemas.microsoft.com/office/drawing/2014/main" val="692439559"/>
                  </a:ext>
                </a:extLst>
              </a:tr>
              <a:tr h="370840">
                <a:tc>
                  <a:txBody>
                    <a:bodyPr/>
                    <a:lstStyle/>
                    <a:p>
                      <a:r>
                        <a:rPr lang="en-US" sz="1200" b="1">
                          <a:solidFill>
                            <a:schemeClr val="tx1"/>
                          </a:solidFill>
                        </a:rPr>
                        <a:t>Peak Showing Value</a:t>
                      </a:r>
                    </a:p>
                  </a:txBody>
                  <a:tcP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19</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tc>
                  <a:txBody>
                    <a:bodyPr/>
                    <a:lstStyle/>
                    <a:p>
                      <a:pPr algn="ctr"/>
                      <a:r>
                        <a:rPr lang="en-US" sz="1100" b="0">
                          <a:solidFill>
                            <a:schemeClr val="tx1"/>
                          </a:solidFill>
                        </a:rPr>
                        <a:t>HE 17</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tc>
                  <a:txBody>
                    <a:bodyPr/>
                    <a:lstStyle/>
                    <a:p>
                      <a:pPr algn="ctr"/>
                      <a:r>
                        <a:rPr lang="en-US" sz="1100" b="0">
                          <a:solidFill>
                            <a:schemeClr val="tx1"/>
                          </a:solidFill>
                        </a:rPr>
                        <a:t>HE 17</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tc>
                  <a:txBody>
                    <a:bodyPr/>
                    <a:lstStyle/>
                    <a:p>
                      <a:pPr algn="ctr"/>
                      <a:r>
                        <a:rPr lang="en-US" sz="1100" b="0">
                          <a:solidFill>
                            <a:schemeClr val="tx1"/>
                          </a:solidFill>
                        </a:rPr>
                        <a:t>HE 18</a:t>
                      </a:r>
                    </a:p>
                  </a:txBody>
                  <a:tcPr anchor="ctr">
                    <a:solidFill>
                      <a:schemeClr val="tx2">
                        <a:lumMod val="20000"/>
                        <a:lumOff val="80000"/>
                      </a:schemeClr>
                    </a:solidFill>
                  </a:tcPr>
                </a:tc>
                <a:extLst>
                  <a:ext uri="{0D108BD9-81ED-4DB2-BD59-A6C34878D82A}">
                    <a16:rowId xmlns:a16="http://schemas.microsoft.com/office/drawing/2014/main" val="2067442483"/>
                  </a:ext>
                </a:extLst>
              </a:tr>
            </a:tbl>
          </a:graphicData>
        </a:graphic>
      </p:graphicFrame>
    </p:spTree>
    <p:extLst>
      <p:ext uri="{BB962C8B-B14F-4D97-AF65-F5344CB8AC3E}">
        <p14:creationId xmlns:p14="http://schemas.microsoft.com/office/powerpoint/2010/main" val="272909667"/>
      </p:ext>
    </p:extLst>
  </p:cSld>
  <p:clrMapOvr>
    <a:masterClrMapping/>
  </p:clrMapOvr>
</p:sld>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139900C3-2C8F-A741-BFAD-1DAD7144C619}"/>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0EB9897C-48AF-A945-85A8-198442E28F69}"/>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5EEAEFEB-75AC-5243-90E3-1F64274834CE}"/>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A5820177-E8B0-564B-A326-FF5EECE99FE6}"/>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4346F9B6-0868-1041-A681-AF6042D22D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6BC3AB7D76A4C95100ABA517F5E83" ma:contentTypeVersion="13" ma:contentTypeDescription="Create a new document." ma:contentTypeScope="" ma:versionID="9baac76f15324f92c542607238742584">
  <xsd:schema xmlns:xsd="http://www.w3.org/2001/XMLSchema" xmlns:xs="http://www.w3.org/2001/XMLSchema" xmlns:p="http://schemas.microsoft.com/office/2006/metadata/properties" xmlns:ns2="76be18ba-3f21-4542-9cb1-4070a1d5beb6" xmlns:ns3="1b95f576-ac1d-41e6-9609-5e83155ee812" targetNamespace="http://schemas.microsoft.com/office/2006/metadata/properties" ma:root="true" ma:fieldsID="ac3e4def6835a2cadd3b482b7d81b338" ns2:_="" ns3:_="">
    <xsd:import namespace="76be18ba-3f21-4542-9cb1-4070a1d5beb6"/>
    <xsd:import namespace="1b95f576-ac1d-41e6-9609-5e83155ee8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e18ba-3f21-4542-9cb1-4070a1d5be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ad91bc-5df5-4177-b239-83290d7e6c2a}" ma:internalName="TaxCatchAll" ma:showField="CatchAllData" ma:web="76be18ba-3f21-4542-9cb1-4070a1d5be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95f576-ac1d-41e6-9609-5e83155ee8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be18ba-3f21-4542-9cb1-4070a1d5beb6" xsi:nil="true"/>
    <lcf76f155ced4ddcb4097134ff3c332f xmlns="1b95f576-ac1d-41e6-9609-5e83155ee8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D5CA2E-2293-44AB-87B0-9AE09C9632DF}">
  <ds:schemaRefs>
    <ds:schemaRef ds:uri="1b95f576-ac1d-41e6-9609-5e83155ee812"/>
    <ds:schemaRef ds:uri="76be18ba-3f21-4542-9cb1-4070a1d5be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DA4CA8-FFDA-402F-BD71-2C52892DF00A}">
  <ds:schemaRefs>
    <ds:schemaRef ds:uri="http://schemas.microsoft.com/sharepoint/v3/contenttype/forms"/>
  </ds:schemaRefs>
</ds:datastoreItem>
</file>

<file path=customXml/itemProps3.xml><?xml version="1.0" encoding="utf-8"?>
<ds:datastoreItem xmlns:ds="http://schemas.openxmlformats.org/officeDocument/2006/customXml" ds:itemID="{F1FDC99E-12DF-4D8C-8E6D-CBEA95427CE1}">
  <ds:schemaRefs>
    <ds:schemaRef ds:uri="1b95f576-ac1d-41e6-9609-5e83155ee812"/>
    <ds:schemaRef ds:uri="76be18ba-3f21-4542-9cb1-4070a1d5be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CPUCtemplate_0622 (2)</Template>
  <TotalTime>4</TotalTime>
  <Words>2987</Words>
  <Application>Microsoft Office PowerPoint</Application>
  <PresentationFormat>Widescreen</PresentationFormat>
  <Paragraphs>386</Paragraphs>
  <Slides>23</Slides>
  <Notes>15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Aptos</vt:lpstr>
      <vt:lpstr>Aptos Narrow</vt:lpstr>
      <vt:lpstr>Arial</vt:lpstr>
      <vt:lpstr>Calibri</vt:lpstr>
      <vt:lpstr>Century Gothic</vt:lpstr>
      <vt:lpstr>Courier New</vt:lpstr>
      <vt:lpstr>Times New Roman</vt:lpstr>
      <vt:lpstr>Wingdings</vt:lpstr>
      <vt:lpstr>CPUC White</vt:lpstr>
      <vt:lpstr>CPUC Pale Gold</vt:lpstr>
      <vt:lpstr>CPUC Dark Blue</vt:lpstr>
      <vt:lpstr>CPUC Blue</vt:lpstr>
      <vt:lpstr>CPUC Gold</vt:lpstr>
      <vt:lpstr>Slice-of-Day Office Hours</vt:lpstr>
      <vt:lpstr>Agenda</vt:lpstr>
      <vt:lpstr>Slice-of-Day Implementation Timeline</vt:lpstr>
      <vt:lpstr>Slice-of-Day Implementation Timeline</vt:lpstr>
      <vt:lpstr>2025 YA Filings: SOD System, Local, and Flexible</vt:lpstr>
      <vt:lpstr>Stakeholders' Topics of Interest</vt:lpstr>
      <vt:lpstr>Demand Response (DR) Month Ahead (MA) Net Qualifying Capacity (NQC) for CAISO Supply Plans Under Slice-of-Day (SoD)</vt:lpstr>
      <vt:lpstr>DR MA NQCs for CAISO Supply Plans Under SoD</vt:lpstr>
      <vt:lpstr>DR MA NQCs for CAISO Supply Plans Under SoD</vt:lpstr>
      <vt:lpstr>Import Contracts Under Slice of Day</vt:lpstr>
      <vt:lpstr>Import Resource Counting Under Slice of Day</vt:lpstr>
      <vt:lpstr>Import Resource Counting Under Slice of Day</vt:lpstr>
      <vt:lpstr>Showing Hybrid Resources</vt:lpstr>
      <vt:lpstr>Showing Hybrid Resources</vt:lpstr>
      <vt:lpstr>Deliverable MW of Co-located Solar with POI Constraints</vt:lpstr>
      <vt:lpstr>Deliverable MW of Co-located Solar with POI Constraints</vt:lpstr>
      <vt:lpstr>Deliverable MW of Co-located Solar with POI Constraints</vt:lpstr>
      <vt:lpstr>Co-located Storage State-of-Charge test</vt:lpstr>
      <vt:lpstr>Co-located Storage State-of-Charge test</vt:lpstr>
      <vt:lpstr>Showing Template Feedback</vt:lpstr>
      <vt:lpstr>Next Steps in SOD Implementation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Slice of Day Office Hours</dc:title>
  <dc:creator>Draghi, Zoe</dc:creator>
  <cp:lastModifiedBy>Grieser, Ryan</cp:lastModifiedBy>
  <cp:revision>2</cp:revision>
  <dcterms:created xsi:type="dcterms:W3CDTF">2024-08-14T22:48:52Z</dcterms:created>
  <dcterms:modified xsi:type="dcterms:W3CDTF">2024-10-12T01:24:54Z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0x0101007586BC3AB7D76A4C95100ABA517F5E83</vt:lpwstr>
  </property>
  <property fmtid="{D5CDD505-2E9C-101B-9397-08002B2CF9AE}" pid="3" name="MediaServiceImageTags">
    <vt:lpwstr/>
  </property>
</Properties>
</file>