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32"/>
  </p:notesMasterIdLst>
  <p:sldIdLst>
    <p:sldId id="256" r:id="rId9"/>
    <p:sldId id="268" r:id="rId10"/>
    <p:sldId id="269" r:id="rId11"/>
    <p:sldId id="270" r:id="rId12"/>
    <p:sldId id="291" r:id="rId13"/>
    <p:sldId id="284" r:id="rId14"/>
    <p:sldId id="275" r:id="rId15"/>
    <p:sldId id="292" r:id="rId16"/>
    <p:sldId id="293" r:id="rId17"/>
    <p:sldId id="301" r:id="rId18"/>
    <p:sldId id="305" r:id="rId19"/>
    <p:sldId id="306" r:id="rId20"/>
    <p:sldId id="302" r:id="rId21"/>
    <p:sldId id="307" r:id="rId22"/>
    <p:sldId id="309" r:id="rId23"/>
    <p:sldId id="295" r:id="rId24"/>
    <p:sldId id="298" r:id="rId25"/>
    <p:sldId id="299" r:id="rId26"/>
    <p:sldId id="310" r:id="rId27"/>
    <p:sldId id="311" r:id="rId28"/>
    <p:sldId id="297" r:id="rId29"/>
    <p:sldId id="264"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84A03-6D76-576E-B839-4A2FB678BFE5}" name="Hansen, Robert" initials="HR" userId="S::Robert.Hansen@cpuc.ca.gov::7afdcc4e-0248-4aaa-865d-3fc9f5c57266" providerId="AD"/>
  <p188:author id="{4CBE0718-AEED-76A2-C62C-2140FA52F3D7}" name="Hansen, Robert" initials="HR" userId="S::robert.hansen@cpuc.ca.gov::7afdcc4e-0248-4aaa-865d-3fc9f5c57266" providerId="AD"/>
  <p188:author id="{B55CB41B-07B1-DCAF-F817-470BA91F0B05}" name="Cohen, Elijah" initials="CE" userId="S::elijah.cohen@cpuc.ca.gov::88643e7c-bbcf-4156-9626-e59367d07db1" providerId="AD"/>
  <p188:author id="{13488E68-6BAC-0780-151B-C388AFEF2864}" name="Draghi, Zoe" initials="ZD" userId="S::Zoe.Draghi@cpuc.ca.gov::2da3b2a8-b874-4f55-b79e-424ce009468c" providerId="AD"/>
  <p188:author id="{F7B1FCAC-18D6-DDCC-3C24-45A199879381}" name="Grieser, Ryan" initials="RG" userId="S::Ryan.Grieser@cpuc.ca.gov::70e87bbe-e6a2-4b78-924b-efb9536d8f17" providerId="AD"/>
  <p188:author id="{BFCBA9B7-5306-0F59-C0B4-D41B3798D043}" name="Grieser, Ryan" initials="GR" userId="S::ryan.grieser@cpuc.ca.gov::70e87bbe-e6a2-4b78-924b-efb9536d8f17" providerId="AD"/>
  <p188:author id="{005D49C6-9EF7-E6FA-E501-82F3E616A222}" name="Guishar, Natalie" initials="NG" userId="S::Natalie.Guishar@cpuc.ca.gov::2fbd56d4-cf3f-4f47-891e-4b6d1087f4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3A7FB-233D-414F-83FD-D3C2207E2FE4}" v="3" dt="2024-09-13T18:13:53.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41" autoAdjust="0"/>
  </p:normalViewPr>
  <p:slideViewPr>
    <p:cSldViewPr snapToGrid="0">
      <p:cViewPr varScale="1">
        <p:scale>
          <a:sx n="90" d="100"/>
          <a:sy n="90" d="100"/>
        </p:scale>
        <p:origin x="13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eser, Ryan" userId="70e87bbe-e6a2-4b78-924b-efb9536d8f17" providerId="ADAL" clId="{9313A7FB-233D-414F-83FD-D3C2207E2FE4}"/>
    <pc:docChg chg="custSel delSld modSld">
      <pc:chgData name="Grieser, Ryan" userId="70e87bbe-e6a2-4b78-924b-efb9536d8f17" providerId="ADAL" clId="{9313A7FB-233D-414F-83FD-D3C2207E2FE4}" dt="2024-09-13T18:20:52.957" v="146" actId="20577"/>
      <pc:docMkLst>
        <pc:docMk/>
      </pc:docMkLst>
      <pc:sldChg chg="del">
        <pc:chgData name="Grieser, Ryan" userId="70e87bbe-e6a2-4b78-924b-efb9536d8f17" providerId="ADAL" clId="{9313A7FB-233D-414F-83FD-D3C2207E2FE4}" dt="2024-09-13T17:43:48.267" v="7" actId="47"/>
        <pc:sldMkLst>
          <pc:docMk/>
          <pc:sldMk cId="1505920959" sldId="274"/>
        </pc:sldMkLst>
      </pc:sldChg>
      <pc:sldChg chg="del">
        <pc:chgData name="Grieser, Ryan" userId="70e87bbe-e6a2-4b78-924b-efb9536d8f17" providerId="ADAL" clId="{9313A7FB-233D-414F-83FD-D3C2207E2FE4}" dt="2024-09-13T17:43:53.491" v="11" actId="47"/>
        <pc:sldMkLst>
          <pc:docMk/>
          <pc:sldMk cId="2310935127" sldId="279"/>
        </pc:sldMkLst>
      </pc:sldChg>
      <pc:sldChg chg="del">
        <pc:chgData name="Grieser, Ryan" userId="70e87bbe-e6a2-4b78-924b-efb9536d8f17" providerId="ADAL" clId="{9313A7FB-233D-414F-83FD-D3C2207E2FE4}" dt="2024-09-13T17:43:52.301" v="10" actId="47"/>
        <pc:sldMkLst>
          <pc:docMk/>
          <pc:sldMk cId="3528613457" sldId="280"/>
        </pc:sldMkLst>
      </pc:sldChg>
      <pc:sldChg chg="del">
        <pc:chgData name="Grieser, Ryan" userId="70e87bbe-e6a2-4b78-924b-efb9536d8f17" providerId="ADAL" clId="{9313A7FB-233D-414F-83FD-D3C2207E2FE4}" dt="2024-09-13T17:43:51.065" v="9" actId="47"/>
        <pc:sldMkLst>
          <pc:docMk/>
          <pc:sldMk cId="999830583" sldId="285"/>
        </pc:sldMkLst>
      </pc:sldChg>
      <pc:sldChg chg="del">
        <pc:chgData name="Grieser, Ryan" userId="70e87bbe-e6a2-4b78-924b-efb9536d8f17" providerId="ADAL" clId="{9313A7FB-233D-414F-83FD-D3C2207E2FE4}" dt="2024-09-13T17:43:57.154" v="14" actId="47"/>
        <pc:sldMkLst>
          <pc:docMk/>
          <pc:sldMk cId="1984985815" sldId="286"/>
        </pc:sldMkLst>
      </pc:sldChg>
      <pc:sldChg chg="del">
        <pc:chgData name="Grieser, Ryan" userId="70e87bbe-e6a2-4b78-924b-efb9536d8f17" providerId="ADAL" clId="{9313A7FB-233D-414F-83FD-D3C2207E2FE4}" dt="2024-09-13T17:43:49.254" v="8" actId="47"/>
        <pc:sldMkLst>
          <pc:docMk/>
          <pc:sldMk cId="853462467" sldId="287"/>
        </pc:sldMkLst>
      </pc:sldChg>
      <pc:sldChg chg="del">
        <pc:chgData name="Grieser, Ryan" userId="70e87bbe-e6a2-4b78-924b-efb9536d8f17" providerId="ADAL" clId="{9313A7FB-233D-414F-83FD-D3C2207E2FE4}" dt="2024-09-13T17:43:54.673" v="12" actId="47"/>
        <pc:sldMkLst>
          <pc:docMk/>
          <pc:sldMk cId="1276025514" sldId="288"/>
        </pc:sldMkLst>
      </pc:sldChg>
      <pc:sldChg chg="del">
        <pc:chgData name="Grieser, Ryan" userId="70e87bbe-e6a2-4b78-924b-efb9536d8f17" providerId="ADAL" clId="{9313A7FB-233D-414F-83FD-D3C2207E2FE4}" dt="2024-09-13T17:43:55.855" v="13" actId="47"/>
        <pc:sldMkLst>
          <pc:docMk/>
          <pc:sldMk cId="860020753" sldId="290"/>
        </pc:sldMkLst>
      </pc:sldChg>
      <pc:sldChg chg="modNotesTx">
        <pc:chgData name="Grieser, Ryan" userId="70e87bbe-e6a2-4b78-924b-efb9536d8f17" providerId="ADAL" clId="{9313A7FB-233D-414F-83FD-D3C2207E2FE4}" dt="2024-09-13T17:42:59.950" v="0" actId="6549"/>
        <pc:sldMkLst>
          <pc:docMk/>
          <pc:sldMk cId="1196703434" sldId="293"/>
        </pc:sldMkLst>
      </pc:sldChg>
      <pc:sldChg chg="modNotesTx">
        <pc:chgData name="Grieser, Ryan" userId="70e87bbe-e6a2-4b78-924b-efb9536d8f17" providerId="ADAL" clId="{9313A7FB-233D-414F-83FD-D3C2207E2FE4}" dt="2024-09-13T17:43:44.156" v="6" actId="6549"/>
        <pc:sldMkLst>
          <pc:docMk/>
          <pc:sldMk cId="3141222367" sldId="297"/>
        </pc:sldMkLst>
      </pc:sldChg>
      <pc:sldChg chg="modSp mod modNotesTx">
        <pc:chgData name="Grieser, Ryan" userId="70e87bbe-e6a2-4b78-924b-efb9536d8f17" providerId="ADAL" clId="{9313A7FB-233D-414F-83FD-D3C2207E2FE4}" dt="2024-09-13T18:20:52.957" v="146" actId="20577"/>
        <pc:sldMkLst>
          <pc:docMk/>
          <pc:sldMk cId="1970800996" sldId="306"/>
        </pc:sldMkLst>
        <pc:spChg chg="mod">
          <ac:chgData name="Grieser, Ryan" userId="70e87bbe-e6a2-4b78-924b-efb9536d8f17" providerId="ADAL" clId="{9313A7FB-233D-414F-83FD-D3C2207E2FE4}" dt="2024-09-13T18:20:52.957" v="146" actId="20577"/>
          <ac:spMkLst>
            <pc:docMk/>
            <pc:sldMk cId="1970800996" sldId="306"/>
            <ac:spMk id="8" creationId="{EA396A0C-6D98-71D1-6439-A6DE4CBFB6B6}"/>
          </ac:spMkLst>
        </pc:spChg>
      </pc:sldChg>
      <pc:sldChg chg="modNotesTx">
        <pc:chgData name="Grieser, Ryan" userId="70e87bbe-e6a2-4b78-924b-efb9536d8f17" providerId="ADAL" clId="{9313A7FB-233D-414F-83FD-D3C2207E2FE4}" dt="2024-09-13T17:43:26.480" v="3" actId="6549"/>
        <pc:sldMkLst>
          <pc:docMk/>
          <pc:sldMk cId="3838846265" sldId="307"/>
        </pc:sldMkLst>
      </pc:sldChg>
      <pc:sldChg chg="modNotesTx">
        <pc:chgData name="Grieser, Ryan" userId="70e87bbe-e6a2-4b78-924b-efb9536d8f17" providerId="ADAL" clId="{9313A7FB-233D-414F-83FD-D3C2207E2FE4}" dt="2024-09-13T17:43:32.472" v="4" actId="6549"/>
        <pc:sldMkLst>
          <pc:docMk/>
          <pc:sldMk cId="202536155" sldId="309"/>
        </pc:sldMkLst>
      </pc:sldChg>
      <pc:sldChg chg="modNotesTx">
        <pc:chgData name="Grieser, Ryan" userId="70e87bbe-e6a2-4b78-924b-efb9536d8f17" providerId="ADAL" clId="{9313A7FB-233D-414F-83FD-D3C2207E2FE4}" dt="2024-09-13T17:43:39.949" v="5" actId="6549"/>
        <pc:sldMkLst>
          <pc:docMk/>
          <pc:sldMk cId="956426228" sldId="310"/>
        </pc:sldMkLst>
      </pc:sldChg>
      <pc:sldChg chg="addSp delSp modSp mod">
        <pc:chgData name="Grieser, Ryan" userId="70e87bbe-e6a2-4b78-924b-efb9536d8f17" providerId="ADAL" clId="{9313A7FB-233D-414F-83FD-D3C2207E2FE4}" dt="2024-09-13T18:14:34.713" v="145" actId="114"/>
        <pc:sldMkLst>
          <pc:docMk/>
          <pc:sldMk cId="969939173" sldId="311"/>
        </pc:sldMkLst>
        <pc:spChg chg="mod">
          <ac:chgData name="Grieser, Ryan" userId="70e87bbe-e6a2-4b78-924b-efb9536d8f17" providerId="ADAL" clId="{9313A7FB-233D-414F-83FD-D3C2207E2FE4}" dt="2024-09-13T18:14:34.713" v="145" actId="114"/>
          <ac:spMkLst>
            <pc:docMk/>
            <pc:sldMk cId="969939173" sldId="311"/>
            <ac:spMk id="2" creationId="{6F41547C-A790-B2CD-79BC-342CEDAFD740}"/>
          </ac:spMkLst>
        </pc:spChg>
        <pc:graphicFrameChg chg="add del mod">
          <ac:chgData name="Grieser, Ryan" userId="70e87bbe-e6a2-4b78-924b-efb9536d8f17" providerId="ADAL" clId="{9313A7FB-233D-414F-83FD-D3C2207E2FE4}" dt="2024-09-13T18:12:37.993" v="46" actId="478"/>
          <ac:graphicFrameMkLst>
            <pc:docMk/>
            <pc:sldMk cId="969939173" sldId="311"/>
            <ac:graphicFrameMk id="3" creationId="{AC498B35-2FE1-A7AD-12F1-6CDE51BAB028}"/>
          </ac:graphicFrameMkLst>
        </pc:graphicFrameChg>
        <pc:graphicFrameChg chg="add mod">
          <ac:chgData name="Grieser, Ryan" userId="70e87bbe-e6a2-4b78-924b-efb9536d8f17" providerId="ADAL" clId="{9313A7FB-233D-414F-83FD-D3C2207E2FE4}" dt="2024-09-13T18:12:46.101" v="77" actId="1035"/>
          <ac:graphicFrameMkLst>
            <pc:docMk/>
            <pc:sldMk cId="969939173" sldId="311"/>
            <ac:graphicFrameMk id="4" creationId="{6FFBDA57-851D-9B41-6B62-C113A44A2C1A}"/>
          </ac:graphicFrameMkLst>
        </pc:graphicFrameChg>
        <pc:graphicFrameChg chg="add mod">
          <ac:chgData name="Grieser, Ryan" userId="70e87bbe-e6a2-4b78-924b-efb9536d8f17" providerId="ADAL" clId="{9313A7FB-233D-414F-83FD-D3C2207E2FE4}" dt="2024-09-13T18:14:13.110" v="144" actId="1035"/>
          <ac:graphicFrameMkLst>
            <pc:docMk/>
            <pc:sldMk cId="969939173" sldId="311"/>
            <ac:graphicFrameMk id="6" creationId="{4EF17A1F-3894-6E24-E463-2827D623E0DE}"/>
          </ac:graphicFrameMkLst>
        </pc:graphicFrameChg>
        <pc:graphicFrameChg chg="del">
          <ac:chgData name="Grieser, Ryan" userId="70e87bbe-e6a2-4b78-924b-efb9536d8f17" providerId="ADAL" clId="{9313A7FB-233D-414F-83FD-D3C2207E2FE4}" dt="2024-09-13T18:13:59.953" v="80" actId="478"/>
          <ac:graphicFrameMkLst>
            <pc:docMk/>
            <pc:sldMk cId="969939173" sldId="311"/>
            <ac:graphicFrameMk id="18" creationId="{A7E55ABB-6D4E-0D66-650A-C51BF14787A6}"/>
          </ac:graphicFrameMkLst>
        </pc:graphicFrameChg>
        <pc:graphicFrameChg chg="del">
          <ac:chgData name="Grieser, Ryan" userId="70e87bbe-e6a2-4b78-924b-efb9536d8f17" providerId="ADAL" clId="{9313A7FB-233D-414F-83FD-D3C2207E2FE4}" dt="2024-09-13T18:11:54.217" v="17" actId="478"/>
          <ac:graphicFrameMkLst>
            <pc:docMk/>
            <pc:sldMk cId="969939173" sldId="311"/>
            <ac:graphicFrameMk id="23" creationId="{AB5E2E90-62F4-E3CF-F5DF-AA917B41D9E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49565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56452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97609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43288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356532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20</a:t>
            </a:fld>
            <a:endParaRPr lang="en-US"/>
          </a:p>
        </p:txBody>
      </p:sp>
    </p:spTree>
    <p:extLst>
      <p:ext uri="{BB962C8B-B14F-4D97-AF65-F5344CB8AC3E}">
        <p14:creationId xmlns:p14="http://schemas.microsoft.com/office/powerpoint/2010/main" val="69266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21</a:t>
            </a:fld>
            <a:endParaRPr lang="en-US"/>
          </a:p>
        </p:txBody>
      </p:sp>
    </p:spTree>
    <p:extLst>
      <p:ext uri="{BB962C8B-B14F-4D97-AF65-F5344CB8AC3E}">
        <p14:creationId xmlns:p14="http://schemas.microsoft.com/office/powerpoint/2010/main" val="207610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353749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137054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25588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152046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130651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46602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411777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13</a:t>
            </a:fld>
            <a:endParaRPr lang="en-US"/>
          </a:p>
        </p:txBody>
      </p:sp>
    </p:spTree>
    <p:extLst>
      <p:ext uri="{BB962C8B-B14F-4D97-AF65-F5344CB8AC3E}">
        <p14:creationId xmlns:p14="http://schemas.microsoft.com/office/powerpoint/2010/main" val="233336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September 13,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September 13,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September 13,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September 13,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September 13,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September 13,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September 13,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September 13,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September 13,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September 13,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September 13,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September 13,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September 13,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September 13,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September 13,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September 13,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September 13,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September 13,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September 13,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September 13,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September 13,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September 13,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September 13,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September 13,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September 13,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September 13,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September 13,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September 13,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September 13,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September 13,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September 13,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September 13,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September 13,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September 13,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September 13,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September 13,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September 13,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September 13,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September 13,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September 13,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September 13,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September 13,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September 13,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September 13,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September 13,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September 13,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September 13,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September 13,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September 13,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September 13,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September 13,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September 13,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September 13,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September 13,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September 13,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September 13,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NG3\Downloads\TN254463_20240214T142545_Adopted%202023%20Integrated%20Energy%20Policy%20Report%20with%20Errata.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docs.cpuc.ca.gov/PublishedDocs/Published/G000/M505/K753/505753716.PDF__;!!ETlorfI!nhrhSRjF7oIbLLtBzmKf0mzpLceAvm8U_hv7mutZYXKZP7gYzESsghpIANNJ8aejCzsn1GalD6j7faPkb8EOItpwTB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resource-adequacy-homepage/resource-adequacy-compliance-materials" TargetMode="External"/><Relationship Id="rId2" Type="http://schemas.openxmlformats.org/officeDocument/2006/relationships/hyperlink" Target="https://www.cpuc.ca.gov/-/media/cpuc-website/divisions/energy-division/documents/resource-adequacy-homepage/resource-adequacy-compliance-materials/instructions-to-drps-and-ccas-on-filing-monthly-dr-nqcs-for-py2024-fin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puc.ca.gov/industries-and-topics/electrical-energy/electric-power-procurement/resource-adequacy-homepage"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resource-adequacy-homepage/resource-adequacy-compliance-materi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rafiling@cpuc.ca.gov" TargetMode="External"/><Relationship Id="rId4" Type="http://schemas.openxmlformats.org/officeDocument/2006/relationships/hyperlink" Target="mailto:elijah.cohen@cpuc.c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noAutofit/>
          </a:bodyPr>
          <a:lstStyle/>
          <a:p>
            <a:r>
              <a:rPr lang="en-US"/>
              <a:t>Slice-of-Day Office Hours</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p:txBody>
          <a:bodyPr>
            <a:normAutofit/>
          </a:bodyPr>
          <a:lstStyle/>
          <a:p>
            <a:r>
              <a:rPr lang="en-US" sz="2400">
                <a:solidFill>
                  <a:schemeClr val="accent1"/>
                </a:solidFill>
              </a:rPr>
              <a:t>Energy Division </a:t>
            </a:r>
          </a:p>
          <a:p>
            <a:r>
              <a:rPr lang="en-US" sz="2400">
                <a:solidFill>
                  <a:schemeClr val="accent1"/>
                </a:solidFill>
              </a:rPr>
              <a:t>September 12, 2024</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Showing </a:t>
            </a:r>
            <a:r>
              <a:rPr lang="en-US" sz="3200" dirty="0" err="1"/>
              <a:t>Colocated</a:t>
            </a:r>
            <a:r>
              <a:rPr lang="en-US" sz="3200" dirty="0"/>
              <a:t> Example</a:t>
            </a:r>
          </a:p>
        </p:txBody>
      </p:sp>
      <p:pic>
        <p:nvPicPr>
          <p:cNvPr id="37" name="Content Placeholder 36" descr="A blue rectangular object with text&#10;&#10;Description automatically generated">
            <a:extLst>
              <a:ext uri="{FF2B5EF4-FFF2-40B4-BE49-F238E27FC236}">
                <a16:creationId xmlns:a16="http://schemas.microsoft.com/office/drawing/2014/main" id="{A46DDF0D-8CE9-15A3-1038-EE33B226B7D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64640"/>
          <a:stretch/>
        </p:blipFill>
        <p:spPr>
          <a:xfrm>
            <a:off x="6318955" y="2133603"/>
            <a:ext cx="2396064" cy="2590160"/>
          </a:xfrm>
        </p:spPr>
      </p:pic>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10</a:t>
            </a:fld>
            <a:endParaRPr lang="en-US"/>
          </a:p>
        </p:txBody>
      </p:sp>
      <p:pic>
        <p:nvPicPr>
          <p:cNvPr id="38" name="Content Placeholder 36" descr="A blue rectangular object with text&#10;&#10;Description automatically generated">
            <a:extLst>
              <a:ext uri="{FF2B5EF4-FFF2-40B4-BE49-F238E27FC236}">
                <a16:creationId xmlns:a16="http://schemas.microsoft.com/office/drawing/2014/main" id="{C1638853-ABBE-16A9-D930-98A976181F98}"/>
              </a:ext>
            </a:extLst>
          </p:cNvPr>
          <p:cNvPicPr>
            <a:picLocks noChangeAspect="1"/>
          </p:cNvPicPr>
          <p:nvPr/>
        </p:nvPicPr>
        <p:blipFill>
          <a:blip r:embed="rId3">
            <a:extLst>
              <a:ext uri="{28A0092B-C50C-407E-A947-70E740481C1C}">
                <a14:useLocalDpi xmlns:a14="http://schemas.microsoft.com/office/drawing/2010/main" val="0"/>
              </a:ext>
            </a:extLst>
          </a:blip>
          <a:srcRect l="47605" r="4248"/>
          <a:stretch/>
        </p:blipFill>
        <p:spPr>
          <a:xfrm>
            <a:off x="8455373" y="2133603"/>
            <a:ext cx="3262489" cy="2590160"/>
          </a:xfrm>
          <a:prstGeom prst="rect">
            <a:avLst/>
          </a:prstGeom>
          <a:noFill/>
        </p:spPr>
      </p:pic>
      <p:sp>
        <p:nvSpPr>
          <p:cNvPr id="39" name="TextBox 38">
            <a:extLst>
              <a:ext uri="{FF2B5EF4-FFF2-40B4-BE49-F238E27FC236}">
                <a16:creationId xmlns:a16="http://schemas.microsoft.com/office/drawing/2014/main" id="{6E6C99E1-0FD2-84BB-6A65-AF241A8EC612}"/>
              </a:ext>
            </a:extLst>
          </p:cNvPr>
          <p:cNvSpPr txBox="1"/>
          <p:nvPr/>
        </p:nvSpPr>
        <p:spPr>
          <a:xfrm>
            <a:off x="733778" y="1433689"/>
            <a:ext cx="5542844" cy="5355312"/>
          </a:xfrm>
          <a:prstGeom prst="rect">
            <a:avLst/>
          </a:prstGeom>
          <a:noFill/>
        </p:spPr>
        <p:txBody>
          <a:bodyPr wrap="square" lIns="91440" tIns="45720" rIns="91440" bIns="45720" rtlCol="0" anchor="t">
            <a:spAutoFit/>
          </a:bodyPr>
          <a:lstStyle/>
          <a:p>
            <a:r>
              <a:rPr lang="en-US" dirty="0"/>
              <a:t>LSE #1 contracts for 50 MW of storage</a:t>
            </a:r>
          </a:p>
          <a:p>
            <a:r>
              <a:rPr lang="en-US" dirty="0"/>
              <a:t>LSE #2 contracts for 100 MW of solar</a:t>
            </a:r>
          </a:p>
          <a:p>
            <a:endParaRPr lang="en-US" dirty="0"/>
          </a:p>
          <a:p>
            <a:r>
              <a:rPr lang="en-US" dirty="0"/>
              <a:t>Storage characteristics:</a:t>
            </a:r>
            <a:endParaRPr lang="en-US"/>
          </a:p>
          <a:p>
            <a:pPr lvl="1"/>
            <a:r>
              <a:rPr lang="en-US" dirty="0"/>
              <a:t>single cycle</a:t>
            </a:r>
            <a:endParaRPr lang="en-US"/>
          </a:p>
          <a:p>
            <a:pPr lvl="1"/>
            <a:r>
              <a:rPr lang="en-US" dirty="0"/>
              <a:t>200 MWh maximum </a:t>
            </a:r>
            <a:r>
              <a:rPr lang="en-US"/>
              <a:t>continuous </a:t>
            </a:r>
            <a:r>
              <a:rPr lang="en-US" dirty="0"/>
              <a:t>energy</a:t>
            </a:r>
            <a:endParaRPr lang="en-US"/>
          </a:p>
          <a:p>
            <a:pPr lvl="1"/>
            <a:r>
              <a:rPr lang="en-US" dirty="0"/>
              <a:t>80% storage efficiency</a:t>
            </a:r>
            <a:endParaRPr lang="en-US"/>
          </a:p>
          <a:p>
            <a:endParaRPr lang="en-US" dirty="0"/>
          </a:p>
          <a:p>
            <a:r>
              <a:rPr lang="en-US"/>
              <a:t>Charging </a:t>
            </a:r>
            <a:r>
              <a:rPr lang="en-US" dirty="0"/>
              <a:t>requirement</a:t>
            </a:r>
            <a:endParaRPr lang="en-US"/>
          </a:p>
          <a:p>
            <a:r>
              <a:rPr lang="en-US" dirty="0"/>
              <a:t>=</a:t>
            </a:r>
            <a:r>
              <a:rPr lang="en-US"/>
              <a:t> total shown</a:t>
            </a:r>
            <a:r>
              <a:rPr lang="en-US" dirty="0"/>
              <a:t> capacity / storage efficiency</a:t>
            </a:r>
          </a:p>
          <a:p>
            <a:r>
              <a:rPr lang="en-US" dirty="0"/>
              <a:t>= </a:t>
            </a:r>
            <a:r>
              <a:rPr lang="en-US"/>
              <a:t>(</a:t>
            </a:r>
            <a:r>
              <a:rPr lang="en-US" dirty="0"/>
              <a:t>50 </a:t>
            </a:r>
            <a:r>
              <a:rPr lang="en-US"/>
              <a:t>MWh</a:t>
            </a:r>
            <a:r>
              <a:rPr lang="en-US" dirty="0"/>
              <a:t> </a:t>
            </a:r>
            <a:r>
              <a:rPr lang="en-US"/>
              <a:t>+ 50 MWh + 50 MWh + 50 MWh)</a:t>
            </a:r>
            <a:r>
              <a:rPr lang="en-US" dirty="0"/>
              <a:t> / 0.8 = 250MWh</a:t>
            </a:r>
          </a:p>
          <a:p>
            <a:endParaRPr lang="en-US" dirty="0"/>
          </a:p>
          <a:p>
            <a:r>
              <a:rPr lang="en-US" dirty="0"/>
              <a:t>Hourly solar output = (NQC under contract / total NQC) * Pmax * hourly exceedance value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707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Showing </a:t>
            </a:r>
            <a:r>
              <a:rPr lang="en-US" sz="3200" dirty="0" err="1"/>
              <a:t>Colocated</a:t>
            </a:r>
            <a:r>
              <a:rPr lang="en-US" sz="3200" dirty="0"/>
              <a:t> Example</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6" name="Content Placeholder 5">
            <a:extLst>
              <a:ext uri="{FF2B5EF4-FFF2-40B4-BE49-F238E27FC236}">
                <a16:creationId xmlns:a16="http://schemas.microsoft.com/office/drawing/2014/main" id="{8ADB1E84-37EE-C426-F585-308F327D9977}"/>
              </a:ext>
            </a:extLst>
          </p:cNvPr>
          <p:cNvSpPr>
            <a:spLocks noGrp="1"/>
          </p:cNvSpPr>
          <p:nvPr>
            <p:ph idx="1"/>
          </p:nvPr>
        </p:nvSpPr>
        <p:spPr>
          <a:xfrm>
            <a:off x="609600" y="1312432"/>
            <a:ext cx="4752622" cy="4864531"/>
          </a:xfrm>
        </p:spPr>
        <p:txBody>
          <a:bodyPr vert="horz" lIns="0" tIns="45720" rIns="91440" bIns="45720" rtlCol="0" anchor="t">
            <a:noAutofit/>
          </a:bodyPr>
          <a:lstStyle/>
          <a:p>
            <a:pPr>
              <a:buFont typeface="Courier New" panose="02070309020205020404" pitchFamily="49" charset="0"/>
              <a:buChar char="o"/>
            </a:pPr>
            <a:r>
              <a:rPr lang="en-US" sz="2200" dirty="0"/>
              <a:t>LSE #1 can discharge the battery up to 200 MWh per day and has </a:t>
            </a:r>
            <a:r>
              <a:rPr lang="en-US" sz="2200"/>
              <a:t>up to </a:t>
            </a:r>
            <a:r>
              <a:rPr lang="en-US" sz="2200" dirty="0"/>
              <a:t>250 MWh added to Storage Excess Capacity requirement</a:t>
            </a:r>
          </a:p>
          <a:p>
            <a:pPr>
              <a:buFont typeface="Courier New" panose="02070309020205020404" pitchFamily="49" charset="0"/>
              <a:buChar char="o"/>
            </a:pPr>
            <a:endParaRPr lang="en-US" sz="2200" dirty="0"/>
          </a:p>
          <a:p>
            <a:pPr>
              <a:buFont typeface="Courier New" panose="02070309020205020404" pitchFamily="49" charset="0"/>
              <a:buChar char="o"/>
            </a:pPr>
            <a:r>
              <a:rPr lang="en-US" sz="2200" dirty="0"/>
              <a:t>LSE #2 solar output counts towards hourly requirements and energy is available for off-site charging requirements since it’s FC deliverability</a:t>
            </a:r>
          </a:p>
        </p:txBody>
      </p:sp>
      <p:sp>
        <p:nvSpPr>
          <p:cNvPr id="9" name="TextBox 8">
            <a:extLst>
              <a:ext uri="{FF2B5EF4-FFF2-40B4-BE49-F238E27FC236}">
                <a16:creationId xmlns:a16="http://schemas.microsoft.com/office/drawing/2014/main" id="{6AA01C6F-86B6-7059-0C82-F650E993655A}"/>
              </a:ext>
            </a:extLst>
          </p:cNvPr>
          <p:cNvSpPr txBox="1"/>
          <p:nvPr/>
        </p:nvSpPr>
        <p:spPr>
          <a:xfrm>
            <a:off x="6468534" y="1000591"/>
            <a:ext cx="5463822" cy="646331"/>
          </a:xfrm>
          <a:prstGeom prst="rect">
            <a:avLst/>
          </a:prstGeom>
          <a:noFill/>
        </p:spPr>
        <p:txBody>
          <a:bodyPr wrap="square">
            <a:spAutoFit/>
          </a:bodyPr>
          <a:lstStyle/>
          <a:p>
            <a:r>
              <a:rPr lang="en-US" dirty="0"/>
              <a:t>Southern CA Solar Tracking Exceedance Values</a:t>
            </a:r>
          </a:p>
          <a:p>
            <a:r>
              <a:rPr lang="en-US" dirty="0"/>
              <a:t>100 MW Solar Hourly Values</a:t>
            </a:r>
          </a:p>
        </p:txBody>
      </p:sp>
      <p:sp>
        <p:nvSpPr>
          <p:cNvPr id="10" name="Rectangle 9">
            <a:extLst>
              <a:ext uri="{FF2B5EF4-FFF2-40B4-BE49-F238E27FC236}">
                <a16:creationId xmlns:a16="http://schemas.microsoft.com/office/drawing/2014/main" id="{3D06D680-2404-8861-E7A5-F21955441B52}"/>
              </a:ext>
            </a:extLst>
          </p:cNvPr>
          <p:cNvSpPr/>
          <p:nvPr/>
        </p:nvSpPr>
        <p:spPr>
          <a:xfrm>
            <a:off x="11300178" y="6400800"/>
            <a:ext cx="382493" cy="1819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E9C8594E-F692-A40C-DCFB-5512AC60BC6C}"/>
              </a:ext>
            </a:extLst>
          </p:cNvPr>
          <p:cNvGraphicFramePr>
            <a:graphicFrameLocks noGrp="1"/>
          </p:cNvGraphicFramePr>
          <p:nvPr>
            <p:extLst>
              <p:ext uri="{D42A27DB-BD31-4B8C-83A1-F6EECF244321}">
                <p14:modId xmlns:p14="http://schemas.microsoft.com/office/powerpoint/2010/main" val="941646032"/>
              </p:ext>
            </p:extLst>
          </p:nvPr>
        </p:nvGraphicFramePr>
        <p:xfrm>
          <a:off x="6606815" y="1625622"/>
          <a:ext cx="5009445" cy="4844858"/>
        </p:xfrm>
        <a:graphic>
          <a:graphicData uri="http://schemas.openxmlformats.org/drawingml/2006/table">
            <a:tbl>
              <a:tblPr/>
              <a:tblGrid>
                <a:gridCol w="1115740">
                  <a:extLst>
                    <a:ext uri="{9D8B030D-6E8A-4147-A177-3AD203B41FA5}">
                      <a16:colId xmlns:a16="http://schemas.microsoft.com/office/drawing/2014/main" val="525461540"/>
                    </a:ext>
                  </a:extLst>
                </a:gridCol>
                <a:gridCol w="546485">
                  <a:extLst>
                    <a:ext uri="{9D8B030D-6E8A-4147-A177-3AD203B41FA5}">
                      <a16:colId xmlns:a16="http://schemas.microsoft.com/office/drawing/2014/main" val="2706201757"/>
                    </a:ext>
                  </a:extLst>
                </a:gridCol>
                <a:gridCol w="546485">
                  <a:extLst>
                    <a:ext uri="{9D8B030D-6E8A-4147-A177-3AD203B41FA5}">
                      <a16:colId xmlns:a16="http://schemas.microsoft.com/office/drawing/2014/main" val="3956325764"/>
                    </a:ext>
                  </a:extLst>
                </a:gridCol>
                <a:gridCol w="671721">
                  <a:extLst>
                    <a:ext uri="{9D8B030D-6E8A-4147-A177-3AD203B41FA5}">
                      <a16:colId xmlns:a16="http://schemas.microsoft.com/office/drawing/2014/main" val="3476515887"/>
                    </a:ext>
                  </a:extLst>
                </a:gridCol>
                <a:gridCol w="1024659">
                  <a:extLst>
                    <a:ext uri="{9D8B030D-6E8A-4147-A177-3AD203B41FA5}">
                      <a16:colId xmlns:a16="http://schemas.microsoft.com/office/drawing/2014/main" val="3151477643"/>
                    </a:ext>
                  </a:extLst>
                </a:gridCol>
                <a:gridCol w="1104355">
                  <a:extLst>
                    <a:ext uri="{9D8B030D-6E8A-4147-A177-3AD203B41FA5}">
                      <a16:colId xmlns:a16="http://schemas.microsoft.com/office/drawing/2014/main" val="268685763"/>
                    </a:ext>
                  </a:extLst>
                </a:gridCol>
              </a:tblGrid>
              <a:tr h="456508">
                <a:tc>
                  <a:txBody>
                    <a:bodyPr/>
                    <a:lstStyle/>
                    <a:p>
                      <a:pPr algn="ctr" fontAlgn="ctr"/>
                      <a:r>
                        <a:rPr lang="en-US" sz="1000" b="1" i="0" u="none" strike="noStrike">
                          <a:solidFill>
                            <a:srgbClr val="FFFFFF"/>
                          </a:solidFill>
                          <a:effectLst/>
                          <a:latin typeface="Century Gothic" panose="020B0502020202020204" pitchFamily="34" charset="0"/>
                        </a:rPr>
                        <a:t>Profile Category</a:t>
                      </a:r>
                    </a:p>
                  </a:txBody>
                  <a:tcPr marL="6060" marR="6060" marT="606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Region</a:t>
                      </a:r>
                    </a:p>
                  </a:txBody>
                  <a:tcPr marL="6060" marR="6060" marT="606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Month</a:t>
                      </a:r>
                    </a:p>
                  </a:txBody>
                  <a:tcPr marL="6060" marR="6060" marT="606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Hour Ending</a:t>
                      </a:r>
                    </a:p>
                  </a:txBody>
                  <a:tcPr marL="6060" marR="6060" marT="606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Exceedance Value</a:t>
                      </a:r>
                    </a:p>
                  </a:txBody>
                  <a:tcPr marL="6060" marR="6060" marT="606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Energy Output MWh</a:t>
                      </a:r>
                    </a:p>
                  </a:txBody>
                  <a:tcPr marL="6060" marR="6060" marT="6060" marB="0" anchor="ctr">
                    <a:lnL w="6350" cap="flat" cmpd="sng" algn="ctr">
                      <a:solidFill>
                        <a:srgbClr val="44B3E1"/>
                      </a:solidFill>
                      <a:prstDash val="solid"/>
                      <a:round/>
                      <a:headEnd type="none" w="med" len="med"/>
                      <a:tailEnd type="none" w="med" len="med"/>
                    </a:lnL>
                    <a:lnR>
                      <a:noFill/>
                    </a:lnR>
                    <a:lnT>
                      <a:noFill/>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8529941"/>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642784908"/>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227893343"/>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713018793"/>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4</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05969737"/>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683121782"/>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789813325"/>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7</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150540958"/>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8</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0.228</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22.8</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922062346"/>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0.585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58.5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634622691"/>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10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0.720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72.0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835770"/>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11</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0.772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77.2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64163241"/>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12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0.786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78.6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85256613"/>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0.799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79.9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938524652"/>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14</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0.784</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78.4</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56379732"/>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15</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0.762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76.2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977264468"/>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16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0.713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71.3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489960299"/>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17</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0.646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64.6</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826080274"/>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18</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0.343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34.3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74952240"/>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19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0.030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3.0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830263929"/>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20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493984508"/>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21</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066980554"/>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22</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259784021"/>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23</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734238654"/>
                  </a:ext>
                </a:extLst>
              </a:tr>
              <a:tr h="175534">
                <a:tc>
                  <a:txBody>
                    <a:bodyPr/>
                    <a:lstStyle/>
                    <a:p>
                      <a:pPr algn="l" fontAlgn="b"/>
                      <a:r>
                        <a:rPr lang="en-US" sz="1000" b="0" i="0" u="none" strike="noStrike">
                          <a:solidFill>
                            <a:srgbClr val="000000"/>
                          </a:solidFill>
                          <a:effectLst/>
                          <a:latin typeface="Aptos Narrow" panose="020B0004020202020204" pitchFamily="34" charset="0"/>
                        </a:rPr>
                        <a:t>Solar Tracking</a:t>
                      </a:r>
                    </a:p>
                  </a:txBody>
                  <a:tcPr marL="6060" marR="6060" marT="6060"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Socal</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9</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24</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ptos Narrow" panose="020B0004020202020204" pitchFamily="34" charset="0"/>
                        </a:rPr>
                        <a:t>0.0</a:t>
                      </a:r>
                    </a:p>
                  </a:txBody>
                  <a:tcPr marL="6060" marR="6060" marT="606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639294196"/>
                  </a:ext>
                </a:extLst>
              </a:tr>
              <a:tr h="175534">
                <a:tc>
                  <a:txBody>
                    <a:bodyPr/>
                    <a:lstStyle/>
                    <a:p>
                      <a:pPr algn="l" fontAlgn="b"/>
                      <a:r>
                        <a:rPr lang="en-US" sz="1000" b="1" i="0" u="none" strike="noStrike" dirty="0">
                          <a:solidFill>
                            <a:srgbClr val="000000"/>
                          </a:solidFill>
                          <a:effectLst/>
                          <a:latin typeface="Aptos Narrow" panose="020B0004020202020204" pitchFamily="34" charset="0"/>
                        </a:rPr>
                        <a:t>Total Daily MWh</a:t>
                      </a: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000" b="1" i="0" u="none" strike="noStrike" dirty="0">
                        <a:solidFill>
                          <a:srgbClr val="000000"/>
                        </a:solidFill>
                        <a:effectLst/>
                        <a:latin typeface="Aptos Narrow" panose="020B0004020202020204" pitchFamily="34" charset="0"/>
                      </a:endParaRP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000" b="1" i="0" u="none" strike="noStrike" dirty="0">
                          <a:solidFill>
                            <a:srgbClr val="000000"/>
                          </a:solidFill>
                          <a:effectLst/>
                          <a:latin typeface="Aptos Narrow" panose="020B0004020202020204" pitchFamily="34" charset="0"/>
                        </a:rPr>
                        <a:t>717.4</a:t>
                      </a:r>
                    </a:p>
                  </a:txBody>
                  <a:tcPr marL="6060" marR="6060" marT="6060" marB="0" anchor="b">
                    <a:lnL>
                      <a:noFill/>
                    </a:lnL>
                    <a:lnR>
                      <a:noFill/>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val="1192175607"/>
                  </a:ext>
                </a:extLst>
              </a:tr>
            </a:tbl>
          </a:graphicData>
        </a:graphic>
      </p:graphicFrame>
    </p:spTree>
    <p:extLst>
      <p:ext uri="{BB962C8B-B14F-4D97-AF65-F5344CB8AC3E}">
        <p14:creationId xmlns:p14="http://schemas.microsoft.com/office/powerpoint/2010/main" val="77768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err="1"/>
              <a:t>Colocated</a:t>
            </a:r>
            <a:r>
              <a:rPr lang="en-US" sz="3200" dirty="0"/>
              <a:t> Resources</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17600"/>
            <a:ext cx="10985090" cy="4820356"/>
          </a:xfrm>
        </p:spPr>
        <p:txBody>
          <a:bodyPr vert="horz" lIns="0" tIns="45720" rIns="91440" bIns="45720" rtlCol="0" anchor="t">
            <a:noAutofit/>
          </a:bodyPr>
          <a:lstStyle/>
          <a:p>
            <a:pPr marL="285750" marR="0" lvl="0" indent="-28575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One LSE may contract for some or all capacity from a </a:t>
            </a:r>
            <a:r>
              <a:rPr kumimoji="0" lang="en-US" sz="1600" b="0" i="0" u="none" strike="noStrike" kern="1200" cap="none" spc="0" normalizeH="0" baseline="0" noProof="0" dirty="0" err="1">
                <a:ln>
                  <a:noFill/>
                </a:ln>
                <a:solidFill>
                  <a:srgbClr val="000000"/>
                </a:solidFill>
                <a:effectLst/>
                <a:uLnTx/>
                <a:uFillTx/>
                <a:latin typeface="Century Gothic"/>
                <a:ea typeface="Times New Roman" panose="02020603050405020304" pitchFamily="18" charset="0"/>
                <a:cs typeface="Times New Roman"/>
              </a:rPr>
              <a:t>colocated</a:t>
            </a: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 storage resource</a:t>
            </a:r>
            <a:endParaRPr kumimoji="0" lang="en-US"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endParaRPr>
          </a:p>
          <a:p>
            <a:pPr marL="285750" marR="0" lvl="0" indent="-28575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Another LSE may contract for some or all capacity from a </a:t>
            </a:r>
            <a:r>
              <a:rPr kumimoji="0" lang="en-US" sz="1600" b="0" i="0" u="none" strike="noStrike" kern="1200" cap="none" spc="0" normalizeH="0" baseline="0" noProof="0" dirty="0" err="1">
                <a:ln>
                  <a:noFill/>
                </a:ln>
                <a:solidFill>
                  <a:srgbClr val="000000"/>
                </a:solidFill>
                <a:effectLst/>
                <a:uLnTx/>
                <a:uFillTx/>
                <a:latin typeface="Century Gothic"/>
                <a:ea typeface="Times New Roman" panose="02020603050405020304" pitchFamily="18" charset="0"/>
                <a:cs typeface="Times New Roman"/>
              </a:rPr>
              <a:t>colocated</a:t>
            </a: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 renewable generation resource</a:t>
            </a:r>
            <a:endParaRPr kumimoji="0" lang="en-US"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endParaRPr>
          </a:p>
          <a:p>
            <a:pPr marL="285750" marR="0" lvl="0" indent="-285750" algn="l" defTabSz="914400" rtl="0" eaLnBrk="1" fontAlgn="auto" latinLnBrk="0" hangingPunct="1">
              <a:lnSpc>
                <a:spcPct val="90000"/>
              </a:lnSpc>
              <a:spcBef>
                <a:spcPts val="100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One LSE may contract for any combination of some or all capacities from any group of </a:t>
            </a:r>
            <a:r>
              <a:rPr kumimoji="0" lang="en-US" sz="1600" b="0" i="0" u="none" strike="noStrike" kern="1200" cap="none" spc="0" normalizeH="0" baseline="0" noProof="0" dirty="0" err="1">
                <a:ln>
                  <a:noFill/>
                </a:ln>
                <a:solidFill>
                  <a:srgbClr val="000000"/>
                </a:solidFill>
                <a:effectLst/>
                <a:uLnTx/>
                <a:uFillTx/>
                <a:latin typeface="Century Gothic"/>
                <a:ea typeface="Times New Roman" panose="02020603050405020304" pitchFamily="18" charset="0"/>
                <a:cs typeface="Times New Roman"/>
              </a:rPr>
              <a:t>colocated</a:t>
            </a: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 resources</a:t>
            </a:r>
            <a:endParaRPr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endParaRPr>
          </a:p>
          <a:p>
            <a:pPr marL="0" indent="0">
              <a:lnSpc>
                <a:spcPct val="90000"/>
              </a:lnSpc>
              <a:buNone/>
              <a:defRPr/>
            </a:pPr>
            <a:r>
              <a:rPr lang="en-US" sz="1800" b="1" dirty="0">
                <a:solidFill>
                  <a:srgbClr val="000000"/>
                </a:solidFill>
                <a:latin typeface="Century Gothic"/>
                <a:ea typeface="Times New Roman" panose="02020603050405020304" pitchFamily="18" charset="0"/>
                <a:cs typeface="Aptos" panose="020B0004020202020204" pitchFamily="34" charset="0"/>
              </a:rPr>
              <a:t>Implementation</a:t>
            </a:r>
            <a:r>
              <a:rPr kumimoji="0" lang="en-US" sz="18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a:t>
            </a:r>
            <a:endParaRPr kumimoji="0" lang="en-US" sz="18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endParaRPr>
          </a:p>
          <a:p>
            <a:pPr marL="285750" indent="-285750">
              <a:lnSpc>
                <a:spcPct val="90000"/>
              </a:lnSpc>
              <a:buFont typeface="Courier New" panose="02070309020205020404" pitchFamily="49" charset="0"/>
              <a:buChar char="o"/>
              <a:defRPr/>
            </a:pPr>
            <a:r>
              <a:rPr lang="en-US" sz="1600" dirty="0">
                <a:solidFill>
                  <a:srgbClr val="000000"/>
                </a:solidFill>
                <a:latin typeface="Century Gothic"/>
              </a:rPr>
              <a:t>Capacities</a:t>
            </a:r>
            <a:r>
              <a:rPr kumimoji="0" lang="en-US" sz="1600" b="0" i="0" u="none" strike="noStrike" kern="1200" cap="none" spc="0" normalizeH="0" baseline="0" noProof="0" dirty="0">
                <a:ln>
                  <a:noFill/>
                </a:ln>
                <a:solidFill>
                  <a:srgbClr val="000000"/>
                </a:solidFill>
                <a:effectLst/>
                <a:uLnTx/>
                <a:uFillTx/>
                <a:latin typeface="Century Gothic"/>
              </a:rPr>
              <a:t> available from </a:t>
            </a:r>
            <a:r>
              <a:rPr kumimoji="0" lang="en-US" sz="1600" b="0" i="0" u="none" strike="noStrike" kern="1200" cap="none" spc="0" normalizeH="0" baseline="0" noProof="0" dirty="0" err="1">
                <a:ln>
                  <a:noFill/>
                </a:ln>
                <a:solidFill>
                  <a:srgbClr val="000000"/>
                </a:solidFill>
                <a:effectLst/>
                <a:uLnTx/>
                <a:uFillTx/>
                <a:latin typeface="Century Gothic"/>
              </a:rPr>
              <a:t>colocated</a:t>
            </a:r>
            <a:r>
              <a:rPr kumimoji="0" lang="en-US" sz="1600" b="0" i="0" u="none" strike="noStrike" kern="1200" cap="none" spc="0" normalizeH="0" baseline="0" noProof="0" dirty="0">
                <a:ln>
                  <a:noFill/>
                </a:ln>
                <a:solidFill>
                  <a:srgbClr val="000000"/>
                </a:solidFill>
                <a:effectLst/>
                <a:uLnTx/>
                <a:uFillTx/>
                <a:latin typeface="Century Gothic"/>
              </a:rPr>
              <a:t> </a:t>
            </a:r>
            <a:r>
              <a:rPr lang="en-US" sz="1600" dirty="0">
                <a:solidFill>
                  <a:srgbClr val="000000"/>
                </a:solidFill>
                <a:latin typeface="Century Gothic"/>
              </a:rPr>
              <a:t>VERs</a:t>
            </a:r>
            <a:r>
              <a:rPr kumimoji="0" lang="en-US" sz="1600" b="0" i="0" u="none" strike="noStrike" kern="1200" cap="none" spc="0" normalizeH="0" baseline="0" noProof="0" dirty="0">
                <a:ln>
                  <a:noFill/>
                </a:ln>
                <a:solidFill>
                  <a:srgbClr val="000000"/>
                </a:solidFill>
                <a:effectLst/>
                <a:uLnTx/>
                <a:uFillTx/>
                <a:latin typeface="Century Gothic"/>
              </a:rPr>
              <a:t> </a:t>
            </a:r>
            <a:r>
              <a:rPr lang="en-US" sz="1600" dirty="0">
                <a:solidFill>
                  <a:srgbClr val="000000"/>
                </a:solidFill>
                <a:latin typeface="Century Gothic"/>
              </a:rPr>
              <a:t>for charging grid-restricted storage will</a:t>
            </a:r>
            <a:r>
              <a:rPr kumimoji="0" lang="en-US" sz="1600" b="0" i="0" u="none" strike="noStrike" kern="1200" cap="none" spc="0" normalizeH="0" baseline="0" noProof="0" dirty="0">
                <a:ln>
                  <a:noFill/>
                </a:ln>
                <a:solidFill>
                  <a:srgbClr val="000000"/>
                </a:solidFill>
                <a:effectLst/>
                <a:uLnTx/>
                <a:uFillTx/>
                <a:latin typeface="Century Gothic"/>
              </a:rPr>
              <a:t> </a:t>
            </a:r>
            <a:r>
              <a:rPr kumimoji="0" lang="en-US" sz="1600" b="0" i="0" u="none" strike="noStrike" kern="1200" cap="none" spc="0" normalizeH="0" baseline="0" noProof="0" dirty="0">
                <a:ln>
                  <a:noFill/>
                </a:ln>
                <a:solidFill>
                  <a:srgbClr val="000000"/>
                </a:solidFill>
                <a:effectLst/>
                <a:uLnTx/>
                <a:uFillTx/>
                <a:latin typeface="Century Gothic"/>
                <a:cs typeface="Times New Roman"/>
              </a:rPr>
              <a:t>be scaled according to the ratio of storage capacity under contract vs. storage NQC</a:t>
            </a:r>
          </a:p>
          <a:p>
            <a:pPr marL="285750" indent="-285750">
              <a:lnSpc>
                <a:spcPct val="90000"/>
              </a:lnSpc>
              <a:buFont typeface="Courier New" panose="02070309020205020404" pitchFamily="49" charset="0"/>
              <a:buChar char="o"/>
              <a:defRPr/>
            </a:pPr>
            <a:r>
              <a:rPr lang="en-US" sz="1600">
                <a:solidFill>
                  <a:srgbClr val="000000"/>
                </a:solidFill>
                <a:latin typeface="Century Gothic"/>
                <a:cs typeface="Times New Roman"/>
              </a:rPr>
              <a:t>Off-take </a:t>
            </a:r>
            <a:r>
              <a:rPr lang="en-US" sz="1600" dirty="0">
                <a:solidFill>
                  <a:srgbClr val="000000"/>
                </a:solidFill>
                <a:latin typeface="Century Gothic"/>
                <a:cs typeface="Times New Roman"/>
              </a:rPr>
              <a:t>rights for the VER are not required to count towards storage state-of-charge test</a:t>
            </a:r>
            <a:endParaRPr lang="en-US" sz="1600" b="0" i="0" u="none" strike="noStrike" kern="1200" cap="none" spc="0" normalizeH="0" baseline="0" noProof="0" dirty="0">
              <a:ln>
                <a:noFill/>
              </a:ln>
              <a:solidFill>
                <a:srgbClr val="000000"/>
              </a:solidFill>
              <a:effectLst/>
              <a:uLnTx/>
              <a:uFillTx/>
              <a:latin typeface="Century Gothic"/>
              <a:cs typeface="Times New Roman"/>
            </a:endParaRPr>
          </a:p>
          <a:p>
            <a:pPr marL="285750" marR="0" lvl="0" indent="-28575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entury Gothic"/>
                <a:cs typeface="Times New Roman"/>
              </a:rPr>
              <a:t>The </a:t>
            </a:r>
            <a:r>
              <a:rPr kumimoji="0" lang="en-US" sz="1600" b="1" i="0" u="none" strike="noStrike" kern="1200" cap="none" spc="0" normalizeH="0" baseline="0" noProof="0" dirty="0">
                <a:ln>
                  <a:noFill/>
                </a:ln>
                <a:solidFill>
                  <a:srgbClr val="000000"/>
                </a:solidFill>
                <a:effectLst/>
                <a:uLnTx/>
                <a:uFillTx/>
                <a:latin typeface="Century Gothic"/>
                <a:cs typeface="Times New Roman"/>
              </a:rPr>
              <a:t>deliverability </a:t>
            </a:r>
            <a:r>
              <a:rPr lang="en-US" sz="1600" b="1" dirty="0">
                <a:solidFill>
                  <a:srgbClr val="000000"/>
                </a:solidFill>
                <a:latin typeface="Century Gothic"/>
                <a:cs typeface="Times New Roman"/>
              </a:rPr>
              <a:t>status</a:t>
            </a:r>
            <a:r>
              <a:rPr kumimoji="0" lang="en-US" sz="1600" b="1" i="0" u="none" strike="noStrike" kern="1200" cap="none" spc="0" normalizeH="0" baseline="0" noProof="0" dirty="0">
                <a:ln>
                  <a:noFill/>
                </a:ln>
                <a:solidFill>
                  <a:srgbClr val="000000"/>
                </a:solidFill>
                <a:effectLst/>
                <a:uLnTx/>
                <a:uFillTx/>
                <a:latin typeface="Century Gothic"/>
                <a:cs typeface="Times New Roman"/>
              </a:rPr>
              <a:t> </a:t>
            </a:r>
            <a:r>
              <a:rPr kumimoji="0" lang="en-US" sz="1600" b="0" i="0" u="none" strike="noStrike" kern="1200" cap="none" spc="0" normalizeH="0" baseline="0" noProof="0" dirty="0">
                <a:ln>
                  <a:noFill/>
                </a:ln>
                <a:solidFill>
                  <a:srgbClr val="000000"/>
                </a:solidFill>
                <a:effectLst/>
                <a:uLnTx/>
                <a:uFillTx/>
                <a:latin typeface="Century Gothic"/>
                <a:cs typeface="Times New Roman"/>
              </a:rPr>
              <a:t>of </a:t>
            </a:r>
            <a:r>
              <a:rPr kumimoji="0" lang="en-US" sz="1600" b="0" i="0" u="none" strike="noStrike" kern="1200" cap="none" spc="0" normalizeH="0" baseline="0" noProof="0" dirty="0" err="1">
                <a:ln>
                  <a:noFill/>
                </a:ln>
                <a:solidFill>
                  <a:srgbClr val="000000"/>
                </a:solidFill>
                <a:effectLst/>
                <a:uLnTx/>
                <a:uFillTx/>
                <a:latin typeface="Century Gothic"/>
                <a:cs typeface="Times New Roman"/>
              </a:rPr>
              <a:t>colocated</a:t>
            </a:r>
            <a:r>
              <a:rPr kumimoji="0" lang="en-US" sz="1600" b="0" i="0" u="none" strike="noStrike" kern="1200" cap="none" spc="0" normalizeH="0" baseline="0" noProof="0" dirty="0">
                <a:ln>
                  <a:noFill/>
                </a:ln>
                <a:solidFill>
                  <a:srgbClr val="000000"/>
                </a:solidFill>
                <a:effectLst/>
                <a:uLnTx/>
                <a:uFillTx/>
                <a:latin typeface="Century Gothic"/>
                <a:cs typeface="Times New Roman"/>
              </a:rPr>
              <a:t> </a:t>
            </a:r>
            <a:r>
              <a:rPr lang="en-US" sz="1600" dirty="0">
                <a:solidFill>
                  <a:srgbClr val="000000"/>
                </a:solidFill>
                <a:latin typeface="Century Gothic"/>
                <a:cs typeface="Times New Roman"/>
              </a:rPr>
              <a:t>VERs</a:t>
            </a:r>
            <a:r>
              <a:rPr kumimoji="0" lang="en-US" sz="1600" b="0" i="0" u="none" strike="noStrike" kern="1200" cap="none" spc="0" normalizeH="0" baseline="0" noProof="0" dirty="0">
                <a:ln>
                  <a:noFill/>
                </a:ln>
                <a:solidFill>
                  <a:srgbClr val="000000"/>
                </a:solidFill>
                <a:effectLst/>
                <a:uLnTx/>
                <a:uFillTx/>
                <a:latin typeface="Century Gothic"/>
                <a:cs typeface="Times New Roman"/>
              </a:rPr>
              <a:t> </a:t>
            </a:r>
            <a:r>
              <a:rPr lang="en-US" sz="1600" b="1" dirty="0">
                <a:solidFill>
                  <a:srgbClr val="000000"/>
                </a:solidFill>
                <a:latin typeface="Century Gothic"/>
                <a:cs typeface="Times New Roman"/>
              </a:rPr>
              <a:t>do</a:t>
            </a:r>
            <a:r>
              <a:rPr kumimoji="0" lang="en-US" sz="1600" b="1" i="0" u="none" strike="noStrike" kern="1200" cap="none" spc="0" normalizeH="0" baseline="0" noProof="0" dirty="0">
                <a:ln>
                  <a:noFill/>
                </a:ln>
                <a:solidFill>
                  <a:srgbClr val="000000"/>
                </a:solidFill>
                <a:effectLst/>
                <a:uLnTx/>
                <a:uFillTx/>
                <a:latin typeface="Century Gothic"/>
                <a:cs typeface="Times New Roman"/>
              </a:rPr>
              <a:t> not affect </a:t>
            </a:r>
            <a:r>
              <a:rPr kumimoji="0" lang="en-US" sz="1600" b="0" i="0" u="none" strike="noStrike" kern="1200" cap="none" spc="0" normalizeH="0" baseline="0" noProof="0" dirty="0">
                <a:ln>
                  <a:noFill/>
                </a:ln>
                <a:solidFill>
                  <a:srgbClr val="000000"/>
                </a:solidFill>
                <a:effectLst/>
                <a:uLnTx/>
                <a:uFillTx/>
                <a:latin typeface="Century Gothic"/>
                <a:cs typeface="Times New Roman"/>
              </a:rPr>
              <a:t>their eligibility to apply to </a:t>
            </a:r>
            <a:r>
              <a:rPr lang="en-US" sz="1600" dirty="0">
                <a:solidFill>
                  <a:srgbClr val="000000"/>
                </a:solidFill>
                <a:latin typeface="Century Gothic"/>
                <a:cs typeface="Times New Roman"/>
              </a:rPr>
              <a:t>state-of-charge</a:t>
            </a:r>
            <a:r>
              <a:rPr kumimoji="0" lang="en-US" sz="1600" b="0" i="0" u="none" strike="noStrike" kern="1200" cap="none" spc="0" normalizeH="0" baseline="0" noProof="0" dirty="0">
                <a:ln>
                  <a:noFill/>
                </a:ln>
                <a:solidFill>
                  <a:srgbClr val="000000"/>
                </a:solidFill>
                <a:effectLst/>
                <a:uLnTx/>
                <a:uFillTx/>
                <a:latin typeface="Century Gothic"/>
                <a:cs typeface="Times New Roman"/>
              </a:rPr>
              <a:t> </a:t>
            </a:r>
            <a:r>
              <a:rPr lang="en-US" sz="1600" dirty="0">
                <a:solidFill>
                  <a:srgbClr val="000000"/>
                </a:solidFill>
                <a:latin typeface="Century Gothic"/>
                <a:cs typeface="Times New Roman"/>
              </a:rPr>
              <a:t>calculations</a:t>
            </a:r>
            <a:endParaRPr lang="en-US" sz="1600" b="0" i="0" u="none" strike="noStrike" kern="1200" cap="none" spc="0" normalizeH="0" baseline="0" noProof="0" dirty="0">
              <a:ln>
                <a:noFill/>
              </a:ln>
              <a:solidFill>
                <a:srgbClr val="000000"/>
              </a:solidFill>
              <a:effectLst/>
              <a:uLnTx/>
              <a:uFillTx/>
              <a:latin typeface="Century Gothic" panose="020B0502020202020204" pitchFamily="34" charset="0"/>
              <a:cs typeface="Times New Roman" panose="02020603050405020304" pitchFamily="18" charset="0"/>
            </a:endParaRPr>
          </a:p>
          <a:p>
            <a:pPr marL="285750" indent="-285750">
              <a:lnSpc>
                <a:spcPct val="90000"/>
              </a:lnSpc>
              <a:spcAft>
                <a:spcPts val="600"/>
              </a:spcAft>
              <a:buFont typeface="Courier New" panose="02070309020205020404" pitchFamily="49" charset="0"/>
              <a:buChar char="o"/>
              <a:defRPr/>
            </a:pPr>
            <a:r>
              <a:rPr lang="en-US" sz="1600" dirty="0">
                <a:solidFill>
                  <a:srgbClr val="000000"/>
                </a:solidFill>
                <a:latin typeface="Century Gothic"/>
                <a:cs typeface="Times New Roman"/>
              </a:rPr>
              <a:t>The template will identify grid-restricted resources and evaluate the default profiles for all its </a:t>
            </a:r>
            <a:r>
              <a:rPr lang="en-US" sz="1600" dirty="0" err="1">
                <a:solidFill>
                  <a:srgbClr val="000000"/>
                </a:solidFill>
                <a:latin typeface="Century Gothic"/>
                <a:cs typeface="Times New Roman"/>
              </a:rPr>
              <a:t>colocated</a:t>
            </a:r>
            <a:r>
              <a:rPr lang="en-US" sz="1600" dirty="0">
                <a:solidFill>
                  <a:srgbClr val="000000"/>
                </a:solidFill>
                <a:latin typeface="Century Gothic"/>
                <a:cs typeface="Times New Roman"/>
              </a:rPr>
              <a:t> VERs regardless of whether the VERs are listed on the </a:t>
            </a:r>
            <a:r>
              <a:rPr lang="en-US" sz="1600" i="1" dirty="0">
                <a:solidFill>
                  <a:srgbClr val="000000"/>
                </a:solidFill>
                <a:latin typeface="Century Gothic"/>
                <a:cs typeface="Times New Roman"/>
              </a:rPr>
              <a:t>LSE Showing </a:t>
            </a:r>
            <a:r>
              <a:rPr lang="en-US" sz="1600" dirty="0">
                <a:solidFill>
                  <a:srgbClr val="000000"/>
                </a:solidFill>
                <a:latin typeface="Century Gothic"/>
                <a:cs typeface="Times New Roman"/>
              </a:rPr>
              <a:t>worksheet</a:t>
            </a:r>
            <a:endParaRPr lang="en-US" sz="1600" dirty="0">
              <a:solidFill>
                <a:srgbClr val="000000"/>
              </a:solidFill>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Showing Mechanics:</a:t>
            </a:r>
            <a:endParaRPr lang="en-US" sz="18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On </a:t>
            </a:r>
            <a:r>
              <a:rPr kumimoji="0" lang="en-US" sz="16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LSE Showing </a:t>
            </a:r>
            <a:r>
              <a:rPr kumimoji="0" lang="en-US" sz="16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worksheet </a:t>
            </a:r>
            <a:r>
              <a:rPr kumimoji="0" lang="en-US" sz="1600" b="0" u="sng"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input</a:t>
            </a:r>
            <a:r>
              <a:rPr lang="en-US" sz="1600" u="sng" dirty="0">
                <a:solidFill>
                  <a:srgbClr val="000000"/>
                </a:solidFill>
                <a:latin typeface="Century Gothic"/>
                <a:ea typeface="Times New Roman" panose="02020603050405020304" pitchFamily="18" charset="0"/>
                <a:cs typeface="Aptos" panose="020B0004020202020204" pitchFamily="34" charset="0"/>
              </a:rPr>
              <a:t> </a:t>
            </a:r>
            <a:r>
              <a:rPr kumimoji="0" lang="en-US" sz="1600" b="0" u="sng"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rPr>
              <a:t>only the resources the LSE has contracted</a:t>
            </a:r>
            <a:endParaRPr lang="en-US" sz="1600" b="0" u="sng"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ptos" panose="020B0004020202020204" pitchFamily="34" charset="0"/>
            </a:endParaRPr>
          </a:p>
          <a:p>
            <a:pPr marL="285750" indent="-285750">
              <a:lnSpc>
                <a:spcPct val="90000"/>
              </a:lnSpc>
              <a:buFont typeface="Courier New" panose="02070309020205020404" pitchFamily="49" charset="0"/>
              <a:buChar char="o"/>
              <a:defRPr/>
            </a:pPr>
            <a:r>
              <a:rPr lang="en-US" sz="1600" dirty="0">
                <a:solidFill>
                  <a:srgbClr val="000000"/>
                </a:solidFill>
                <a:latin typeface="Century Gothic"/>
                <a:cs typeface="Times New Roman"/>
              </a:rPr>
              <a:t>For all</a:t>
            </a:r>
            <a:r>
              <a:rPr kumimoji="0" lang="en-US" sz="1600" b="0" i="0" u="none" strike="noStrike" kern="1200" cap="none" spc="0" normalizeH="0" baseline="0" noProof="0" dirty="0">
                <a:ln>
                  <a:noFill/>
                </a:ln>
                <a:solidFill>
                  <a:srgbClr val="000000"/>
                </a:solidFill>
                <a:effectLst/>
                <a:uLnTx/>
                <a:uFillTx/>
                <a:latin typeface="Century Gothic"/>
                <a:cs typeface="Times New Roman"/>
              </a:rPr>
              <a:t> storage resources</a:t>
            </a:r>
            <a:r>
              <a:rPr lang="en-US" sz="1600" dirty="0">
                <a:solidFill>
                  <a:srgbClr val="000000"/>
                </a:solidFill>
                <a:latin typeface="Century Gothic"/>
                <a:cs typeface="Times New Roman"/>
              </a:rPr>
              <a:t> (grid-charging or -restricted)</a:t>
            </a:r>
            <a:r>
              <a:rPr kumimoji="0" lang="en-US" sz="1600" b="0" i="0" u="none" strike="noStrike" kern="1200" cap="none" spc="0" normalizeH="0" baseline="0" noProof="0" dirty="0">
                <a:ln>
                  <a:noFill/>
                </a:ln>
                <a:solidFill>
                  <a:srgbClr val="000000"/>
                </a:solidFill>
                <a:effectLst/>
                <a:uLnTx/>
                <a:uFillTx/>
                <a:latin typeface="Century Gothic"/>
                <a:cs typeface="Times New Roman"/>
              </a:rPr>
              <a:t> the </a:t>
            </a:r>
            <a:r>
              <a:rPr lang="en-US" sz="1600" dirty="0">
                <a:solidFill>
                  <a:srgbClr val="000000"/>
                </a:solidFill>
                <a:latin typeface="Century Gothic"/>
                <a:cs typeface="Times New Roman"/>
              </a:rPr>
              <a:t>total charging requirement for the storage will be added to the Storage Excess Capacity Test, less any undeliverable capacity from </a:t>
            </a:r>
            <a:r>
              <a:rPr lang="en-US" sz="1600" dirty="0" err="1">
                <a:solidFill>
                  <a:srgbClr val="000000"/>
                </a:solidFill>
                <a:latin typeface="Century Gothic"/>
                <a:cs typeface="Times New Roman"/>
              </a:rPr>
              <a:t>colocated</a:t>
            </a:r>
            <a:r>
              <a:rPr lang="en-US" sz="1600" dirty="0">
                <a:solidFill>
                  <a:srgbClr val="000000"/>
                </a:solidFill>
                <a:latin typeface="Century Gothic"/>
                <a:cs typeface="Times New Roman"/>
              </a:rPr>
              <a:t> VERs</a:t>
            </a:r>
            <a:endParaRPr lang="en-US" sz="1600" b="0" i="0" u="none" strike="noStrike" kern="1200" cap="none" spc="0" normalizeH="0" baseline="0" noProof="0" dirty="0">
              <a:ln>
                <a:noFill/>
              </a:ln>
              <a:solidFill>
                <a:srgbClr val="000000"/>
              </a:solidFill>
              <a:effectLst/>
              <a:uLnTx/>
              <a:uFillTx/>
              <a:latin typeface="Century Gothic"/>
              <a:cs typeface="Times New Roman"/>
            </a:endParaRP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197080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Showing Hybrid Resources</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346831"/>
            <a:ext cx="10985090" cy="2078435"/>
          </a:xfrm>
        </p:spPr>
        <p:txBody>
          <a:bodyPr vert="horz" lIns="0" tIns="45720" rIns="91440" bIns="45720" rtlCol="0" anchor="t">
            <a:noAutofit/>
          </a:bodyPr>
          <a:lstStyle/>
          <a:p>
            <a:pPr>
              <a:buFont typeface="Courier New" panose="02070309020205020404" pitchFamily="49" charset="0"/>
              <a:buChar char="o"/>
            </a:pPr>
            <a:r>
              <a:rPr lang="en-US" sz="2000" dirty="0"/>
              <a:t>Hybrid resources: list </a:t>
            </a:r>
            <a:r>
              <a:rPr lang="en-US" sz="2000" b="1" dirty="0"/>
              <a:t>both</a:t>
            </a:r>
            <a:r>
              <a:rPr lang="en-US" sz="2000" dirty="0"/>
              <a:t> resource </a:t>
            </a:r>
            <a:r>
              <a:rPr lang="en-US" sz="2000" dirty="0" err="1"/>
              <a:t>subIDs</a:t>
            </a:r>
            <a:r>
              <a:rPr lang="en-US" sz="2000" dirty="0"/>
              <a:t> in the </a:t>
            </a:r>
            <a:r>
              <a:rPr lang="en-US" sz="2000" i="1" dirty="0"/>
              <a:t>LSE showing </a:t>
            </a:r>
            <a:r>
              <a:rPr lang="en-US" sz="2000" dirty="0"/>
              <a:t>tab. Since hybrid resources are a single resource ID, LSE is contracted for both the storage &amp; VER components of the resource. </a:t>
            </a:r>
          </a:p>
          <a:p>
            <a:pPr>
              <a:buFont typeface="Courier New" panose="02070309020205020404" pitchFamily="49" charset="0"/>
              <a:buChar char="o"/>
            </a:pPr>
            <a:r>
              <a:rPr lang="en-US" sz="2000" dirty="0"/>
              <a:t>LSE should enter the same fraction of NQC for both resources. E.g., 50% of the NQC for storage and 50% of the NQC for VER</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13</a:t>
            </a:fld>
            <a:endParaRPr lang="en-US"/>
          </a:p>
        </p:txBody>
      </p:sp>
      <p:graphicFrame>
        <p:nvGraphicFramePr>
          <p:cNvPr id="2" name="Table 1">
            <a:extLst>
              <a:ext uri="{FF2B5EF4-FFF2-40B4-BE49-F238E27FC236}">
                <a16:creationId xmlns:a16="http://schemas.microsoft.com/office/drawing/2014/main" id="{148A6D21-3CF1-3EBE-C87E-404435275647}"/>
              </a:ext>
            </a:extLst>
          </p:cNvPr>
          <p:cNvGraphicFramePr>
            <a:graphicFrameLocks noGrp="1"/>
          </p:cNvGraphicFramePr>
          <p:nvPr>
            <p:extLst>
              <p:ext uri="{D42A27DB-BD31-4B8C-83A1-F6EECF244321}">
                <p14:modId xmlns:p14="http://schemas.microsoft.com/office/powerpoint/2010/main" val="1023917357"/>
              </p:ext>
            </p:extLst>
          </p:nvPr>
        </p:nvGraphicFramePr>
        <p:xfrm>
          <a:off x="597309" y="4200913"/>
          <a:ext cx="10985090" cy="1229045"/>
        </p:xfrm>
        <a:graphic>
          <a:graphicData uri="http://schemas.openxmlformats.org/drawingml/2006/table">
            <a:tbl>
              <a:tblPr/>
              <a:tblGrid>
                <a:gridCol w="1557237">
                  <a:extLst>
                    <a:ext uri="{9D8B030D-6E8A-4147-A177-3AD203B41FA5}">
                      <a16:colId xmlns:a16="http://schemas.microsoft.com/office/drawing/2014/main" val="937688214"/>
                    </a:ext>
                  </a:extLst>
                </a:gridCol>
                <a:gridCol w="1557237">
                  <a:extLst>
                    <a:ext uri="{9D8B030D-6E8A-4147-A177-3AD203B41FA5}">
                      <a16:colId xmlns:a16="http://schemas.microsoft.com/office/drawing/2014/main" val="992660504"/>
                    </a:ext>
                  </a:extLst>
                </a:gridCol>
                <a:gridCol w="1707332">
                  <a:extLst>
                    <a:ext uri="{9D8B030D-6E8A-4147-A177-3AD203B41FA5}">
                      <a16:colId xmlns:a16="http://schemas.microsoft.com/office/drawing/2014/main" val="1074210125"/>
                    </a:ext>
                  </a:extLst>
                </a:gridCol>
                <a:gridCol w="637905">
                  <a:extLst>
                    <a:ext uri="{9D8B030D-6E8A-4147-A177-3AD203B41FA5}">
                      <a16:colId xmlns:a16="http://schemas.microsoft.com/office/drawing/2014/main" val="2696326524"/>
                    </a:ext>
                  </a:extLst>
                </a:gridCol>
                <a:gridCol w="637905">
                  <a:extLst>
                    <a:ext uri="{9D8B030D-6E8A-4147-A177-3AD203B41FA5}">
                      <a16:colId xmlns:a16="http://schemas.microsoft.com/office/drawing/2014/main" val="1740763081"/>
                    </a:ext>
                  </a:extLst>
                </a:gridCol>
                <a:gridCol w="806762">
                  <a:extLst>
                    <a:ext uri="{9D8B030D-6E8A-4147-A177-3AD203B41FA5}">
                      <a16:colId xmlns:a16="http://schemas.microsoft.com/office/drawing/2014/main" val="986456813"/>
                    </a:ext>
                  </a:extLst>
                </a:gridCol>
                <a:gridCol w="919332">
                  <a:extLst>
                    <a:ext uri="{9D8B030D-6E8A-4147-A177-3AD203B41FA5}">
                      <a16:colId xmlns:a16="http://schemas.microsoft.com/office/drawing/2014/main" val="2515996960"/>
                    </a:ext>
                  </a:extLst>
                </a:gridCol>
                <a:gridCol w="844286">
                  <a:extLst>
                    <a:ext uri="{9D8B030D-6E8A-4147-A177-3AD203B41FA5}">
                      <a16:colId xmlns:a16="http://schemas.microsoft.com/office/drawing/2014/main" val="3766321596"/>
                    </a:ext>
                  </a:extLst>
                </a:gridCol>
                <a:gridCol w="741095">
                  <a:extLst>
                    <a:ext uri="{9D8B030D-6E8A-4147-A177-3AD203B41FA5}">
                      <a16:colId xmlns:a16="http://schemas.microsoft.com/office/drawing/2014/main" val="376553715"/>
                    </a:ext>
                  </a:extLst>
                </a:gridCol>
                <a:gridCol w="834904">
                  <a:extLst>
                    <a:ext uri="{9D8B030D-6E8A-4147-A177-3AD203B41FA5}">
                      <a16:colId xmlns:a16="http://schemas.microsoft.com/office/drawing/2014/main" val="300152778"/>
                    </a:ext>
                  </a:extLst>
                </a:gridCol>
                <a:gridCol w="741095">
                  <a:extLst>
                    <a:ext uri="{9D8B030D-6E8A-4147-A177-3AD203B41FA5}">
                      <a16:colId xmlns:a16="http://schemas.microsoft.com/office/drawing/2014/main" val="2766336233"/>
                    </a:ext>
                  </a:extLst>
                </a:gridCol>
              </a:tblGrid>
              <a:tr h="766501">
                <a:tc>
                  <a:txBody>
                    <a:bodyPr/>
                    <a:lstStyle/>
                    <a:p>
                      <a:pPr algn="ctr" fontAlgn="ctr"/>
                      <a:r>
                        <a:rPr lang="en-US" sz="1000" b="1" i="0" u="none" strike="noStrike" dirty="0">
                          <a:solidFill>
                            <a:srgbClr val="FFFFFF"/>
                          </a:solidFill>
                          <a:effectLst/>
                          <a:latin typeface="Century Gothic" panose="020B0502020202020204" pitchFamily="34" charset="0"/>
                        </a:rPr>
                        <a:t>Contract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dirty="0">
                          <a:solidFill>
                            <a:srgbClr val="FFFFFF"/>
                          </a:solidFill>
                          <a:effectLst/>
                          <a:latin typeface="Century Gothic" panose="020B0502020202020204" pitchFamily="34" charset="0"/>
                        </a:rPr>
                        <a:t>Resource ID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Resource SubID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NQC Under Contract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Local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Committed Flexible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Start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End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MCC Bucket 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Unspecified Import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Use Default Profile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72942387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HAMLIN_1_BLDSB1_LESR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75</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454638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HAMLIN_1_BLDSB1_SUN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a:solidFill>
                            <a:srgbClr val="000000"/>
                          </a:solidFill>
                          <a:effectLst/>
                          <a:latin typeface="Aptos Narrow" panose="020B0004020202020204" pitchFamily="34" charset="0"/>
                        </a:rPr>
                        <a:t>98.7</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ptos Narrow" panose="020B0004020202020204" pitchFamily="34" charset="0"/>
                        </a:rPr>
                        <a:t>TRUE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366291231"/>
                  </a:ext>
                </a:extLst>
              </a:tr>
            </a:tbl>
          </a:graphicData>
        </a:graphic>
      </p:graphicFrame>
      <p:sp>
        <p:nvSpPr>
          <p:cNvPr id="3" name="TextBox 2">
            <a:extLst>
              <a:ext uri="{FF2B5EF4-FFF2-40B4-BE49-F238E27FC236}">
                <a16:creationId xmlns:a16="http://schemas.microsoft.com/office/drawing/2014/main" id="{F8B8025D-3D1C-53E2-BB1E-74906C98AE80}"/>
              </a:ext>
            </a:extLst>
          </p:cNvPr>
          <p:cNvSpPr txBox="1"/>
          <p:nvPr/>
        </p:nvSpPr>
        <p:spPr>
          <a:xfrm>
            <a:off x="597309" y="3862359"/>
            <a:ext cx="5588000" cy="338554"/>
          </a:xfrm>
          <a:prstGeom prst="rect">
            <a:avLst/>
          </a:prstGeom>
          <a:noFill/>
        </p:spPr>
        <p:txBody>
          <a:bodyPr wrap="square" rtlCol="0">
            <a:spAutoFit/>
          </a:bodyPr>
          <a:lstStyle/>
          <a:p>
            <a:r>
              <a:rPr lang="en-US" sz="1600" i="1" dirty="0"/>
              <a:t>Example of hybrid resource on LSE Showing tab</a:t>
            </a:r>
          </a:p>
        </p:txBody>
      </p:sp>
    </p:spTree>
    <p:extLst>
      <p:ext uri="{BB962C8B-B14F-4D97-AF65-F5344CB8AC3E}">
        <p14:creationId xmlns:p14="http://schemas.microsoft.com/office/powerpoint/2010/main" val="32584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Point of Interconnection limits </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434139"/>
            <a:ext cx="10985090" cy="1989782"/>
          </a:xfrm>
        </p:spPr>
        <p:txBody>
          <a:bodyPr vert="horz" lIns="0" tIns="45720" rIns="91440" bIns="45720" rtlCol="0" anchor="t">
            <a:noAutofit/>
          </a:bodyPr>
          <a:lstStyle/>
          <a:p>
            <a:pPr>
              <a:spcAft>
                <a:spcPts val="1200"/>
              </a:spcAft>
              <a:buFont typeface="Courier New" panose="02070309020205020404" pitchFamily="49" charset="0"/>
              <a:buChar char="o"/>
            </a:pPr>
            <a:r>
              <a:rPr lang="en-US" sz="2000" dirty="0"/>
              <a:t>For individual LSE filings, interconnection limits are enforced within the template via </a:t>
            </a:r>
            <a:r>
              <a:rPr lang="en-US" sz="2000" i="1" dirty="0"/>
              <a:t>Grouped Resource Interconnection </a:t>
            </a:r>
            <a:r>
              <a:rPr lang="en-US" sz="2000" dirty="0"/>
              <a:t>test. For grouped resources hourly showing cannot exceed POI.</a:t>
            </a:r>
          </a:p>
          <a:p>
            <a:pPr>
              <a:buFont typeface="Courier New" panose="02070309020205020404" pitchFamily="49" charset="0"/>
              <a:buChar char="o"/>
            </a:pPr>
            <a:r>
              <a:rPr lang="en-US" sz="2000" dirty="0"/>
              <a:t>Stakeholders have raised issue that if separate LSEs contract for the solar and storage, the POI could be exceeded in some hours (as illustrated in table below). </a:t>
            </a:r>
          </a:p>
          <a:p>
            <a:pPr marL="0" indent="0">
              <a:buNone/>
            </a:pPr>
            <a:endParaRPr lang="en-US" sz="1800" dirty="0"/>
          </a:p>
          <a:p>
            <a:pPr marL="0" indent="0">
              <a:buNone/>
            </a:pPr>
            <a:endParaRPr lang="en-US" sz="1800" dirty="0"/>
          </a:p>
          <a:p>
            <a:pPr marL="0" indent="0">
              <a:buNone/>
            </a:pPr>
            <a:endParaRPr lang="en-US" sz="2200" dirty="0"/>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14</a:t>
            </a:fld>
            <a:endParaRPr lang="en-US"/>
          </a:p>
        </p:txBody>
      </p:sp>
      <p:graphicFrame>
        <p:nvGraphicFramePr>
          <p:cNvPr id="6" name="Table 5">
            <a:extLst>
              <a:ext uri="{FF2B5EF4-FFF2-40B4-BE49-F238E27FC236}">
                <a16:creationId xmlns:a16="http://schemas.microsoft.com/office/drawing/2014/main" id="{FB0CD6F3-AA10-7DD3-3BB1-030E257046AE}"/>
              </a:ext>
            </a:extLst>
          </p:cNvPr>
          <p:cNvGraphicFramePr>
            <a:graphicFrameLocks noGrp="1"/>
          </p:cNvGraphicFramePr>
          <p:nvPr>
            <p:extLst>
              <p:ext uri="{D42A27DB-BD31-4B8C-83A1-F6EECF244321}">
                <p14:modId xmlns:p14="http://schemas.microsoft.com/office/powerpoint/2010/main" val="1097954980"/>
              </p:ext>
            </p:extLst>
          </p:nvPr>
        </p:nvGraphicFramePr>
        <p:xfrm>
          <a:off x="609600" y="3667760"/>
          <a:ext cx="10972799" cy="1989783"/>
        </p:xfrm>
        <a:graphic>
          <a:graphicData uri="http://schemas.openxmlformats.org/drawingml/2006/table">
            <a:tbl>
              <a:tblPr/>
              <a:tblGrid>
                <a:gridCol w="1593400">
                  <a:extLst>
                    <a:ext uri="{9D8B030D-6E8A-4147-A177-3AD203B41FA5}">
                      <a16:colId xmlns:a16="http://schemas.microsoft.com/office/drawing/2014/main" val="397623154"/>
                    </a:ext>
                  </a:extLst>
                </a:gridCol>
                <a:gridCol w="433157">
                  <a:extLst>
                    <a:ext uri="{9D8B030D-6E8A-4147-A177-3AD203B41FA5}">
                      <a16:colId xmlns:a16="http://schemas.microsoft.com/office/drawing/2014/main" val="2443394505"/>
                    </a:ext>
                  </a:extLst>
                </a:gridCol>
                <a:gridCol w="990074">
                  <a:extLst>
                    <a:ext uri="{9D8B030D-6E8A-4147-A177-3AD203B41FA5}">
                      <a16:colId xmlns:a16="http://schemas.microsoft.com/office/drawing/2014/main" val="3078386234"/>
                    </a:ext>
                  </a:extLst>
                </a:gridCol>
                <a:gridCol w="827640">
                  <a:extLst>
                    <a:ext uri="{9D8B030D-6E8A-4147-A177-3AD203B41FA5}">
                      <a16:colId xmlns:a16="http://schemas.microsoft.com/office/drawing/2014/main" val="1277505174"/>
                    </a:ext>
                  </a:extLst>
                </a:gridCol>
                <a:gridCol w="297022">
                  <a:extLst>
                    <a:ext uri="{9D8B030D-6E8A-4147-A177-3AD203B41FA5}">
                      <a16:colId xmlns:a16="http://schemas.microsoft.com/office/drawing/2014/main" val="2155531381"/>
                    </a:ext>
                  </a:extLst>
                </a:gridCol>
                <a:gridCol w="297022">
                  <a:extLst>
                    <a:ext uri="{9D8B030D-6E8A-4147-A177-3AD203B41FA5}">
                      <a16:colId xmlns:a16="http://schemas.microsoft.com/office/drawing/2014/main" val="2916722061"/>
                    </a:ext>
                  </a:extLst>
                </a:gridCol>
                <a:gridCol w="297022">
                  <a:extLst>
                    <a:ext uri="{9D8B030D-6E8A-4147-A177-3AD203B41FA5}">
                      <a16:colId xmlns:a16="http://schemas.microsoft.com/office/drawing/2014/main" val="931008932"/>
                    </a:ext>
                  </a:extLst>
                </a:gridCol>
                <a:gridCol w="297022">
                  <a:extLst>
                    <a:ext uri="{9D8B030D-6E8A-4147-A177-3AD203B41FA5}">
                      <a16:colId xmlns:a16="http://schemas.microsoft.com/office/drawing/2014/main" val="2890264233"/>
                    </a:ext>
                  </a:extLst>
                </a:gridCol>
                <a:gridCol w="297022">
                  <a:extLst>
                    <a:ext uri="{9D8B030D-6E8A-4147-A177-3AD203B41FA5}">
                      <a16:colId xmlns:a16="http://schemas.microsoft.com/office/drawing/2014/main" val="3544104616"/>
                    </a:ext>
                  </a:extLst>
                </a:gridCol>
                <a:gridCol w="297022">
                  <a:extLst>
                    <a:ext uri="{9D8B030D-6E8A-4147-A177-3AD203B41FA5}">
                      <a16:colId xmlns:a16="http://schemas.microsoft.com/office/drawing/2014/main" val="600716973"/>
                    </a:ext>
                  </a:extLst>
                </a:gridCol>
                <a:gridCol w="297022">
                  <a:extLst>
                    <a:ext uri="{9D8B030D-6E8A-4147-A177-3AD203B41FA5}">
                      <a16:colId xmlns:a16="http://schemas.microsoft.com/office/drawing/2014/main" val="1332751132"/>
                    </a:ext>
                  </a:extLst>
                </a:gridCol>
                <a:gridCol w="297022">
                  <a:extLst>
                    <a:ext uri="{9D8B030D-6E8A-4147-A177-3AD203B41FA5}">
                      <a16:colId xmlns:a16="http://schemas.microsoft.com/office/drawing/2014/main" val="749450022"/>
                    </a:ext>
                  </a:extLst>
                </a:gridCol>
                <a:gridCol w="297022">
                  <a:extLst>
                    <a:ext uri="{9D8B030D-6E8A-4147-A177-3AD203B41FA5}">
                      <a16:colId xmlns:a16="http://schemas.microsoft.com/office/drawing/2014/main" val="3377173960"/>
                    </a:ext>
                  </a:extLst>
                </a:gridCol>
                <a:gridCol w="297022">
                  <a:extLst>
                    <a:ext uri="{9D8B030D-6E8A-4147-A177-3AD203B41FA5}">
                      <a16:colId xmlns:a16="http://schemas.microsoft.com/office/drawing/2014/main" val="2759064441"/>
                    </a:ext>
                  </a:extLst>
                </a:gridCol>
                <a:gridCol w="297022">
                  <a:extLst>
                    <a:ext uri="{9D8B030D-6E8A-4147-A177-3AD203B41FA5}">
                      <a16:colId xmlns:a16="http://schemas.microsoft.com/office/drawing/2014/main" val="3404100888"/>
                    </a:ext>
                  </a:extLst>
                </a:gridCol>
                <a:gridCol w="297022">
                  <a:extLst>
                    <a:ext uri="{9D8B030D-6E8A-4147-A177-3AD203B41FA5}">
                      <a16:colId xmlns:a16="http://schemas.microsoft.com/office/drawing/2014/main" val="3426140413"/>
                    </a:ext>
                  </a:extLst>
                </a:gridCol>
                <a:gridCol w="297022">
                  <a:extLst>
                    <a:ext uri="{9D8B030D-6E8A-4147-A177-3AD203B41FA5}">
                      <a16:colId xmlns:a16="http://schemas.microsoft.com/office/drawing/2014/main" val="1207196077"/>
                    </a:ext>
                  </a:extLst>
                </a:gridCol>
                <a:gridCol w="297022">
                  <a:extLst>
                    <a:ext uri="{9D8B030D-6E8A-4147-A177-3AD203B41FA5}">
                      <a16:colId xmlns:a16="http://schemas.microsoft.com/office/drawing/2014/main" val="154110571"/>
                    </a:ext>
                  </a:extLst>
                </a:gridCol>
                <a:gridCol w="297022">
                  <a:extLst>
                    <a:ext uri="{9D8B030D-6E8A-4147-A177-3AD203B41FA5}">
                      <a16:colId xmlns:a16="http://schemas.microsoft.com/office/drawing/2014/main" val="2163686586"/>
                    </a:ext>
                  </a:extLst>
                </a:gridCol>
                <a:gridCol w="297022">
                  <a:extLst>
                    <a:ext uri="{9D8B030D-6E8A-4147-A177-3AD203B41FA5}">
                      <a16:colId xmlns:a16="http://schemas.microsoft.com/office/drawing/2014/main" val="2409176444"/>
                    </a:ext>
                  </a:extLst>
                </a:gridCol>
                <a:gridCol w="297022">
                  <a:extLst>
                    <a:ext uri="{9D8B030D-6E8A-4147-A177-3AD203B41FA5}">
                      <a16:colId xmlns:a16="http://schemas.microsoft.com/office/drawing/2014/main" val="236620541"/>
                    </a:ext>
                  </a:extLst>
                </a:gridCol>
                <a:gridCol w="297022">
                  <a:extLst>
                    <a:ext uri="{9D8B030D-6E8A-4147-A177-3AD203B41FA5}">
                      <a16:colId xmlns:a16="http://schemas.microsoft.com/office/drawing/2014/main" val="3235239257"/>
                    </a:ext>
                  </a:extLst>
                </a:gridCol>
                <a:gridCol w="297022">
                  <a:extLst>
                    <a:ext uri="{9D8B030D-6E8A-4147-A177-3AD203B41FA5}">
                      <a16:colId xmlns:a16="http://schemas.microsoft.com/office/drawing/2014/main" val="2687749954"/>
                    </a:ext>
                  </a:extLst>
                </a:gridCol>
                <a:gridCol w="297022">
                  <a:extLst>
                    <a:ext uri="{9D8B030D-6E8A-4147-A177-3AD203B41FA5}">
                      <a16:colId xmlns:a16="http://schemas.microsoft.com/office/drawing/2014/main" val="297040765"/>
                    </a:ext>
                  </a:extLst>
                </a:gridCol>
                <a:gridCol w="297022">
                  <a:extLst>
                    <a:ext uri="{9D8B030D-6E8A-4147-A177-3AD203B41FA5}">
                      <a16:colId xmlns:a16="http://schemas.microsoft.com/office/drawing/2014/main" val="2168859720"/>
                    </a:ext>
                  </a:extLst>
                </a:gridCol>
                <a:gridCol w="297022">
                  <a:extLst>
                    <a:ext uri="{9D8B030D-6E8A-4147-A177-3AD203B41FA5}">
                      <a16:colId xmlns:a16="http://schemas.microsoft.com/office/drawing/2014/main" val="998357888"/>
                    </a:ext>
                  </a:extLst>
                </a:gridCol>
                <a:gridCol w="297022">
                  <a:extLst>
                    <a:ext uri="{9D8B030D-6E8A-4147-A177-3AD203B41FA5}">
                      <a16:colId xmlns:a16="http://schemas.microsoft.com/office/drawing/2014/main" val="3097341949"/>
                    </a:ext>
                  </a:extLst>
                </a:gridCol>
                <a:gridCol w="297022">
                  <a:extLst>
                    <a:ext uri="{9D8B030D-6E8A-4147-A177-3AD203B41FA5}">
                      <a16:colId xmlns:a16="http://schemas.microsoft.com/office/drawing/2014/main" val="253345602"/>
                    </a:ext>
                  </a:extLst>
                </a:gridCol>
              </a:tblGrid>
              <a:tr h="209038">
                <a:tc>
                  <a:txBody>
                    <a:bodyPr/>
                    <a:lstStyle/>
                    <a:p>
                      <a:pPr algn="l" fontAlgn="b"/>
                      <a:endParaRPr lang="en-US" sz="900" b="0" i="0" u="none" strike="noStrike">
                        <a:solidFill>
                          <a:srgbClr val="000000"/>
                        </a:solidFill>
                        <a:effectLst/>
                        <a:latin typeface="Aptos Narrow" panose="020B0004020202020204" pitchFamily="34" charset="0"/>
                      </a:endParaRPr>
                    </a:p>
                  </a:txBody>
                  <a:tcPr marL="3993" marR="3993" marT="3993"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3993" marR="3993" marT="3993"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3993" marR="3993" marT="3993"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3993" marR="3993" marT="39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24">
                  <a:txBody>
                    <a:bodyPr/>
                    <a:lstStyle/>
                    <a:p>
                      <a:pPr algn="ctr" fontAlgn="b"/>
                      <a:r>
                        <a:rPr lang="en-US" sz="900" b="0" i="0" u="none" strike="noStrike">
                          <a:solidFill>
                            <a:srgbClr val="000000"/>
                          </a:solidFill>
                          <a:effectLst/>
                          <a:latin typeface="Aptos Narrow" panose="020B0004020202020204" pitchFamily="34" charset="0"/>
                        </a:rPr>
                        <a:t>September HE </a:t>
                      </a:r>
                    </a:p>
                  </a:txBody>
                  <a:tcPr marL="3993" marR="3993" marT="39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0771826"/>
                  </a:ext>
                </a:extLst>
              </a:tr>
              <a:tr h="423302">
                <a:tc>
                  <a:txBody>
                    <a:bodyPr/>
                    <a:lstStyle/>
                    <a:p>
                      <a:pPr algn="l" fontAlgn="b"/>
                      <a:r>
                        <a:rPr lang="en-US" sz="900" b="0" i="0" u="none" strike="noStrike">
                          <a:solidFill>
                            <a:srgbClr val="000000"/>
                          </a:solidFill>
                          <a:effectLst/>
                          <a:latin typeface="Aptos Narrow" panose="020B0004020202020204" pitchFamily="34" charset="0"/>
                        </a:rPr>
                        <a:t> </a:t>
                      </a:r>
                    </a:p>
                  </a:txBody>
                  <a:tcPr marL="3993" marR="3993" marT="39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Pmax</a:t>
                      </a:r>
                    </a:p>
                  </a:txBody>
                  <a:tcPr marL="3993" marR="3993" marT="399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Interconnection Limit</a:t>
                      </a:r>
                    </a:p>
                  </a:txBody>
                  <a:tcPr marL="3993" marR="3993" marT="399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Deliverability Status</a:t>
                      </a:r>
                    </a:p>
                  </a:txBody>
                  <a:tcPr marL="3993" marR="3993" marT="399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3</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4</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5</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6</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7</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8</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9</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10</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11</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12</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13</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14</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15</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16</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17</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18</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19</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20</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21</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22</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23</a:t>
                      </a:r>
                    </a:p>
                  </a:txBody>
                  <a:tcPr marL="3993" marR="3993" marT="399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24</a:t>
                      </a:r>
                    </a:p>
                  </a:txBody>
                  <a:tcPr marL="3993" marR="3993" marT="39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1715884"/>
                  </a:ext>
                </a:extLst>
              </a:tr>
              <a:tr h="444207">
                <a:tc>
                  <a:txBody>
                    <a:bodyPr/>
                    <a:lstStyle/>
                    <a:p>
                      <a:pPr algn="ctr" fontAlgn="ctr"/>
                      <a:r>
                        <a:rPr lang="en-US" sz="900" b="0" i="0" u="none" strike="noStrike" dirty="0">
                          <a:solidFill>
                            <a:srgbClr val="000000"/>
                          </a:solidFill>
                          <a:effectLst/>
                          <a:latin typeface="Aptos Narrow" panose="020B0004020202020204" pitchFamily="34" charset="0"/>
                        </a:rPr>
                        <a:t>Solar Fixed Nor Cal </a:t>
                      </a:r>
                    </a:p>
                    <a:p>
                      <a:pPr algn="ctr" fontAlgn="ctr"/>
                      <a:r>
                        <a:rPr lang="en-US" sz="900" b="0" i="0" u="none" strike="noStrike" dirty="0">
                          <a:solidFill>
                            <a:srgbClr val="000000"/>
                          </a:solidFill>
                          <a:effectLst/>
                          <a:latin typeface="Aptos Narrow" panose="020B0004020202020204" pitchFamily="34" charset="0"/>
                        </a:rPr>
                        <a:t>Exceedance Values</a:t>
                      </a:r>
                    </a:p>
                  </a:txBody>
                  <a:tcPr marL="3993" marR="3993" marT="39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ptos Narrow" panose="020B0004020202020204" pitchFamily="34" charset="0"/>
                        </a:rPr>
                        <a:t> </a:t>
                      </a:r>
                    </a:p>
                  </a:txBody>
                  <a:tcPr marL="3993" marR="3993" marT="3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ptos Narrow" panose="020B0004020202020204" pitchFamily="34" charset="0"/>
                        </a:rPr>
                        <a:t> </a:t>
                      </a:r>
                    </a:p>
                  </a:txBody>
                  <a:tcPr marL="3993" marR="3993" marT="3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ptos Narrow" panose="020B0004020202020204" pitchFamily="34" charset="0"/>
                        </a:rPr>
                        <a:t> </a:t>
                      </a:r>
                    </a:p>
                  </a:txBody>
                  <a:tcPr marL="3993" marR="3993" marT="3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0.12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0.48</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0.68</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0.77</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0.81</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0.82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0.82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0.80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0.76</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0.66</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0.40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0.09</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022910"/>
                  </a:ext>
                </a:extLst>
              </a:tr>
              <a:tr h="304412">
                <a:tc>
                  <a:txBody>
                    <a:bodyPr/>
                    <a:lstStyle/>
                    <a:p>
                      <a:pPr algn="ctr" fontAlgn="ctr"/>
                      <a:r>
                        <a:rPr lang="en-US" sz="900" b="0" i="0" u="none" strike="noStrike">
                          <a:solidFill>
                            <a:srgbClr val="000000"/>
                          </a:solidFill>
                          <a:effectLst/>
                          <a:latin typeface="Aptos Narrow" panose="020B0004020202020204" pitchFamily="34" charset="0"/>
                        </a:rPr>
                        <a:t>TRNQLT_2_SOLAR</a:t>
                      </a:r>
                    </a:p>
                  </a:txBody>
                  <a:tcPr marL="3993" marR="3993" marT="39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200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200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FC</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25</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95</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137</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153</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162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164</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163</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160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152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131</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80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17</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a:t>
                      </a:r>
                    </a:p>
                  </a:txBody>
                  <a:tcPr marL="3993" marR="3993" marT="39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686498"/>
                  </a:ext>
                </a:extLst>
              </a:tr>
              <a:tr h="304412">
                <a:tc>
                  <a:txBody>
                    <a:bodyPr/>
                    <a:lstStyle/>
                    <a:p>
                      <a:pPr algn="ctr" fontAlgn="ctr"/>
                      <a:r>
                        <a:rPr lang="en-US" sz="900" b="0" i="0" u="none" strike="noStrike">
                          <a:solidFill>
                            <a:srgbClr val="000000"/>
                          </a:solidFill>
                          <a:effectLst/>
                          <a:latin typeface="Aptos Narrow" panose="020B0004020202020204" pitchFamily="34" charset="0"/>
                        </a:rPr>
                        <a:t>TRNQLT_2_RETBT1</a:t>
                      </a:r>
                    </a:p>
                  </a:txBody>
                  <a:tcPr marL="3993" marR="3993" marT="39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200</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FC</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362010"/>
                  </a:ext>
                </a:extLst>
              </a:tr>
              <a:tr h="304412">
                <a:tc>
                  <a:txBody>
                    <a:bodyPr/>
                    <a:lstStyle/>
                    <a:p>
                      <a:pPr algn="ctr" fontAlgn="ctr"/>
                      <a:r>
                        <a:rPr lang="en-US" sz="900" b="0" i="0" u="none" strike="noStrike">
                          <a:solidFill>
                            <a:srgbClr val="000000"/>
                          </a:solidFill>
                          <a:effectLst/>
                          <a:latin typeface="Aptos Narrow" panose="020B0004020202020204" pitchFamily="34" charset="0"/>
                        </a:rPr>
                        <a:t>Solar + Storage Hourly Sum</a:t>
                      </a:r>
                    </a:p>
                  </a:txBody>
                  <a:tcPr marL="3993" marR="3993" marT="39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 </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 </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 </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97</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168</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209</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226</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235</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237</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236</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233</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225</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204</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900" b="0" i="0" u="none" strike="noStrike">
                          <a:solidFill>
                            <a:srgbClr val="000000"/>
                          </a:solidFill>
                          <a:effectLst/>
                          <a:latin typeface="Aptos Narrow" panose="020B0004020202020204" pitchFamily="34" charset="0"/>
                        </a:rPr>
                        <a:t>153</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89</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Aptos Narrow" panose="020B0004020202020204" pitchFamily="34" charset="0"/>
                        </a:rPr>
                        <a:t>72</a:t>
                      </a:r>
                    </a:p>
                  </a:txBody>
                  <a:tcPr marL="3993" marR="3993" marT="39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224828"/>
                  </a:ext>
                </a:extLst>
              </a:tr>
            </a:tbl>
          </a:graphicData>
        </a:graphic>
      </p:graphicFrame>
    </p:spTree>
    <p:extLst>
      <p:ext uri="{BB962C8B-B14F-4D97-AF65-F5344CB8AC3E}">
        <p14:creationId xmlns:p14="http://schemas.microsoft.com/office/powerpoint/2010/main" val="383884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Point of Interconnection limits </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342699"/>
            <a:ext cx="10985090" cy="1989782"/>
          </a:xfrm>
        </p:spPr>
        <p:txBody>
          <a:bodyPr vert="horz" lIns="0" tIns="45720" rIns="91440" bIns="45720" rtlCol="0" anchor="t">
            <a:noAutofit/>
          </a:bodyPr>
          <a:lstStyle/>
          <a:p>
            <a:pPr>
              <a:spcAft>
                <a:spcPts val="1200"/>
              </a:spcAft>
              <a:buFont typeface="Courier New" panose="02070309020205020404" pitchFamily="49" charset="0"/>
              <a:buChar char="o"/>
            </a:pPr>
            <a:r>
              <a:rPr lang="en-US" sz="2200" dirty="0"/>
              <a:t>ED developed an aggregate showing tool to see if POI limits are being exceeded for grouped resources that are contracted by different LSEs. We will assess the extent that this is an issue and will take future actions accordingly.</a:t>
            </a:r>
          </a:p>
          <a:p>
            <a:pPr>
              <a:spcAft>
                <a:spcPts val="1200"/>
              </a:spcAft>
              <a:buFont typeface="Courier New" panose="02070309020205020404" pitchFamily="49" charset="0"/>
              <a:buChar char="o"/>
            </a:pPr>
            <a:r>
              <a:rPr lang="en-US" sz="2200" dirty="0"/>
              <a:t>Proposal received via informal comments include limiting hourly showing of storage to POI limit minus hourly solar output. </a:t>
            </a:r>
          </a:p>
          <a:p>
            <a:pPr>
              <a:spcAft>
                <a:spcPts val="1200"/>
              </a:spcAft>
              <a:buFont typeface="Courier New" panose="02070309020205020404" pitchFamily="49" charset="0"/>
              <a:buChar char="o"/>
            </a:pPr>
            <a:r>
              <a:rPr lang="en-US" sz="2200" dirty="0"/>
              <a:t>At this time, ensuring that your individual filing doesn’t exceed the interconnection limit is sufficient for compliance purposes.</a:t>
            </a:r>
          </a:p>
          <a:p>
            <a:pPr marL="0" indent="0">
              <a:spcAft>
                <a:spcPts val="1200"/>
              </a:spcAft>
              <a:buNone/>
            </a:pPr>
            <a:endParaRPr lang="en-US" sz="1800" dirty="0"/>
          </a:p>
          <a:p>
            <a:pPr marL="0" indent="0">
              <a:buNone/>
            </a:pPr>
            <a:endParaRPr lang="en-US" sz="1800" dirty="0"/>
          </a:p>
          <a:p>
            <a:pPr marL="0" indent="0">
              <a:buNone/>
            </a:pPr>
            <a:endParaRPr lang="en-US" sz="2200" dirty="0"/>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2025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914400"/>
            <a:ext cx="10985090" cy="5137435"/>
          </a:xfrm>
        </p:spPr>
        <p:txBody>
          <a:bodyPr vert="horz" lIns="0" tIns="45720" rIns="91440" bIns="45720" rtlCol="0" anchor="t">
            <a:noAutofit/>
          </a:bodyPr>
          <a:lstStyle/>
          <a:p>
            <a:pPr marL="0" indent="0">
              <a:buNone/>
            </a:pPr>
            <a:r>
              <a:rPr lang="en-US" sz="2000" b="1" dirty="0">
                <a:solidFill>
                  <a:schemeClr val="accent1">
                    <a:lumMod val="75000"/>
                  </a:schemeClr>
                </a:solidFill>
              </a:rPr>
              <a:t>Year-Ahead (YA) Filings for Load Serving Entities (LSEs)</a:t>
            </a:r>
          </a:p>
          <a:p>
            <a:r>
              <a:rPr lang="en-US" sz="1800" dirty="0"/>
              <a:t>Because DR Resource IDs are not reflected in the CPUC Master Resources Database (MRD) in the YA timeline:</a:t>
            </a:r>
          </a:p>
          <a:p>
            <a:pPr lvl="1"/>
            <a:r>
              <a:rPr lang="en-US" sz="1800" dirty="0"/>
              <a:t>LSEs are to submit DR resource values in the </a:t>
            </a:r>
            <a:r>
              <a:rPr lang="en-US" sz="1800" i="1" dirty="0"/>
              <a:t>User Defined Resource </a:t>
            </a:r>
            <a:r>
              <a:rPr lang="en-US" sz="1800" dirty="0"/>
              <a:t>tab</a:t>
            </a:r>
          </a:p>
          <a:p>
            <a:pPr lvl="2"/>
            <a:r>
              <a:rPr lang="en-US" sz="1800" dirty="0"/>
              <a:t>Default hourly shape applied</a:t>
            </a:r>
          </a:p>
          <a:p>
            <a:pPr lvl="2"/>
            <a:r>
              <a:rPr lang="en-US" sz="1800" dirty="0"/>
              <a:t>Or enter custom resource profiles that differ from hourly shapes</a:t>
            </a:r>
          </a:p>
          <a:p>
            <a:pPr lvl="1"/>
            <a:r>
              <a:rPr lang="en-US" sz="1800" dirty="0"/>
              <a:t>Consistent with existing process</a:t>
            </a:r>
          </a:p>
          <a:p>
            <a:r>
              <a:rPr lang="en-US" sz="1800" dirty="0"/>
              <a:t>NQC calculations: Same as other resources, based on peak showing value</a:t>
            </a:r>
          </a:p>
          <a:p>
            <a:pPr lvl="1"/>
            <a:r>
              <a:rPr lang="en-US" sz="1800" b="1" dirty="0">
                <a:solidFill>
                  <a:schemeClr val="accent3">
                    <a:lumMod val="75000"/>
                  </a:schemeClr>
                </a:solidFill>
              </a:rPr>
              <a:t>Peak Showing Value</a:t>
            </a:r>
            <a:r>
              <a:rPr lang="en-US" sz="1800" dirty="0"/>
              <a:t>: S</a:t>
            </a:r>
            <a:r>
              <a:rPr lang="en-US" sz="1800" dirty="0">
                <a:effectLst/>
                <a:ea typeface="Aptos" panose="020B0004020202020204" pitchFamily="34" charset="0"/>
              </a:rPr>
              <a:t>howing value as defined by the CEC IEPR-forecasted coincident gross peak hour* within the Availability Assessment Hours (AAH):</a:t>
            </a:r>
          </a:p>
          <a:p>
            <a:pPr marL="339725" lvl="1" indent="0">
              <a:buNone/>
            </a:pPr>
            <a:endParaRPr lang="en-US" dirty="0"/>
          </a:p>
          <a:p>
            <a:pPr marL="0" indent="0">
              <a:buNone/>
            </a:pPr>
            <a:endParaRPr lang="en-US" sz="2200" dirty="0"/>
          </a:p>
          <a:p>
            <a:pPr marL="0" indent="0">
              <a:buNone/>
            </a:pPr>
            <a:endParaRPr lang="en-US" sz="800" dirty="0"/>
          </a:p>
          <a:p>
            <a:pPr marL="0" indent="0">
              <a:buNone/>
            </a:pPr>
            <a:endParaRPr lang="en-US" sz="1200" dirty="0"/>
          </a:p>
          <a:p>
            <a:pPr marL="0" indent="0">
              <a:buNone/>
            </a:pPr>
            <a:endParaRPr lang="en-US" sz="1200" dirty="0"/>
          </a:p>
          <a:p>
            <a:pPr marL="0" indent="0">
              <a:buNone/>
            </a:pPr>
            <a:r>
              <a:rPr lang="en-US" sz="1200" dirty="0"/>
              <a:t>* CEC </a:t>
            </a:r>
            <a:r>
              <a:rPr lang="en-US" sz="1200" dirty="0">
                <a:hlinkClick r:id="rId3"/>
              </a:rPr>
              <a:t>Adopted 2023 Integrated Policy Report</a:t>
            </a:r>
            <a:r>
              <a:rPr lang="en-US" sz="1200" dirty="0"/>
              <a:t>, February 14, 2024.</a:t>
            </a:r>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4" name="Title 6">
            <a:extLst>
              <a:ext uri="{FF2B5EF4-FFF2-40B4-BE49-F238E27FC236}">
                <a16:creationId xmlns:a16="http://schemas.microsoft.com/office/drawing/2014/main" id="{950D8838-DE7E-B95E-08C9-8BE2A766F6F0}"/>
              </a:ext>
            </a:extLst>
          </p:cNvPr>
          <p:cNvSpPr>
            <a:spLocks noGrp="1"/>
          </p:cNvSpPr>
          <p:nvPr>
            <p:ph type="title"/>
          </p:nvPr>
        </p:nvSpPr>
        <p:spPr>
          <a:xfrm>
            <a:off x="609600" y="156569"/>
            <a:ext cx="10985090" cy="649596"/>
          </a:xfrm>
        </p:spPr>
        <p:txBody>
          <a:bodyPr/>
          <a:lstStyle/>
          <a:p>
            <a:r>
              <a:rPr lang="en-US" sz="2400">
                <a:solidFill>
                  <a:schemeClr val="tx1"/>
                </a:solidFill>
              </a:rPr>
              <a:t>Demand Response – YA LSE Showings and MA DRP NQC Requests</a:t>
            </a:r>
          </a:p>
        </p:txBody>
      </p:sp>
      <p:graphicFrame>
        <p:nvGraphicFramePr>
          <p:cNvPr id="6" name="Table 5">
            <a:extLst>
              <a:ext uri="{FF2B5EF4-FFF2-40B4-BE49-F238E27FC236}">
                <a16:creationId xmlns:a16="http://schemas.microsoft.com/office/drawing/2014/main" id="{E1C899B1-C9A2-5E27-977A-9BA4A3F758A3}"/>
              </a:ext>
            </a:extLst>
          </p:cNvPr>
          <p:cNvGraphicFramePr>
            <a:graphicFrameLocks noGrp="1"/>
          </p:cNvGraphicFramePr>
          <p:nvPr>
            <p:extLst>
              <p:ext uri="{D42A27DB-BD31-4B8C-83A1-F6EECF244321}">
                <p14:modId xmlns:p14="http://schemas.microsoft.com/office/powerpoint/2010/main" val="3575509997"/>
              </p:ext>
            </p:extLst>
          </p:nvPr>
        </p:nvGraphicFramePr>
        <p:xfrm>
          <a:off x="693019" y="4456230"/>
          <a:ext cx="10725713" cy="1102360"/>
        </p:xfrm>
        <a:graphic>
          <a:graphicData uri="http://schemas.openxmlformats.org/drawingml/2006/table">
            <a:tbl>
              <a:tblPr firstRow="1" bandRow="1">
                <a:tableStyleId>{5C22544A-7EE6-4342-B048-85BDC9FD1C3A}</a:tableStyleId>
              </a:tblPr>
              <a:tblGrid>
                <a:gridCol w="1318661">
                  <a:extLst>
                    <a:ext uri="{9D8B030D-6E8A-4147-A177-3AD203B41FA5}">
                      <a16:colId xmlns:a16="http://schemas.microsoft.com/office/drawing/2014/main" val="3309869584"/>
                    </a:ext>
                  </a:extLst>
                </a:gridCol>
                <a:gridCol w="794555">
                  <a:extLst>
                    <a:ext uri="{9D8B030D-6E8A-4147-A177-3AD203B41FA5}">
                      <a16:colId xmlns:a16="http://schemas.microsoft.com/office/drawing/2014/main" val="419607371"/>
                    </a:ext>
                  </a:extLst>
                </a:gridCol>
                <a:gridCol w="805893">
                  <a:extLst>
                    <a:ext uri="{9D8B030D-6E8A-4147-A177-3AD203B41FA5}">
                      <a16:colId xmlns:a16="http://schemas.microsoft.com/office/drawing/2014/main" val="2957335481"/>
                    </a:ext>
                  </a:extLst>
                </a:gridCol>
                <a:gridCol w="805893">
                  <a:extLst>
                    <a:ext uri="{9D8B030D-6E8A-4147-A177-3AD203B41FA5}">
                      <a16:colId xmlns:a16="http://schemas.microsoft.com/office/drawing/2014/main" val="1531367973"/>
                    </a:ext>
                  </a:extLst>
                </a:gridCol>
                <a:gridCol w="805893">
                  <a:extLst>
                    <a:ext uri="{9D8B030D-6E8A-4147-A177-3AD203B41FA5}">
                      <a16:colId xmlns:a16="http://schemas.microsoft.com/office/drawing/2014/main" val="687221034"/>
                    </a:ext>
                  </a:extLst>
                </a:gridCol>
                <a:gridCol w="805893">
                  <a:extLst>
                    <a:ext uri="{9D8B030D-6E8A-4147-A177-3AD203B41FA5}">
                      <a16:colId xmlns:a16="http://schemas.microsoft.com/office/drawing/2014/main" val="3399932926"/>
                    </a:ext>
                  </a:extLst>
                </a:gridCol>
                <a:gridCol w="805893">
                  <a:extLst>
                    <a:ext uri="{9D8B030D-6E8A-4147-A177-3AD203B41FA5}">
                      <a16:colId xmlns:a16="http://schemas.microsoft.com/office/drawing/2014/main" val="2337087951"/>
                    </a:ext>
                  </a:extLst>
                </a:gridCol>
                <a:gridCol w="752693">
                  <a:extLst>
                    <a:ext uri="{9D8B030D-6E8A-4147-A177-3AD203B41FA5}">
                      <a16:colId xmlns:a16="http://schemas.microsoft.com/office/drawing/2014/main" val="207595534"/>
                    </a:ext>
                  </a:extLst>
                </a:gridCol>
                <a:gridCol w="752693">
                  <a:extLst>
                    <a:ext uri="{9D8B030D-6E8A-4147-A177-3AD203B41FA5}">
                      <a16:colId xmlns:a16="http://schemas.microsoft.com/office/drawing/2014/main" val="259615433"/>
                    </a:ext>
                  </a:extLst>
                </a:gridCol>
                <a:gridCol w="752693">
                  <a:extLst>
                    <a:ext uri="{9D8B030D-6E8A-4147-A177-3AD203B41FA5}">
                      <a16:colId xmlns:a16="http://schemas.microsoft.com/office/drawing/2014/main" val="2172576500"/>
                    </a:ext>
                  </a:extLst>
                </a:gridCol>
                <a:gridCol w="752693">
                  <a:extLst>
                    <a:ext uri="{9D8B030D-6E8A-4147-A177-3AD203B41FA5}">
                      <a16:colId xmlns:a16="http://schemas.microsoft.com/office/drawing/2014/main" val="4051490506"/>
                    </a:ext>
                  </a:extLst>
                </a:gridCol>
                <a:gridCol w="786130">
                  <a:extLst>
                    <a:ext uri="{9D8B030D-6E8A-4147-A177-3AD203B41FA5}">
                      <a16:colId xmlns:a16="http://schemas.microsoft.com/office/drawing/2014/main" val="2234731883"/>
                    </a:ext>
                  </a:extLst>
                </a:gridCol>
                <a:gridCol w="786130">
                  <a:extLst>
                    <a:ext uri="{9D8B030D-6E8A-4147-A177-3AD203B41FA5}">
                      <a16:colId xmlns:a16="http://schemas.microsoft.com/office/drawing/2014/main" val="1739797245"/>
                    </a:ext>
                  </a:extLst>
                </a:gridCol>
              </a:tblGrid>
              <a:tr h="370840">
                <a:tc>
                  <a:txBody>
                    <a:bodyPr/>
                    <a:lstStyle/>
                    <a:p>
                      <a:endParaRPr lang="en-US" sz="1200" b="1" kern="1200" dirty="0">
                        <a:solidFill>
                          <a:schemeClr val="tx1"/>
                        </a:solidFill>
                        <a:latin typeface="+mn-lt"/>
                        <a:ea typeface="+mn-ea"/>
                        <a:cs typeface="+mn-cs"/>
                      </a:endParaRPr>
                    </a:p>
                  </a:txBody>
                  <a:tcPr>
                    <a:solidFill>
                      <a:schemeClr val="tx2">
                        <a:lumMod val="20000"/>
                        <a:lumOff val="80000"/>
                      </a:schemeClr>
                    </a:solidFill>
                  </a:tcPr>
                </a:tc>
                <a:tc>
                  <a:txBody>
                    <a:bodyPr/>
                    <a:lstStyle/>
                    <a:p>
                      <a:r>
                        <a:rPr lang="en-US" sz="1200" b="1">
                          <a:solidFill>
                            <a:schemeClr val="tx1"/>
                          </a:solidFill>
                        </a:rPr>
                        <a:t>Jan.</a:t>
                      </a:r>
                    </a:p>
                  </a:txBody>
                  <a:tcPr>
                    <a:solidFill>
                      <a:schemeClr val="tx2">
                        <a:lumMod val="20000"/>
                        <a:lumOff val="80000"/>
                      </a:schemeClr>
                    </a:solidFill>
                  </a:tcPr>
                </a:tc>
                <a:tc>
                  <a:txBody>
                    <a:bodyPr/>
                    <a:lstStyle/>
                    <a:p>
                      <a:r>
                        <a:rPr lang="en-US" sz="1200" b="1" dirty="0">
                          <a:solidFill>
                            <a:schemeClr val="tx1"/>
                          </a:solidFill>
                        </a:rPr>
                        <a:t>Feb.</a:t>
                      </a:r>
                    </a:p>
                  </a:txBody>
                  <a:tcPr>
                    <a:solidFill>
                      <a:schemeClr val="tx2">
                        <a:lumMod val="20000"/>
                        <a:lumOff val="80000"/>
                      </a:schemeClr>
                    </a:solidFill>
                  </a:tcPr>
                </a:tc>
                <a:tc>
                  <a:txBody>
                    <a:bodyPr/>
                    <a:lstStyle/>
                    <a:p>
                      <a:r>
                        <a:rPr lang="en-US" sz="1200" b="1">
                          <a:solidFill>
                            <a:schemeClr val="tx1"/>
                          </a:solidFill>
                        </a:rPr>
                        <a:t>Mar.</a:t>
                      </a:r>
                    </a:p>
                  </a:txBody>
                  <a:tcPr>
                    <a:solidFill>
                      <a:schemeClr val="tx2">
                        <a:lumMod val="20000"/>
                        <a:lumOff val="80000"/>
                      </a:schemeClr>
                    </a:solidFill>
                  </a:tcPr>
                </a:tc>
                <a:tc>
                  <a:txBody>
                    <a:bodyPr/>
                    <a:lstStyle/>
                    <a:p>
                      <a:r>
                        <a:rPr lang="en-US" sz="1200" b="1">
                          <a:solidFill>
                            <a:schemeClr val="tx1"/>
                          </a:solidFill>
                        </a:rPr>
                        <a:t>Apr.</a:t>
                      </a:r>
                    </a:p>
                  </a:txBody>
                  <a:tcPr>
                    <a:solidFill>
                      <a:schemeClr val="tx2">
                        <a:lumMod val="20000"/>
                        <a:lumOff val="80000"/>
                      </a:schemeClr>
                    </a:solidFill>
                  </a:tcPr>
                </a:tc>
                <a:tc>
                  <a:txBody>
                    <a:bodyPr/>
                    <a:lstStyle/>
                    <a:p>
                      <a:r>
                        <a:rPr lang="en-US" sz="1200" b="1">
                          <a:solidFill>
                            <a:schemeClr val="tx1"/>
                          </a:solidFill>
                        </a:rPr>
                        <a:t>May</a:t>
                      </a:r>
                    </a:p>
                  </a:txBody>
                  <a:tcPr>
                    <a:solidFill>
                      <a:schemeClr val="tx2">
                        <a:lumMod val="20000"/>
                        <a:lumOff val="80000"/>
                      </a:schemeClr>
                    </a:solidFill>
                  </a:tcPr>
                </a:tc>
                <a:tc>
                  <a:txBody>
                    <a:bodyPr/>
                    <a:lstStyle/>
                    <a:p>
                      <a:r>
                        <a:rPr lang="en-US" sz="1200" b="1">
                          <a:solidFill>
                            <a:schemeClr val="tx1"/>
                          </a:solidFill>
                        </a:rPr>
                        <a:t>Jun.</a:t>
                      </a:r>
                    </a:p>
                  </a:txBody>
                  <a:tcPr>
                    <a:solidFill>
                      <a:schemeClr val="tx2">
                        <a:lumMod val="20000"/>
                        <a:lumOff val="80000"/>
                      </a:schemeClr>
                    </a:solidFill>
                  </a:tcPr>
                </a:tc>
                <a:tc>
                  <a:txBody>
                    <a:bodyPr/>
                    <a:lstStyle/>
                    <a:p>
                      <a:r>
                        <a:rPr lang="en-US" sz="1200" b="1">
                          <a:solidFill>
                            <a:schemeClr val="tx1"/>
                          </a:solidFill>
                        </a:rPr>
                        <a:t>Jul.</a:t>
                      </a:r>
                    </a:p>
                  </a:txBody>
                  <a:tcPr>
                    <a:solidFill>
                      <a:schemeClr val="tx2">
                        <a:lumMod val="20000"/>
                        <a:lumOff val="80000"/>
                      </a:schemeClr>
                    </a:solidFill>
                  </a:tcPr>
                </a:tc>
                <a:tc>
                  <a:txBody>
                    <a:bodyPr/>
                    <a:lstStyle/>
                    <a:p>
                      <a:r>
                        <a:rPr lang="en-US" sz="1200" b="1">
                          <a:solidFill>
                            <a:schemeClr val="tx1"/>
                          </a:solidFill>
                        </a:rPr>
                        <a:t>Aug.</a:t>
                      </a:r>
                    </a:p>
                  </a:txBody>
                  <a:tcPr>
                    <a:solidFill>
                      <a:schemeClr val="tx2">
                        <a:lumMod val="20000"/>
                        <a:lumOff val="80000"/>
                      </a:schemeClr>
                    </a:solidFill>
                  </a:tcPr>
                </a:tc>
                <a:tc>
                  <a:txBody>
                    <a:bodyPr/>
                    <a:lstStyle/>
                    <a:p>
                      <a:r>
                        <a:rPr lang="en-US" sz="1200" b="1">
                          <a:solidFill>
                            <a:schemeClr val="tx1"/>
                          </a:solidFill>
                        </a:rPr>
                        <a:t>Sep.</a:t>
                      </a:r>
                    </a:p>
                  </a:txBody>
                  <a:tcPr>
                    <a:solidFill>
                      <a:schemeClr val="tx2">
                        <a:lumMod val="20000"/>
                        <a:lumOff val="80000"/>
                      </a:schemeClr>
                    </a:solidFill>
                  </a:tcPr>
                </a:tc>
                <a:tc>
                  <a:txBody>
                    <a:bodyPr/>
                    <a:lstStyle/>
                    <a:p>
                      <a:r>
                        <a:rPr lang="en-US" sz="1200" b="1">
                          <a:solidFill>
                            <a:schemeClr val="tx1"/>
                          </a:solidFill>
                        </a:rPr>
                        <a:t>Oct.</a:t>
                      </a:r>
                    </a:p>
                  </a:txBody>
                  <a:tcPr>
                    <a:solidFill>
                      <a:schemeClr val="tx2">
                        <a:lumMod val="20000"/>
                        <a:lumOff val="80000"/>
                      </a:schemeClr>
                    </a:solidFill>
                  </a:tcPr>
                </a:tc>
                <a:tc>
                  <a:txBody>
                    <a:bodyPr/>
                    <a:lstStyle/>
                    <a:p>
                      <a:r>
                        <a:rPr lang="en-US" sz="1200" b="1">
                          <a:solidFill>
                            <a:schemeClr val="tx1"/>
                          </a:solidFill>
                        </a:rPr>
                        <a:t>Nov.</a:t>
                      </a:r>
                    </a:p>
                  </a:txBody>
                  <a:tcPr>
                    <a:solidFill>
                      <a:schemeClr val="tx2">
                        <a:lumMod val="20000"/>
                        <a:lumOff val="80000"/>
                      </a:schemeClr>
                    </a:solidFill>
                  </a:tcPr>
                </a:tc>
                <a:tc>
                  <a:txBody>
                    <a:bodyPr/>
                    <a:lstStyle/>
                    <a:p>
                      <a:r>
                        <a:rPr lang="en-US" sz="1200" b="1">
                          <a:solidFill>
                            <a:schemeClr val="tx1"/>
                          </a:solidFill>
                        </a:rPr>
                        <a:t>Dec.</a:t>
                      </a:r>
                    </a:p>
                  </a:txBody>
                  <a:tcPr>
                    <a:solidFill>
                      <a:schemeClr val="tx2">
                        <a:lumMod val="20000"/>
                        <a:lumOff val="80000"/>
                      </a:schemeClr>
                    </a:solidFill>
                  </a:tcPr>
                </a:tc>
                <a:extLst>
                  <a:ext uri="{0D108BD9-81ED-4DB2-BD59-A6C34878D82A}">
                    <a16:rowId xmlns:a16="http://schemas.microsoft.com/office/drawing/2014/main" val="2178068445"/>
                  </a:ext>
                </a:extLst>
              </a:tr>
              <a:tr h="266566">
                <a:tc>
                  <a:txBody>
                    <a:bodyPr/>
                    <a:lstStyle/>
                    <a:p>
                      <a:r>
                        <a:rPr lang="en-US" sz="1200" b="1">
                          <a:solidFill>
                            <a:schemeClr val="tx1"/>
                          </a:solidFill>
                        </a:rPr>
                        <a:t>AAH</a:t>
                      </a:r>
                    </a:p>
                  </a:txBody>
                  <a:tcPr>
                    <a:solidFill>
                      <a:schemeClr val="tx2">
                        <a:lumMod val="20000"/>
                        <a:lumOff val="80000"/>
                      </a:schemeClr>
                    </a:solidFill>
                  </a:tcPr>
                </a:tc>
                <a:tc>
                  <a:txBody>
                    <a:bodyPr/>
                    <a:lstStyle/>
                    <a:p>
                      <a:pPr algn="ct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extLst>
                  <a:ext uri="{0D108BD9-81ED-4DB2-BD59-A6C34878D82A}">
                    <a16:rowId xmlns:a16="http://schemas.microsoft.com/office/drawing/2014/main" val="692439559"/>
                  </a:ext>
                </a:extLst>
              </a:tr>
              <a:tr h="370840">
                <a:tc>
                  <a:txBody>
                    <a:bodyPr/>
                    <a:lstStyle/>
                    <a:p>
                      <a:r>
                        <a:rPr lang="en-US" sz="1200" b="1" dirty="0">
                          <a:solidFill>
                            <a:schemeClr val="tx1"/>
                          </a:solidFill>
                        </a:rPr>
                        <a:t>Peak Showing Value</a:t>
                      </a:r>
                    </a:p>
                  </a:txBody>
                  <a:tcP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17</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17</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dirty="0">
                          <a:solidFill>
                            <a:schemeClr val="tx1"/>
                          </a:solidFill>
                        </a:rPr>
                        <a:t>HE 18</a:t>
                      </a:r>
                    </a:p>
                  </a:txBody>
                  <a:tcPr anchor="ctr">
                    <a:solidFill>
                      <a:schemeClr val="tx2">
                        <a:lumMod val="20000"/>
                        <a:lumOff val="80000"/>
                      </a:schemeClr>
                    </a:solidFill>
                  </a:tcPr>
                </a:tc>
                <a:extLst>
                  <a:ext uri="{0D108BD9-81ED-4DB2-BD59-A6C34878D82A}">
                    <a16:rowId xmlns:a16="http://schemas.microsoft.com/office/drawing/2014/main" val="2067442483"/>
                  </a:ext>
                </a:extLst>
              </a:tr>
            </a:tbl>
          </a:graphicData>
        </a:graphic>
      </p:graphicFrame>
    </p:spTree>
    <p:extLst>
      <p:ext uri="{BB962C8B-B14F-4D97-AF65-F5344CB8AC3E}">
        <p14:creationId xmlns:p14="http://schemas.microsoft.com/office/powerpoint/2010/main" val="426229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E0F10-82FF-5F65-8BDC-BE0B3FAC0120}"/>
              </a:ext>
            </a:extLst>
          </p:cNvPr>
          <p:cNvSpPr>
            <a:spLocks noGrp="1"/>
          </p:cNvSpPr>
          <p:nvPr>
            <p:ph type="sldNum" sz="quarter" idx="12"/>
          </p:nvPr>
        </p:nvSpPr>
        <p:spPr/>
        <p:txBody>
          <a:bodyPr/>
          <a:lstStyle/>
          <a:p>
            <a:fld id="{1C4126A1-9282-4A82-AC02-A59AF4A969C8}" type="slidenum">
              <a:rPr lang="en-US" smtClean="0"/>
              <a:t>17</a:t>
            </a:fld>
            <a:endParaRPr lang="en-US"/>
          </a:p>
        </p:txBody>
      </p:sp>
      <p:sp>
        <p:nvSpPr>
          <p:cNvPr id="8" name="Title 6">
            <a:extLst>
              <a:ext uri="{FF2B5EF4-FFF2-40B4-BE49-F238E27FC236}">
                <a16:creationId xmlns:a16="http://schemas.microsoft.com/office/drawing/2014/main" id="{35EE30E6-B0E1-AF00-F04C-C14EF61D70E9}"/>
              </a:ext>
            </a:extLst>
          </p:cNvPr>
          <p:cNvSpPr>
            <a:spLocks noGrp="1"/>
          </p:cNvSpPr>
          <p:nvPr>
            <p:ph type="title"/>
          </p:nvPr>
        </p:nvSpPr>
        <p:spPr>
          <a:xfrm>
            <a:off x="609600" y="226130"/>
            <a:ext cx="10985090" cy="483287"/>
          </a:xfrm>
        </p:spPr>
        <p:txBody>
          <a:bodyPr/>
          <a:lstStyle/>
          <a:p>
            <a:r>
              <a:rPr lang="en-US" sz="2400">
                <a:solidFill>
                  <a:schemeClr val="tx1"/>
                </a:solidFill>
              </a:rPr>
              <a:t>Demand Response – YA LSE Showings and MA DRP NQC Requests</a:t>
            </a:r>
          </a:p>
        </p:txBody>
      </p:sp>
      <p:sp>
        <p:nvSpPr>
          <p:cNvPr id="9" name="Content Placeholder 7">
            <a:extLst>
              <a:ext uri="{FF2B5EF4-FFF2-40B4-BE49-F238E27FC236}">
                <a16:creationId xmlns:a16="http://schemas.microsoft.com/office/drawing/2014/main" id="{F04CE6E5-DA84-9899-26D1-F61A3C8BC72C}"/>
              </a:ext>
            </a:extLst>
          </p:cNvPr>
          <p:cNvSpPr>
            <a:spLocks noGrp="1"/>
          </p:cNvSpPr>
          <p:nvPr>
            <p:ph idx="1"/>
          </p:nvPr>
        </p:nvSpPr>
        <p:spPr>
          <a:xfrm>
            <a:off x="609600" y="818596"/>
            <a:ext cx="10985090" cy="5358367"/>
          </a:xfrm>
        </p:spPr>
        <p:txBody>
          <a:bodyPr vert="horz" lIns="0" tIns="45720" rIns="91440" bIns="45720" rtlCol="0" anchor="t">
            <a:noAutofit/>
          </a:bodyPr>
          <a:lstStyle/>
          <a:p>
            <a:pPr marL="0" indent="0">
              <a:buNone/>
            </a:pPr>
            <a:r>
              <a:rPr lang="en-US" sz="2200" b="1">
                <a:solidFill>
                  <a:schemeClr val="accent1">
                    <a:lumMod val="75000"/>
                  </a:schemeClr>
                </a:solidFill>
              </a:rPr>
              <a:t>Month-Ahead (MA) Filings for Demand Response Providers (DRPs)</a:t>
            </a:r>
          </a:p>
          <a:p>
            <a:pPr marL="0" marR="0" indent="0">
              <a:spcBef>
                <a:spcPts val="0"/>
              </a:spcBef>
              <a:spcAft>
                <a:spcPts val="0"/>
              </a:spcAft>
              <a:buNone/>
            </a:pPr>
            <a:endParaRPr lang="en-US" sz="1100" b="1" dirty="0">
              <a:effectLst/>
              <a:latin typeface="Century Gothic" panose="020B0502020202020204" pitchFamily="34" charset="0"/>
              <a:ea typeface="Aptos" panose="020B0004020202020204" pitchFamily="34" charset="0"/>
              <a:cs typeface="Aptos" panose="020B0004020202020204" pitchFamily="34" charset="0"/>
            </a:endParaRPr>
          </a:p>
          <a:p>
            <a:pPr marL="342900" marR="0" indent="-3175">
              <a:spcBef>
                <a:spcPts val="0"/>
              </a:spcBef>
              <a:spcAft>
                <a:spcPts val="0"/>
              </a:spcAft>
              <a:buNone/>
            </a:pPr>
            <a:endParaRPr lang="en-US" sz="800" b="1">
              <a:effectLst/>
              <a:ea typeface="Aptos" panose="020B0004020202020204" pitchFamily="34" charset="0"/>
              <a:cs typeface="Aptos" panose="020B0004020202020204" pitchFamily="34" charset="0"/>
            </a:endParaRPr>
          </a:p>
          <a:p>
            <a:pPr marL="342900" marR="0" indent="-3175">
              <a:spcBef>
                <a:spcPts val="0"/>
              </a:spcBef>
              <a:spcAft>
                <a:spcPts val="0"/>
              </a:spcAft>
              <a:buNone/>
            </a:pPr>
            <a:r>
              <a:rPr lang="en-US" sz="1800" b="1">
                <a:effectLst/>
                <a:ea typeface="Aptos" panose="020B0004020202020204" pitchFamily="34" charset="0"/>
                <a:cs typeface="Aptos" panose="020B0004020202020204" pitchFamily="34" charset="0"/>
              </a:rPr>
              <a:t>Background</a:t>
            </a:r>
            <a:endParaRPr lang="en-US" sz="1800">
              <a:effectLst/>
              <a:ea typeface="Aptos" panose="020B0004020202020204" pitchFamily="34" charset="0"/>
              <a:cs typeface="Aptos" panose="020B0004020202020204" pitchFamily="34" charset="0"/>
            </a:endParaRPr>
          </a:p>
          <a:p>
            <a:pPr marL="342900" marR="0" indent="-3175">
              <a:spcBef>
                <a:spcPts val="0"/>
              </a:spcBef>
              <a:spcAft>
                <a:spcPts val="0"/>
              </a:spcAft>
              <a:buNone/>
            </a:pPr>
            <a:endParaRPr lang="en-US" sz="1600">
              <a:effectLst/>
              <a:ea typeface="Aptos" panose="020B0004020202020204" pitchFamily="34" charset="0"/>
              <a:cs typeface="Aptos" panose="020B0004020202020204" pitchFamily="34" charset="0"/>
            </a:endParaRPr>
          </a:p>
          <a:p>
            <a:pPr marL="342900" marR="0" indent="-3175">
              <a:lnSpc>
                <a:spcPct val="130000"/>
              </a:lnSpc>
              <a:spcBef>
                <a:spcPts val="0"/>
              </a:spcBef>
              <a:spcAft>
                <a:spcPts val="0"/>
              </a:spcAft>
              <a:buNone/>
            </a:pPr>
            <a:r>
              <a:rPr lang="en-US" sz="1600">
                <a:effectLst/>
                <a:ea typeface="Aptos" panose="020B0004020202020204" pitchFamily="34" charset="0"/>
                <a:cs typeface="Aptos" panose="020B0004020202020204" pitchFamily="34" charset="0"/>
              </a:rPr>
              <a:t>CPUC Decision </a:t>
            </a:r>
            <a:r>
              <a:rPr lang="en-US" sz="1600" u="sng">
                <a:solidFill>
                  <a:srgbClr val="467886"/>
                </a:solidFill>
                <a:effectLst/>
                <a:ea typeface="Aptos" panose="020B0004020202020204" pitchFamily="34" charset="0"/>
                <a:cs typeface="Aptos" panose="020B0004020202020204" pitchFamily="34" charset="0"/>
                <a:hlinkClick r:id="rId2"/>
              </a:rPr>
              <a:t>(D.) 23-04-010</a:t>
            </a:r>
            <a:r>
              <a:rPr lang="en-US" sz="1600">
                <a:effectLst/>
                <a:ea typeface="Aptos" panose="020B0004020202020204" pitchFamily="34" charset="0"/>
                <a:cs typeface="Aptos" panose="020B0004020202020204" pitchFamily="34" charset="0"/>
              </a:rPr>
              <a:t> (at Appendix-3) prescribes:</a:t>
            </a:r>
          </a:p>
          <a:p>
            <a:pPr marL="342900" marR="0" indent="-3175">
              <a:lnSpc>
                <a:spcPct val="130000"/>
              </a:lnSpc>
              <a:spcBef>
                <a:spcPts val="0"/>
              </a:spcBef>
              <a:spcAft>
                <a:spcPts val="0"/>
              </a:spcAft>
              <a:buNone/>
            </a:pPr>
            <a:endParaRPr lang="en-US" sz="800">
              <a:effectLst/>
              <a:ea typeface="Aptos" panose="020B0004020202020204" pitchFamily="34" charset="0"/>
              <a:cs typeface="Aptos" panose="020B0004020202020204" pitchFamily="34" charset="0"/>
            </a:endParaRPr>
          </a:p>
          <a:p>
            <a:pPr marL="342900" marR="0" indent="-3175">
              <a:lnSpc>
                <a:spcPct val="130000"/>
              </a:lnSpc>
              <a:spcBef>
                <a:spcPts val="0"/>
              </a:spcBef>
              <a:spcAft>
                <a:spcPts val="0"/>
              </a:spcAft>
              <a:buNone/>
            </a:pPr>
            <a:r>
              <a:rPr lang="en-US" sz="1600">
                <a:effectLst/>
                <a:ea typeface="Aptos" panose="020B0004020202020204" pitchFamily="34" charset="0"/>
                <a:cs typeface="Aptos" panose="020B0004020202020204" pitchFamily="34" charset="0"/>
              </a:rPr>
              <a:t>“...all resources will still have a single monthly NQC value representing the deliverability-adjusted peak-hour contribution. Most resource types will continue to utilize this NQC for their hourly showing while solar and wind will utilize hourly profiles. The Commission will provide three values to CAISO for each resource type whose counting methodology will change to hourly profiles under the SOD framework: </a:t>
            </a:r>
          </a:p>
          <a:p>
            <a:pPr marL="342900" marR="0" indent="-3175">
              <a:lnSpc>
                <a:spcPct val="130000"/>
              </a:lnSpc>
              <a:spcBef>
                <a:spcPts val="0"/>
              </a:spcBef>
              <a:spcAft>
                <a:spcPts val="0"/>
              </a:spcAft>
              <a:buNone/>
            </a:pPr>
            <a:endParaRPr lang="en-US" sz="800">
              <a:effectLst/>
              <a:ea typeface="Aptos" panose="020B0004020202020204" pitchFamily="34" charset="0"/>
              <a:cs typeface="Aptos" panose="020B0004020202020204" pitchFamily="34" charset="0"/>
            </a:endParaRPr>
          </a:p>
          <a:p>
            <a:pPr marL="342900" marR="0" lvl="0" indent="-3175">
              <a:lnSpc>
                <a:spcPct val="130000"/>
              </a:lnSpc>
              <a:spcBef>
                <a:spcPts val="0"/>
              </a:spcBef>
              <a:spcAft>
                <a:spcPts val="0"/>
              </a:spcAft>
              <a:buFont typeface="+mj-lt"/>
              <a:buAutoNum type="arabicPeriod"/>
            </a:pPr>
            <a:r>
              <a:rPr lang="en-US" sz="1600">
                <a:effectLst/>
                <a:ea typeface="Times New Roman" panose="02020603050405020304" pitchFamily="18" charset="0"/>
                <a:cs typeface="Aptos" panose="020B0004020202020204" pitchFamily="34" charset="0"/>
              </a:rPr>
              <a:t>the maximum showing value, </a:t>
            </a:r>
            <a:endParaRPr lang="en-US" sz="1600">
              <a:effectLst/>
              <a:ea typeface="Aptos" panose="020B0004020202020204" pitchFamily="34" charset="0"/>
              <a:cs typeface="Aptos" panose="020B0004020202020204" pitchFamily="34" charset="0"/>
            </a:endParaRPr>
          </a:p>
          <a:p>
            <a:pPr marL="342900" marR="0" lvl="0" indent="-3175">
              <a:lnSpc>
                <a:spcPct val="130000"/>
              </a:lnSpc>
              <a:spcBef>
                <a:spcPts val="0"/>
              </a:spcBef>
              <a:spcAft>
                <a:spcPts val="0"/>
              </a:spcAft>
              <a:buFont typeface="+mj-lt"/>
              <a:buAutoNum type="arabicPeriod"/>
            </a:pPr>
            <a:r>
              <a:rPr lang="en-US" sz="1600">
                <a:effectLst/>
                <a:ea typeface="Times New Roman" panose="02020603050405020304" pitchFamily="18" charset="0"/>
                <a:cs typeface="Aptos" panose="020B0004020202020204" pitchFamily="34" charset="0"/>
              </a:rPr>
              <a:t>the peak showing value, and </a:t>
            </a:r>
            <a:endParaRPr lang="en-US" sz="1600">
              <a:effectLst/>
              <a:ea typeface="Aptos" panose="020B0004020202020204" pitchFamily="34" charset="0"/>
              <a:cs typeface="Aptos" panose="020B0004020202020204" pitchFamily="34" charset="0"/>
            </a:endParaRPr>
          </a:p>
          <a:p>
            <a:pPr marL="342900" marR="0" lvl="0" indent="-3175">
              <a:lnSpc>
                <a:spcPct val="130000"/>
              </a:lnSpc>
              <a:spcBef>
                <a:spcPts val="0"/>
              </a:spcBef>
              <a:spcAft>
                <a:spcPts val="0"/>
              </a:spcAft>
              <a:buFont typeface="+mj-lt"/>
              <a:buAutoNum type="arabicPeriod"/>
            </a:pPr>
            <a:r>
              <a:rPr lang="en-US" sz="1600">
                <a:effectLst/>
                <a:ea typeface="Times New Roman" panose="02020603050405020304" pitchFamily="18" charset="0"/>
                <a:cs typeface="Aptos" panose="020B0004020202020204" pitchFamily="34" charset="0"/>
              </a:rPr>
              <a:t>the greater of the peak hour value and a very small non-zero QC value if the peak hour value is zero.”</a:t>
            </a:r>
            <a:endParaRPr lang="en-US" sz="1600">
              <a:effectLst/>
              <a:ea typeface="Aptos" panose="020B0004020202020204" pitchFamily="34" charset="0"/>
              <a:cs typeface="Aptos" panose="020B0004020202020204" pitchFamily="34" charset="0"/>
            </a:endParaRPr>
          </a:p>
          <a:p>
            <a:pPr marL="0" marR="0" indent="0">
              <a:spcBef>
                <a:spcPts val="0"/>
              </a:spcBef>
              <a:spcAft>
                <a:spcPts val="0"/>
              </a:spcAft>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100" dirty="0">
              <a:latin typeface="Century Gothic" panose="020B0502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2200" dirty="0"/>
          </a:p>
          <a:p>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16760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96205-ED7D-D271-598B-0C3C54296CB2}"/>
              </a:ext>
            </a:extLst>
          </p:cNvPr>
          <p:cNvSpPr>
            <a:spLocks noGrp="1"/>
          </p:cNvSpPr>
          <p:nvPr>
            <p:ph idx="1"/>
          </p:nvPr>
        </p:nvSpPr>
        <p:spPr>
          <a:xfrm>
            <a:off x="890657" y="1363958"/>
            <a:ext cx="10309250" cy="4813005"/>
          </a:xfrm>
        </p:spPr>
        <p:txBody>
          <a:bodyPr/>
          <a:lstStyle/>
          <a:p>
            <a:pPr marL="0" marR="0" indent="0">
              <a:spcBef>
                <a:spcPts val="0"/>
              </a:spcBef>
              <a:spcAft>
                <a:spcPts val="0"/>
              </a:spcAft>
              <a:buNone/>
            </a:pPr>
            <a:r>
              <a:rPr lang="en-US" sz="1800" b="1" dirty="0">
                <a:effectLst/>
                <a:ea typeface="Aptos" panose="020B0004020202020204" pitchFamily="34" charset="0"/>
                <a:cs typeface="Aptos" panose="020B0004020202020204" pitchFamily="34" charset="0"/>
              </a:rPr>
              <a:t>Implementation</a:t>
            </a:r>
            <a:r>
              <a:rPr lang="en-US" sz="1800" dirty="0">
                <a:effectLst/>
                <a:ea typeface="Aptos" panose="020B0004020202020204" pitchFamily="34" charset="0"/>
                <a:cs typeface="Aptos" panose="020B0004020202020204" pitchFamily="34" charset="0"/>
              </a:rPr>
              <a:t>:</a:t>
            </a:r>
          </a:p>
          <a:p>
            <a:pPr marL="0" marR="0" indent="0">
              <a:spcBef>
                <a:spcPts val="0"/>
              </a:spcBef>
              <a:spcAft>
                <a:spcPts val="0"/>
              </a:spcAft>
              <a:buNone/>
            </a:pPr>
            <a:endParaRPr lang="en-US" sz="800" dirty="0">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lphaUcPeriod"/>
            </a:pPr>
            <a:r>
              <a:rPr lang="en-US" sz="1400" b="1" dirty="0">
                <a:effectLst/>
                <a:ea typeface="Times New Roman" panose="02020603050405020304" pitchFamily="18" charset="0"/>
                <a:cs typeface="Times New Roman" panose="02020603050405020304" pitchFamily="18" charset="0"/>
              </a:rPr>
              <a:t>Monthly QC Requests for Supply Plans</a:t>
            </a:r>
            <a:r>
              <a:rPr lang="en-US" sz="1400" b="1" dirty="0">
                <a:ea typeface="Times New Roman" panose="02020603050405020304" pitchFamily="18" charset="0"/>
                <a:cs typeface="Times New Roman" panose="02020603050405020304" pitchFamily="18" charset="0"/>
              </a:rPr>
              <a:t>.</a:t>
            </a:r>
          </a:p>
          <a:p>
            <a:pPr marL="519113" lvl="1" indent="-179388">
              <a:spcBef>
                <a:spcPts val="0"/>
              </a:spcBef>
            </a:pPr>
            <a:r>
              <a:rPr lang="en-US" sz="1300" dirty="0">
                <a:solidFill>
                  <a:schemeClr val="tx2">
                    <a:lumMod val="60000"/>
                    <a:lumOff val="40000"/>
                  </a:schemeClr>
                </a:solidFill>
                <a:ea typeface="Times New Roman" panose="02020603050405020304" pitchFamily="18" charset="0"/>
                <a:cs typeface="Times New Roman" panose="02020603050405020304" pitchFamily="18" charset="0"/>
              </a:rPr>
              <a:t>S</a:t>
            </a:r>
            <a:r>
              <a:rPr lang="en-US" sz="1300" dirty="0">
                <a:solidFill>
                  <a:schemeClr val="tx2">
                    <a:lumMod val="60000"/>
                    <a:lumOff val="40000"/>
                  </a:schemeClr>
                </a:solidFill>
                <a:effectLst/>
                <a:ea typeface="Times New Roman" panose="02020603050405020304" pitchFamily="18" charset="0"/>
                <a:cs typeface="Times New Roman" panose="02020603050405020304" pitchFamily="18" charset="0"/>
              </a:rPr>
              <a:t>ubmitted by DRPs to the Energy Division (ED) for review and approval. Once approved, ED will submit to the CAISO via CIRA. DRPs are to submit a file to ED with four tabs: </a:t>
            </a:r>
          </a:p>
          <a:p>
            <a:pPr marL="742950" marR="0" lvl="1" indent="-285750">
              <a:spcBef>
                <a:spcPts val="0"/>
              </a:spcBef>
              <a:spcAft>
                <a:spcPts val="0"/>
              </a:spcAft>
              <a:buFont typeface="+mj-lt"/>
              <a:buAutoNum type="alphaLcPeriod"/>
            </a:pPr>
            <a:r>
              <a:rPr lang="en-US" sz="1300" dirty="0">
                <a:effectLst/>
                <a:ea typeface="Times New Roman" panose="02020603050405020304" pitchFamily="18" charset="0"/>
                <a:cs typeface="Aptos" panose="020B0004020202020204" pitchFamily="34" charset="0"/>
              </a:rPr>
              <a:t>the maximum showing value </a:t>
            </a:r>
            <a:r>
              <a:rPr lang="en-US" sz="1300" b="1" dirty="0">
                <a:solidFill>
                  <a:schemeClr val="tx2">
                    <a:lumMod val="60000"/>
                    <a:lumOff val="40000"/>
                  </a:schemeClr>
                </a:solidFill>
                <a:ea typeface="Times New Roman" panose="02020603050405020304" pitchFamily="18" charset="0"/>
                <a:cs typeface="Aptos" panose="020B0004020202020204" pitchFamily="34" charset="0"/>
              </a:rPr>
              <a:t>Tab 1: Maximum Showing Value; Tab 2: Maximum Showing Value w/Distribution Loss Factor (DLF)</a:t>
            </a:r>
            <a:endParaRPr lang="en-US" sz="1300" b="1" dirty="0">
              <a:solidFill>
                <a:schemeClr val="tx2">
                  <a:lumMod val="60000"/>
                  <a:lumOff val="40000"/>
                </a:schemeClr>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r>
              <a:rPr lang="en-US" sz="1300" dirty="0">
                <a:effectLst/>
                <a:ea typeface="Times New Roman" panose="02020603050405020304" pitchFamily="18" charset="0"/>
                <a:cs typeface="Aptos" panose="020B0004020202020204" pitchFamily="34" charset="0"/>
              </a:rPr>
              <a:t>the peak showing value </a:t>
            </a:r>
            <a:r>
              <a:rPr lang="en-US" sz="1300" b="1" dirty="0">
                <a:solidFill>
                  <a:schemeClr val="tx2">
                    <a:lumMod val="60000"/>
                    <a:lumOff val="40000"/>
                  </a:schemeClr>
                </a:solidFill>
                <a:effectLst/>
                <a:ea typeface="Times New Roman" panose="02020603050405020304" pitchFamily="18" charset="0"/>
                <a:cs typeface="Aptos" panose="020B0004020202020204" pitchFamily="34" charset="0"/>
              </a:rPr>
              <a:t>Tab 3: Peak Showing Value; Tab 4: Peak Showing Value w/Distribution Loss Factor (DLF)</a:t>
            </a:r>
            <a:endParaRPr lang="en-US" sz="1300" b="1" dirty="0">
              <a:solidFill>
                <a:schemeClr val="tx2">
                  <a:lumMod val="60000"/>
                  <a:lumOff val="40000"/>
                </a:schemeClr>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r>
              <a:rPr lang="en-US" sz="1300" dirty="0">
                <a:effectLst/>
                <a:ea typeface="Times New Roman" panose="02020603050405020304" pitchFamily="18" charset="0"/>
                <a:cs typeface="Aptos" panose="020B0004020202020204" pitchFamily="34" charset="0"/>
              </a:rPr>
              <a:t>the greater of the peak hour value and a very small non-zero QC value if the peak hour value is zero. </a:t>
            </a:r>
            <a:r>
              <a:rPr lang="en-US" sz="1300" dirty="0">
                <a:solidFill>
                  <a:schemeClr val="tx2">
                    <a:lumMod val="60000"/>
                    <a:lumOff val="40000"/>
                  </a:schemeClr>
                </a:solidFill>
                <a:effectLst/>
                <a:ea typeface="Times New Roman" panose="02020603050405020304" pitchFamily="18" charset="0"/>
                <a:cs typeface="Aptos" panose="020B0004020202020204" pitchFamily="34" charset="0"/>
              </a:rPr>
              <a:t>For DR resources, if the peak hour value is zero, please submit to ED as zero, and ED will remove this RID when making its submission to the CAISO for that particular month.</a:t>
            </a:r>
          </a:p>
          <a:p>
            <a:pPr marL="742950" marR="0" lvl="1" indent="-285750">
              <a:spcBef>
                <a:spcPts val="0"/>
              </a:spcBef>
              <a:spcAft>
                <a:spcPts val="0"/>
              </a:spcAft>
              <a:buFont typeface="+mj-lt"/>
              <a:buAutoNum type="alphaLcPeriod"/>
            </a:pPr>
            <a:endParaRPr lang="en-US" sz="1300" b="1" dirty="0">
              <a:solidFill>
                <a:schemeClr val="accent3"/>
              </a:solidFill>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dirty="0">
              <a:solidFill>
                <a:schemeClr val="accent3"/>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dirty="0">
              <a:solidFill>
                <a:schemeClr val="accent3"/>
              </a:solidFill>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dirty="0">
              <a:solidFill>
                <a:schemeClr val="accent3"/>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dirty="0">
              <a:solidFill>
                <a:schemeClr val="accent3"/>
              </a:solidFill>
              <a:ea typeface="Aptos" panose="020B0004020202020204" pitchFamily="34" charset="0"/>
              <a:cs typeface="Aptos" panose="020B0004020202020204" pitchFamily="34" charset="0"/>
            </a:endParaRPr>
          </a:p>
          <a:p>
            <a:pPr marL="339725" indent="0">
              <a:lnSpc>
                <a:spcPct val="110000"/>
              </a:lnSpc>
              <a:spcBef>
                <a:spcPts val="0"/>
              </a:spcBef>
              <a:buNone/>
            </a:pPr>
            <a:endParaRPr lang="en-US" sz="1300" b="1" dirty="0">
              <a:solidFill>
                <a:schemeClr val="accent3"/>
              </a:solidFill>
              <a:effectLst/>
              <a:ea typeface="Times New Roman" panose="02020603050405020304" pitchFamily="18" charset="0"/>
              <a:cs typeface="Times New Roman" panose="02020603050405020304" pitchFamily="18" charset="0"/>
            </a:endParaRPr>
          </a:p>
          <a:p>
            <a:pPr marL="519113" indent="-179388">
              <a:lnSpc>
                <a:spcPct val="110000"/>
              </a:lnSpc>
              <a:spcBef>
                <a:spcPts val="0"/>
              </a:spcBef>
            </a:pPr>
            <a:endParaRPr lang="en-US" sz="1300" dirty="0">
              <a:solidFill>
                <a:schemeClr val="accent3"/>
              </a:solidFill>
              <a:effectLst/>
              <a:ea typeface="Times New Roman" panose="02020603050405020304" pitchFamily="18" charset="0"/>
              <a:cs typeface="Times New Roman" panose="02020603050405020304" pitchFamily="18" charset="0"/>
            </a:endParaRPr>
          </a:p>
          <a:p>
            <a:pPr marL="519113" indent="-179388">
              <a:lnSpc>
                <a:spcPct val="110000"/>
              </a:lnSpc>
              <a:spcBef>
                <a:spcPts val="0"/>
              </a:spcBef>
            </a:pPr>
            <a:endParaRPr lang="en-US" sz="800" dirty="0">
              <a:solidFill>
                <a:schemeClr val="accent3"/>
              </a:solidFill>
              <a:effectLst/>
              <a:ea typeface="Times New Roman" panose="02020603050405020304" pitchFamily="18" charset="0"/>
              <a:cs typeface="Times New Roman" panose="02020603050405020304" pitchFamily="18" charset="0"/>
            </a:endParaRPr>
          </a:p>
          <a:p>
            <a:pPr marL="519113" indent="-179388">
              <a:lnSpc>
                <a:spcPct val="110000"/>
              </a:lnSpc>
              <a:spcBef>
                <a:spcPts val="0"/>
              </a:spcBef>
            </a:pPr>
            <a:r>
              <a:rPr lang="en-US" sz="1300" dirty="0">
                <a:solidFill>
                  <a:schemeClr val="tx2">
                    <a:lumMod val="60000"/>
                    <a:lumOff val="40000"/>
                  </a:schemeClr>
                </a:solidFill>
                <a:effectLst/>
                <a:ea typeface="Times New Roman" panose="02020603050405020304" pitchFamily="18" charset="0"/>
                <a:cs typeface="Times New Roman" panose="02020603050405020304" pitchFamily="18" charset="0"/>
              </a:rPr>
              <a:t>ED will post a template for DRPs prior to November 1, 2024, when DRPs are to file the January 2025 NQC supply plan requests. Templates and updated instructions will also be reflected in the CPUC’s </a:t>
            </a:r>
            <a:r>
              <a:rPr lang="en-US" sz="1300" dirty="0">
                <a:solidFill>
                  <a:schemeClr val="tx2">
                    <a:lumMod val="60000"/>
                    <a:lumOff val="4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Instructions for Adding DR Resource IDs to the Monthly NQC List</a:t>
            </a:r>
            <a:r>
              <a:rPr lang="en-US" sz="1300" dirty="0">
                <a:solidFill>
                  <a:schemeClr val="tx2">
                    <a:lumMod val="60000"/>
                    <a:lumOff val="40000"/>
                  </a:schemeClr>
                </a:solidFill>
                <a:ea typeface="Times New Roman" panose="02020603050405020304" pitchFamily="18" charset="0"/>
                <a:cs typeface="Times New Roman" panose="02020603050405020304" pitchFamily="18" charset="0"/>
              </a:rPr>
              <a:t> on the </a:t>
            </a:r>
            <a:r>
              <a:rPr lang="en-US" sz="1300" dirty="0">
                <a:solidFill>
                  <a:schemeClr val="tx2">
                    <a:lumMod val="60000"/>
                    <a:lumOff val="40000"/>
                  </a:schemeClr>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Resource Adequacy page</a:t>
            </a:r>
            <a:r>
              <a:rPr lang="en-US" sz="1300" dirty="0">
                <a:solidFill>
                  <a:schemeClr val="tx2">
                    <a:lumMod val="60000"/>
                    <a:lumOff val="40000"/>
                  </a:schemeClr>
                </a:solidFill>
                <a:ea typeface="Times New Roman" panose="02020603050405020304" pitchFamily="18" charset="0"/>
                <a:cs typeface="Times New Roman" panose="02020603050405020304" pitchFamily="18" charset="0"/>
              </a:rPr>
              <a:t> of the Energy Division website, under the sections titled 2025 </a:t>
            </a:r>
            <a:r>
              <a:rPr lang="en-US" sz="1300" dirty="0">
                <a:solidFill>
                  <a:schemeClr val="tx2">
                    <a:lumMod val="60000"/>
                    <a:lumOff val="40000"/>
                  </a:schemeClr>
                </a:solidFill>
                <a:ea typeface="Times New Roman" panose="02020603050405020304" pitchFamily="18" charset="0"/>
                <a:cs typeface="Times New Roman" panose="02020603050405020304" pitchFamily="18" charset="0"/>
                <a:sym typeface="Wingdings" panose="05000000000000000000" pitchFamily="2" charset="2"/>
              </a:rPr>
              <a:t> </a:t>
            </a:r>
            <a:r>
              <a:rPr lang="en-US" sz="1300" dirty="0">
                <a:solidFill>
                  <a:schemeClr val="tx2">
                    <a:lumMod val="60000"/>
                    <a:lumOff val="40000"/>
                  </a:schemeClr>
                </a:solidFill>
                <a:ea typeface="Times New Roman" panose="02020603050405020304" pitchFamily="18" charset="0"/>
                <a:cs typeface="Times New Roman" panose="02020603050405020304" pitchFamily="18" charset="0"/>
              </a:rPr>
              <a:t>Guides and Resources </a:t>
            </a:r>
            <a:r>
              <a:rPr lang="en-US" sz="1300" dirty="0">
                <a:solidFill>
                  <a:schemeClr val="tx2">
                    <a:lumMod val="60000"/>
                    <a:lumOff val="40000"/>
                  </a:schemeClr>
                </a:solidFill>
                <a:ea typeface="Times New Roman" panose="02020603050405020304" pitchFamily="18" charset="0"/>
                <a:cs typeface="Times New Roman" panose="02020603050405020304" pitchFamily="18" charset="0"/>
                <a:sym typeface="Wingdings" panose="05000000000000000000" pitchFamily="2" charset="2"/>
              </a:rPr>
              <a:t> </a:t>
            </a:r>
            <a:r>
              <a:rPr lang="en-US" sz="1300" dirty="0">
                <a:solidFill>
                  <a:schemeClr val="tx2">
                    <a:lumMod val="60000"/>
                    <a:lumOff val="40000"/>
                  </a:schemeClr>
                </a:solidFill>
                <a:ea typeface="Times New Roman" panose="02020603050405020304" pitchFamily="18" charset="0"/>
                <a:cs typeface="Times New Roman" panose="02020603050405020304" pitchFamily="18" charset="0"/>
              </a:rPr>
              <a:t>2025 Demand Response Net Qualifying Capacity Filings for Demand Response Providers.</a:t>
            </a:r>
            <a:endParaRPr lang="en-US" sz="1300" dirty="0">
              <a:solidFill>
                <a:schemeClr val="tx2">
                  <a:lumMod val="60000"/>
                  <a:lumOff val="40000"/>
                </a:schemeClr>
              </a:solidFill>
              <a:effectLs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B630D1E-0E52-F54D-99BC-A6194F150790}"/>
              </a:ext>
            </a:extLst>
          </p:cNvPr>
          <p:cNvSpPr>
            <a:spLocks noGrp="1"/>
          </p:cNvSpPr>
          <p:nvPr>
            <p:ph type="sldNum" sz="quarter" idx="12"/>
          </p:nvPr>
        </p:nvSpPr>
        <p:spPr/>
        <p:txBody>
          <a:bodyPr/>
          <a:lstStyle/>
          <a:p>
            <a:fld id="{1C4126A1-9282-4A82-AC02-A59AF4A969C8}" type="slidenum">
              <a:rPr lang="en-US" smtClean="0"/>
              <a:t>18</a:t>
            </a:fld>
            <a:endParaRPr lang="en-US"/>
          </a:p>
        </p:txBody>
      </p:sp>
      <p:graphicFrame>
        <p:nvGraphicFramePr>
          <p:cNvPr id="10" name="Table 9">
            <a:extLst>
              <a:ext uri="{FF2B5EF4-FFF2-40B4-BE49-F238E27FC236}">
                <a16:creationId xmlns:a16="http://schemas.microsoft.com/office/drawing/2014/main" id="{0D9DFFE2-4D98-A67F-9571-8C62221CE254}"/>
              </a:ext>
            </a:extLst>
          </p:cNvPr>
          <p:cNvGraphicFramePr>
            <a:graphicFrameLocks noGrp="1"/>
          </p:cNvGraphicFramePr>
          <p:nvPr>
            <p:extLst>
              <p:ext uri="{D42A27DB-BD31-4B8C-83A1-F6EECF244321}">
                <p14:modId xmlns:p14="http://schemas.microsoft.com/office/powerpoint/2010/main" val="1797851256"/>
              </p:ext>
            </p:extLst>
          </p:nvPr>
        </p:nvGraphicFramePr>
        <p:xfrm>
          <a:off x="1318262" y="3770460"/>
          <a:ext cx="9070498" cy="1210981"/>
        </p:xfrm>
        <a:graphic>
          <a:graphicData uri="http://schemas.openxmlformats.org/drawingml/2006/table">
            <a:tbl>
              <a:tblPr firstRow="1" firstCol="1" bandRow="1">
                <a:tableStyleId>{5C22544A-7EE6-4342-B048-85BDC9FD1C3A}</a:tableStyleId>
              </a:tblPr>
              <a:tblGrid>
                <a:gridCol w="591536">
                  <a:extLst>
                    <a:ext uri="{9D8B030D-6E8A-4147-A177-3AD203B41FA5}">
                      <a16:colId xmlns:a16="http://schemas.microsoft.com/office/drawing/2014/main" val="1404993038"/>
                    </a:ext>
                  </a:extLst>
                </a:gridCol>
                <a:gridCol w="1361474">
                  <a:extLst>
                    <a:ext uri="{9D8B030D-6E8A-4147-A177-3AD203B41FA5}">
                      <a16:colId xmlns:a16="http://schemas.microsoft.com/office/drawing/2014/main" val="850557305"/>
                    </a:ext>
                  </a:extLst>
                </a:gridCol>
                <a:gridCol w="593124">
                  <a:extLst>
                    <a:ext uri="{9D8B030D-6E8A-4147-A177-3AD203B41FA5}">
                      <a16:colId xmlns:a16="http://schemas.microsoft.com/office/drawing/2014/main" val="4098875511"/>
                    </a:ext>
                  </a:extLst>
                </a:gridCol>
                <a:gridCol w="593124">
                  <a:extLst>
                    <a:ext uri="{9D8B030D-6E8A-4147-A177-3AD203B41FA5}">
                      <a16:colId xmlns:a16="http://schemas.microsoft.com/office/drawing/2014/main" val="2742295980"/>
                    </a:ext>
                  </a:extLst>
                </a:gridCol>
                <a:gridCol w="593124">
                  <a:extLst>
                    <a:ext uri="{9D8B030D-6E8A-4147-A177-3AD203B41FA5}">
                      <a16:colId xmlns:a16="http://schemas.microsoft.com/office/drawing/2014/main" val="707653320"/>
                    </a:ext>
                  </a:extLst>
                </a:gridCol>
                <a:gridCol w="593124">
                  <a:extLst>
                    <a:ext uri="{9D8B030D-6E8A-4147-A177-3AD203B41FA5}">
                      <a16:colId xmlns:a16="http://schemas.microsoft.com/office/drawing/2014/main" val="2595026311"/>
                    </a:ext>
                  </a:extLst>
                </a:gridCol>
                <a:gridCol w="593124">
                  <a:extLst>
                    <a:ext uri="{9D8B030D-6E8A-4147-A177-3AD203B41FA5}">
                      <a16:colId xmlns:a16="http://schemas.microsoft.com/office/drawing/2014/main" val="3121032476"/>
                    </a:ext>
                  </a:extLst>
                </a:gridCol>
                <a:gridCol w="593124">
                  <a:extLst>
                    <a:ext uri="{9D8B030D-6E8A-4147-A177-3AD203B41FA5}">
                      <a16:colId xmlns:a16="http://schemas.microsoft.com/office/drawing/2014/main" val="2371487971"/>
                    </a:ext>
                  </a:extLst>
                </a:gridCol>
                <a:gridCol w="593124">
                  <a:extLst>
                    <a:ext uri="{9D8B030D-6E8A-4147-A177-3AD203B41FA5}">
                      <a16:colId xmlns:a16="http://schemas.microsoft.com/office/drawing/2014/main" val="1835094764"/>
                    </a:ext>
                  </a:extLst>
                </a:gridCol>
                <a:gridCol w="593124">
                  <a:extLst>
                    <a:ext uri="{9D8B030D-6E8A-4147-A177-3AD203B41FA5}">
                      <a16:colId xmlns:a16="http://schemas.microsoft.com/office/drawing/2014/main" val="543474001"/>
                    </a:ext>
                  </a:extLst>
                </a:gridCol>
                <a:gridCol w="593124">
                  <a:extLst>
                    <a:ext uri="{9D8B030D-6E8A-4147-A177-3AD203B41FA5}">
                      <a16:colId xmlns:a16="http://schemas.microsoft.com/office/drawing/2014/main" val="4204393671"/>
                    </a:ext>
                  </a:extLst>
                </a:gridCol>
                <a:gridCol w="593124">
                  <a:extLst>
                    <a:ext uri="{9D8B030D-6E8A-4147-A177-3AD203B41FA5}">
                      <a16:colId xmlns:a16="http://schemas.microsoft.com/office/drawing/2014/main" val="2190803251"/>
                    </a:ext>
                  </a:extLst>
                </a:gridCol>
                <a:gridCol w="593124">
                  <a:extLst>
                    <a:ext uri="{9D8B030D-6E8A-4147-A177-3AD203B41FA5}">
                      <a16:colId xmlns:a16="http://schemas.microsoft.com/office/drawing/2014/main" val="3213742166"/>
                    </a:ext>
                  </a:extLst>
                </a:gridCol>
                <a:gridCol w="593124">
                  <a:extLst>
                    <a:ext uri="{9D8B030D-6E8A-4147-A177-3AD203B41FA5}">
                      <a16:colId xmlns:a16="http://schemas.microsoft.com/office/drawing/2014/main" val="2381186453"/>
                    </a:ext>
                  </a:extLst>
                </a:gridCol>
              </a:tblGrid>
              <a:tr h="212359">
                <a:tc gridSpan="14">
                  <a:txBody>
                    <a:bodyPr/>
                    <a:lstStyle/>
                    <a:p>
                      <a:pPr marL="0" marR="0" algn="ctr">
                        <a:lnSpc>
                          <a:spcPct val="100000"/>
                        </a:lnSpc>
                        <a:spcBef>
                          <a:spcPts val="0"/>
                        </a:spcBef>
                        <a:spcAft>
                          <a:spcPts val="0"/>
                        </a:spcAft>
                      </a:pPr>
                      <a:endParaRPr lang="en-US" sz="800" dirty="0">
                        <a:effectLst/>
                      </a:endParaRPr>
                    </a:p>
                    <a:p>
                      <a:pPr marL="0" marR="0" algn="ctr">
                        <a:lnSpc>
                          <a:spcPct val="100000"/>
                        </a:lnSpc>
                        <a:spcBef>
                          <a:spcPts val="0"/>
                        </a:spcBef>
                        <a:spcAft>
                          <a:spcPts val="0"/>
                        </a:spcAft>
                      </a:pPr>
                      <a:r>
                        <a:rPr lang="en-US" sz="1400" dirty="0">
                          <a:effectLst/>
                        </a:rPr>
                        <a:t>Showing Value During Peak Hour for Each Month</a:t>
                      </a:r>
                    </a:p>
                    <a:p>
                      <a:pPr marL="0" marR="0" algn="ctr">
                        <a:lnSpc>
                          <a:spcPct val="100000"/>
                        </a:lnSpc>
                        <a:spcBef>
                          <a:spcPts val="0"/>
                        </a:spcBef>
                        <a:spcAft>
                          <a:spcPts val="0"/>
                        </a:spcAft>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405228"/>
                  </a:ext>
                </a:extLst>
              </a:tr>
              <a:tr h="376891">
                <a:tc>
                  <a:txBody>
                    <a:bodyPr/>
                    <a:lstStyle/>
                    <a:p>
                      <a:pPr marL="0" marR="0" algn="ctr">
                        <a:spcBef>
                          <a:spcPts val="0"/>
                        </a:spcBef>
                        <a:spcAft>
                          <a:spcPts val="0"/>
                        </a:spcAft>
                      </a:pPr>
                      <a:r>
                        <a:rPr lang="en-US" sz="1100">
                          <a:effectLst/>
                        </a:rPr>
                        <a:t>Sublap</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dirty="0">
                          <a:effectLst/>
                        </a:rPr>
                        <a:t>Resource ID</a:t>
                      </a:r>
                      <a:endParaRPr lang="en-US" sz="1100" b="1" dirty="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Jan</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Feb</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Mar</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Apr</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May</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Jun</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Jul</a:t>
                      </a:r>
                      <a:br>
                        <a:rPr lang="en-US" sz="1100" b="1">
                          <a:effectLst/>
                        </a:rPr>
                      </a:br>
                      <a:r>
                        <a:rPr lang="en-US" sz="1100" b="1">
                          <a:effectLst/>
                        </a:rPr>
                        <a:t>(HE 17)</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Aug</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Sep</a:t>
                      </a:r>
                      <a:br>
                        <a:rPr lang="en-US" sz="1100" b="1">
                          <a:effectLst/>
                        </a:rPr>
                      </a:br>
                      <a:r>
                        <a:rPr lang="en-US" sz="1100" b="1">
                          <a:effectLst/>
                        </a:rPr>
                        <a:t>(HE 17)</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Oct</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Nov</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Dec</a:t>
                      </a:r>
                    </a:p>
                    <a:p>
                      <a:pPr marL="0" marR="0" algn="ctr">
                        <a:spcBef>
                          <a:spcPts val="0"/>
                        </a:spcBef>
                        <a:spcAft>
                          <a:spcPts val="0"/>
                        </a:spcAft>
                      </a:pP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extLst>
                  <a:ext uri="{0D108BD9-81ED-4DB2-BD59-A6C34878D82A}">
                    <a16:rowId xmlns:a16="http://schemas.microsoft.com/office/drawing/2014/main" val="2070486115"/>
                  </a:ext>
                </a:extLst>
              </a:tr>
              <a:tr h="188445">
                <a:tc>
                  <a:txBody>
                    <a:bodyPr/>
                    <a:lstStyle/>
                    <a:p>
                      <a:pPr marL="0" marR="0">
                        <a:spcBef>
                          <a:spcPts val="0"/>
                        </a:spcBef>
                        <a:spcAft>
                          <a:spcPts val="0"/>
                        </a:spcAft>
                      </a:pPr>
                      <a:r>
                        <a:rPr lang="en-US" sz="1100">
                          <a:effectLst/>
                        </a:rPr>
                        <a:t>PGCC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spcBef>
                          <a:spcPts val="0"/>
                        </a:spcBef>
                        <a:spcAft>
                          <a:spcPts val="0"/>
                        </a:spcAft>
                      </a:pPr>
                      <a:r>
                        <a:rPr lang="en-US" sz="1100">
                          <a:effectLst/>
                        </a:rPr>
                        <a:t>PGCC_1_PDRP500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dirty="0">
                          <a:effectLst/>
                        </a:rPr>
                        <a:t> 0.00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0.13</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0.14</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0.12</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latin typeface="+mn-lt"/>
                          <a:ea typeface="Aptos" panose="020B0004020202020204" pitchFamily="34" charset="0"/>
                          <a:cs typeface="Aptos" panose="020B0004020202020204" pitchFamily="34" charset="0"/>
                        </a:rPr>
                        <a:t>0.19</a:t>
                      </a:r>
                    </a:p>
                  </a:txBody>
                  <a:tcPr marL="48118" marR="48118" marT="0" marB="0" anchor="b"/>
                </a:tc>
                <a:tc>
                  <a:txBody>
                    <a:bodyPr/>
                    <a:lstStyle/>
                    <a:p>
                      <a:pPr marL="0" marR="0" algn="ctr">
                        <a:spcBef>
                          <a:spcPts val="0"/>
                        </a:spcBef>
                        <a:spcAft>
                          <a:spcPts val="0"/>
                        </a:spcAft>
                      </a:pPr>
                      <a:r>
                        <a:rPr lang="en-US" sz="1100">
                          <a:effectLst/>
                        </a:rPr>
                        <a:t>0.80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0.89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0.75</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0.50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extLst>
                  <a:ext uri="{0D108BD9-81ED-4DB2-BD59-A6C34878D82A}">
                    <a16:rowId xmlns:a16="http://schemas.microsoft.com/office/drawing/2014/main" val="1272115566"/>
                  </a:ext>
                </a:extLst>
              </a:tr>
              <a:tr h="188445">
                <a:tc>
                  <a:txBody>
                    <a:bodyPr/>
                    <a:lstStyle/>
                    <a:p>
                      <a:pPr marL="0" marR="0">
                        <a:spcBef>
                          <a:spcPts val="0"/>
                        </a:spcBef>
                        <a:spcAft>
                          <a:spcPts val="0"/>
                        </a:spcAft>
                      </a:pPr>
                      <a:r>
                        <a:rPr lang="en-US" sz="1100">
                          <a:effectLst/>
                        </a:rPr>
                        <a:t>PGCC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spcBef>
                          <a:spcPts val="0"/>
                        </a:spcBef>
                        <a:spcAft>
                          <a:spcPts val="0"/>
                        </a:spcAft>
                      </a:pPr>
                      <a:r>
                        <a:rPr lang="en-US" sz="1100">
                          <a:effectLst/>
                        </a:rPr>
                        <a:t>PGCC_1_PDRP501</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0.11</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0.60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0.68</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0.88</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0.95</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0.96</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dirty="0">
                          <a:effectLst/>
                        </a:rPr>
                        <a:t>0.00</a:t>
                      </a:r>
                      <a:endParaRPr lang="en-US" sz="1100" dirty="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extLst>
                  <a:ext uri="{0D108BD9-81ED-4DB2-BD59-A6C34878D82A}">
                    <a16:rowId xmlns:a16="http://schemas.microsoft.com/office/drawing/2014/main" val="651436003"/>
                  </a:ext>
                </a:extLst>
              </a:tr>
            </a:tbl>
          </a:graphicData>
        </a:graphic>
      </p:graphicFrame>
      <p:sp>
        <p:nvSpPr>
          <p:cNvPr id="5" name="Title 6">
            <a:extLst>
              <a:ext uri="{FF2B5EF4-FFF2-40B4-BE49-F238E27FC236}">
                <a16:creationId xmlns:a16="http://schemas.microsoft.com/office/drawing/2014/main" id="{AFC3B854-D2AD-250E-0FBD-ADF0CCAF80C9}"/>
              </a:ext>
            </a:extLst>
          </p:cNvPr>
          <p:cNvSpPr>
            <a:spLocks noGrp="1"/>
          </p:cNvSpPr>
          <p:nvPr>
            <p:ph type="title"/>
          </p:nvPr>
        </p:nvSpPr>
        <p:spPr>
          <a:xfrm>
            <a:off x="609600" y="226130"/>
            <a:ext cx="10985090" cy="483287"/>
          </a:xfrm>
        </p:spPr>
        <p:txBody>
          <a:bodyPr/>
          <a:lstStyle/>
          <a:p>
            <a:r>
              <a:rPr lang="en-US" sz="2400">
                <a:solidFill>
                  <a:schemeClr val="tx1"/>
                </a:solidFill>
              </a:rPr>
              <a:t>Demand Response – YA LSE Showings and MA DRP NQC Requests</a:t>
            </a:r>
          </a:p>
        </p:txBody>
      </p:sp>
      <p:sp>
        <p:nvSpPr>
          <p:cNvPr id="7" name="TextBox 6">
            <a:extLst>
              <a:ext uri="{FF2B5EF4-FFF2-40B4-BE49-F238E27FC236}">
                <a16:creationId xmlns:a16="http://schemas.microsoft.com/office/drawing/2014/main" id="{07547278-5BD1-18F5-78D8-91EE7C4E8AA4}"/>
              </a:ext>
            </a:extLst>
          </p:cNvPr>
          <p:cNvSpPr txBox="1"/>
          <p:nvPr/>
        </p:nvSpPr>
        <p:spPr>
          <a:xfrm>
            <a:off x="530258" y="805855"/>
            <a:ext cx="10972799" cy="461665"/>
          </a:xfrm>
          <a:prstGeom prst="rect">
            <a:avLst/>
          </a:prstGeom>
          <a:noFill/>
        </p:spPr>
        <p:txBody>
          <a:bodyPr wrap="square">
            <a:spAutoFit/>
          </a:bodyPr>
          <a:lstStyle/>
          <a:p>
            <a:pPr marL="0" indent="0">
              <a:buNone/>
            </a:pPr>
            <a:r>
              <a:rPr lang="en-US" sz="2400" b="1">
                <a:solidFill>
                  <a:schemeClr val="accent1">
                    <a:lumMod val="75000"/>
                  </a:schemeClr>
                </a:solidFill>
              </a:rPr>
              <a:t>Month-Ahead (MA) Filings for Demand Response Providers (DRPs)</a:t>
            </a:r>
          </a:p>
        </p:txBody>
      </p:sp>
    </p:spTree>
    <p:extLst>
      <p:ext uri="{BB962C8B-B14F-4D97-AF65-F5344CB8AC3E}">
        <p14:creationId xmlns:p14="http://schemas.microsoft.com/office/powerpoint/2010/main" val="138825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Demand Response NQC</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686560"/>
            <a:ext cx="4348480" cy="4490403"/>
          </a:xfrm>
        </p:spPr>
        <p:txBody>
          <a:bodyPr vert="horz" lIns="0" tIns="45720" rIns="91440" bIns="45720" rtlCol="0" anchor="t">
            <a:noAutofit/>
          </a:bodyPr>
          <a:lstStyle/>
          <a:p>
            <a:pPr marL="0" indent="0">
              <a:buNone/>
            </a:pPr>
            <a:r>
              <a:rPr lang="en-US" sz="1600" i="1" dirty="0"/>
              <a:t>   Example of September DRP QC Award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19</a:t>
            </a:fld>
            <a:endParaRPr lang="en-US"/>
          </a:p>
        </p:txBody>
      </p:sp>
      <p:sp>
        <p:nvSpPr>
          <p:cNvPr id="2" name="Content Placeholder 7">
            <a:extLst>
              <a:ext uri="{FF2B5EF4-FFF2-40B4-BE49-F238E27FC236}">
                <a16:creationId xmlns:a16="http://schemas.microsoft.com/office/drawing/2014/main" id="{6F41547C-A790-B2CD-79BC-342CEDAFD740}"/>
              </a:ext>
            </a:extLst>
          </p:cNvPr>
          <p:cNvSpPr txBox="1">
            <a:spLocks/>
          </p:cNvSpPr>
          <p:nvPr/>
        </p:nvSpPr>
        <p:spPr>
          <a:xfrm>
            <a:off x="5417410" y="1686559"/>
            <a:ext cx="6703470" cy="5171441"/>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dirty="0"/>
              <a:t>Sept. NQC based on Peak Hour (HE 17) = 10 MW</a:t>
            </a:r>
          </a:p>
          <a:p>
            <a:pPr marL="0" indent="0">
              <a:spcAft>
                <a:spcPts val="1800"/>
              </a:spcAft>
              <a:buNone/>
            </a:pPr>
            <a:r>
              <a:rPr lang="en-US" sz="2200" dirty="0"/>
              <a:t>Hourly Shape = HE MW / Peak Hour MW</a:t>
            </a:r>
          </a:p>
          <a:p>
            <a:pPr>
              <a:buFont typeface="Courier New" panose="02070309020205020404" pitchFamily="49" charset="0"/>
              <a:buChar char="o"/>
            </a:pPr>
            <a:r>
              <a:rPr lang="en-US" sz="2200" dirty="0"/>
              <a:t>DRPs may contract with LSEs for profiles that differ from the hourly shape, as long as in aggregate their contracts do not exceed the peak showing value</a:t>
            </a:r>
          </a:p>
          <a:p>
            <a:pPr>
              <a:buFont typeface="Courier New" panose="02070309020205020404" pitchFamily="49" charset="0"/>
              <a:buChar char="o"/>
            </a:pPr>
            <a:r>
              <a:rPr lang="en-US" sz="2200" dirty="0"/>
              <a:t>E.g., DRP could contract with LSE to provide     2 MW of DR across hours </a:t>
            </a:r>
            <a:r>
              <a:rPr lang="en-US" sz="2200"/>
              <a:t>17</a:t>
            </a:r>
            <a:r>
              <a:rPr lang="en-US" sz="2200" dirty="0"/>
              <a:t> - 21</a:t>
            </a:r>
          </a:p>
        </p:txBody>
      </p:sp>
      <p:graphicFrame>
        <p:nvGraphicFramePr>
          <p:cNvPr id="4" name="Table 3">
            <a:extLst>
              <a:ext uri="{FF2B5EF4-FFF2-40B4-BE49-F238E27FC236}">
                <a16:creationId xmlns:a16="http://schemas.microsoft.com/office/drawing/2014/main" id="{3A3A005B-EE57-21E7-9E4E-174CE953EBC5}"/>
              </a:ext>
            </a:extLst>
          </p:cNvPr>
          <p:cNvGraphicFramePr>
            <a:graphicFrameLocks noGrp="1"/>
          </p:cNvGraphicFramePr>
          <p:nvPr>
            <p:extLst>
              <p:ext uri="{D42A27DB-BD31-4B8C-83A1-F6EECF244321}">
                <p14:modId xmlns:p14="http://schemas.microsoft.com/office/powerpoint/2010/main" val="2578204313"/>
              </p:ext>
            </p:extLst>
          </p:nvPr>
        </p:nvGraphicFramePr>
        <p:xfrm>
          <a:off x="792480" y="2132012"/>
          <a:ext cx="3698241" cy="3405186"/>
        </p:xfrm>
        <a:graphic>
          <a:graphicData uri="http://schemas.openxmlformats.org/drawingml/2006/table">
            <a:tbl>
              <a:tblPr>
                <a:tableStyleId>{5C22544A-7EE6-4342-B048-85BDC9FD1C3A}</a:tableStyleId>
              </a:tblPr>
              <a:tblGrid>
                <a:gridCol w="986197">
                  <a:extLst>
                    <a:ext uri="{9D8B030D-6E8A-4147-A177-3AD203B41FA5}">
                      <a16:colId xmlns:a16="http://schemas.microsoft.com/office/drawing/2014/main" val="4143934802"/>
                    </a:ext>
                  </a:extLst>
                </a:gridCol>
                <a:gridCol w="1164261">
                  <a:extLst>
                    <a:ext uri="{9D8B030D-6E8A-4147-A177-3AD203B41FA5}">
                      <a16:colId xmlns:a16="http://schemas.microsoft.com/office/drawing/2014/main" val="3532888031"/>
                    </a:ext>
                  </a:extLst>
                </a:gridCol>
                <a:gridCol w="1547783">
                  <a:extLst>
                    <a:ext uri="{9D8B030D-6E8A-4147-A177-3AD203B41FA5}">
                      <a16:colId xmlns:a16="http://schemas.microsoft.com/office/drawing/2014/main" val="4021934688"/>
                    </a:ext>
                  </a:extLst>
                </a:gridCol>
              </a:tblGrid>
              <a:tr h="835031">
                <a:tc gridSpan="3">
                  <a:txBody>
                    <a:bodyPr/>
                    <a:lstStyle/>
                    <a:p>
                      <a:pPr algn="ctr" fontAlgn="ctr"/>
                      <a:r>
                        <a:rPr lang="en-US" sz="1800" u="none" strike="noStrike" dirty="0">
                          <a:effectLst/>
                        </a:rPr>
                        <a:t>September 2025</a:t>
                      </a:r>
                      <a:br>
                        <a:rPr lang="en-US" sz="1800" u="none" strike="noStrike" dirty="0">
                          <a:effectLst/>
                        </a:rPr>
                      </a:br>
                      <a:r>
                        <a:rPr lang="en-US" sz="1800" u="none" strike="noStrike" dirty="0">
                          <a:effectLst/>
                        </a:rPr>
                        <a:t>LIP-Awarded QC</a:t>
                      </a:r>
                      <a:endParaRPr lang="en-US" sz="1800" b="1" i="0" u="none" strike="noStrike" dirty="0">
                        <a:solidFill>
                          <a:srgbClr val="FFFFFF"/>
                        </a:solidFill>
                        <a:effectLst/>
                        <a:latin typeface="Aptos Narrow" panose="020B00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588961"/>
                  </a:ext>
                </a:extLst>
              </a:tr>
              <a:tr h="618139">
                <a:tc>
                  <a:txBody>
                    <a:bodyPr/>
                    <a:lstStyle/>
                    <a:p>
                      <a:pPr algn="ctr" fontAlgn="ctr"/>
                      <a:r>
                        <a:rPr lang="en-US" sz="1800" u="none" strike="noStrike" dirty="0">
                          <a:effectLst/>
                        </a:rPr>
                        <a:t>HE</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800" u="none" strike="noStrike" dirty="0">
                          <a:effectLst/>
                        </a:rPr>
                        <a:t>MW</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r>
                        <a:rPr lang="en-US" sz="1800" u="none" strike="noStrike">
                          <a:effectLst/>
                        </a:rPr>
                        <a:t>Hourly Shape</a:t>
                      </a:r>
                      <a:endParaRPr lang="en-US" sz="18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673825780"/>
                  </a:ext>
                </a:extLst>
              </a:tr>
              <a:tr h="325336">
                <a:tc>
                  <a:txBody>
                    <a:bodyPr/>
                    <a:lstStyle/>
                    <a:p>
                      <a:pPr algn="ctr" fontAlgn="b"/>
                      <a:r>
                        <a:rPr lang="en-US" sz="1800" u="none" strike="noStrike">
                          <a:effectLst/>
                        </a:rPr>
                        <a:t>16</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0</a:t>
                      </a:r>
                    </a:p>
                  </a:txBody>
                  <a:tcPr marL="7620" marR="7620" marT="7620" marB="0" anchor="b"/>
                </a:tc>
                <a:tc>
                  <a:txBody>
                    <a:bodyPr/>
                    <a:lstStyle/>
                    <a:p>
                      <a:pPr algn="r" fontAlgn="b"/>
                      <a:r>
                        <a:rPr lang="en-US" sz="1800" u="none" strike="noStrike">
                          <a:effectLst/>
                        </a:rPr>
                        <a:t>0</a:t>
                      </a:r>
                    </a:p>
                  </a:txBody>
                  <a:tcPr marL="7620" marR="7620" marT="7620" marB="0" anchor="b"/>
                </a:tc>
                <a:extLst>
                  <a:ext uri="{0D108BD9-81ED-4DB2-BD59-A6C34878D82A}">
                    <a16:rowId xmlns:a16="http://schemas.microsoft.com/office/drawing/2014/main" val="1512134067"/>
                  </a:ext>
                </a:extLst>
              </a:tr>
              <a:tr h="325336">
                <a:tc>
                  <a:txBody>
                    <a:bodyPr/>
                    <a:lstStyle/>
                    <a:p>
                      <a:pPr algn="ctr" fontAlgn="b"/>
                      <a:r>
                        <a:rPr lang="en-US" sz="1800" u="none" strike="noStrike">
                          <a:effectLst/>
                        </a:rPr>
                        <a:t>17</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1.00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78332519"/>
                  </a:ext>
                </a:extLst>
              </a:tr>
              <a:tr h="325336">
                <a:tc>
                  <a:txBody>
                    <a:bodyPr/>
                    <a:lstStyle/>
                    <a:p>
                      <a:pPr algn="ctr" fontAlgn="b"/>
                      <a:r>
                        <a:rPr lang="en-US" sz="1800" u="none" strike="noStrike">
                          <a:effectLst/>
                        </a:rPr>
                        <a:t>18</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dirty="0">
                          <a:effectLst/>
                        </a:rPr>
                        <a:t>8</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0.80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5287678"/>
                  </a:ext>
                </a:extLst>
              </a:tr>
              <a:tr h="325336">
                <a:tc>
                  <a:txBody>
                    <a:bodyPr/>
                    <a:lstStyle/>
                    <a:p>
                      <a:pPr algn="ctr" fontAlgn="b"/>
                      <a:r>
                        <a:rPr lang="en-US" sz="1800" u="none" strike="noStrike">
                          <a:effectLst/>
                        </a:rPr>
                        <a:t>19</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dirty="0">
                          <a:effectLst/>
                        </a:rPr>
                        <a:t>7</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0.70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04235212"/>
                  </a:ext>
                </a:extLst>
              </a:tr>
              <a:tr h="325336">
                <a:tc>
                  <a:txBody>
                    <a:bodyPr/>
                    <a:lstStyle/>
                    <a:p>
                      <a:pPr algn="ctr" fontAlgn="b"/>
                      <a:r>
                        <a:rPr lang="en-US" sz="1800" u="none" strike="noStrike">
                          <a:effectLst/>
                        </a:rPr>
                        <a:t>20</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dirty="0">
                          <a:effectLst/>
                        </a:rPr>
                        <a:t>7</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0.70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08970682"/>
                  </a:ext>
                </a:extLst>
              </a:tr>
              <a:tr h="325336">
                <a:tc>
                  <a:txBody>
                    <a:bodyPr/>
                    <a:lstStyle/>
                    <a:p>
                      <a:pPr algn="ctr" fontAlgn="b"/>
                      <a:r>
                        <a:rPr lang="en-US" sz="1800" u="none" strike="noStrike">
                          <a:effectLst/>
                        </a:rPr>
                        <a:t>21</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dirty="0">
                          <a:effectLst/>
                        </a:rPr>
                        <a:t>6</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800" u="none" strike="noStrike">
                          <a:effectLst/>
                        </a:rPr>
                        <a:t>0.60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91173218"/>
                  </a:ext>
                </a:extLst>
              </a:tr>
            </a:tbl>
          </a:graphicData>
        </a:graphic>
      </p:graphicFrame>
    </p:spTree>
    <p:extLst>
      <p:ext uri="{BB962C8B-B14F-4D97-AF65-F5344CB8AC3E}">
        <p14:creationId xmlns:p14="http://schemas.microsoft.com/office/powerpoint/2010/main" val="95642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599" y="509985"/>
            <a:ext cx="10972800" cy="690562"/>
          </a:xfrm>
        </p:spPr>
        <p:txBody>
          <a:bodyPr>
            <a:noAutofit/>
          </a:bodyPr>
          <a:lstStyle/>
          <a:p>
            <a:r>
              <a:rPr lang="en-US"/>
              <a:t>Agenda</a:t>
            </a:r>
          </a:p>
        </p:txBody>
      </p:sp>
      <p:sp>
        <p:nvSpPr>
          <p:cNvPr id="16" name="Content Placeholder 15">
            <a:extLst>
              <a:ext uri="{FF2B5EF4-FFF2-40B4-BE49-F238E27FC236}">
                <a16:creationId xmlns:a16="http://schemas.microsoft.com/office/drawing/2014/main" id="{5C230E15-EA6F-B14F-A398-A4EFDAC7C5F9}"/>
              </a:ext>
            </a:extLst>
          </p:cNvPr>
          <p:cNvSpPr>
            <a:spLocks noGrp="1"/>
          </p:cNvSpPr>
          <p:nvPr>
            <p:ph idx="1"/>
          </p:nvPr>
        </p:nvSpPr>
        <p:spPr>
          <a:xfrm>
            <a:off x="609599" y="1330449"/>
            <a:ext cx="10972800" cy="4351338"/>
          </a:xfrm>
        </p:spPr>
        <p:txBody>
          <a:bodyPr vert="horz" lIns="0" tIns="45720" rIns="91440" bIns="45720" rtlCol="0" anchor="t">
            <a:noAutofit/>
          </a:bodyPr>
          <a:lstStyle/>
          <a:p>
            <a:pPr marR="0" indent="-457200">
              <a:lnSpc>
                <a:spcPct val="107000"/>
              </a:lnSpc>
              <a:spcBef>
                <a:spcPts val="1200"/>
              </a:spcBef>
              <a:spcAft>
                <a:spcPts val="800"/>
              </a:spcAft>
              <a:buFont typeface="Courier New" panose="02070309020205020404" pitchFamily="49" charset="0"/>
              <a:buChar char="o"/>
            </a:pPr>
            <a:r>
              <a:rPr lang="en-US" sz="2800" kern="100">
                <a:effectLst/>
                <a:latin typeface="Aptos"/>
                <a:ea typeface="Aptos" panose="020B0004020202020204" pitchFamily="34" charset="0"/>
                <a:cs typeface="Times New Roman"/>
              </a:rPr>
              <a:t>SOD Implementation Timeline</a:t>
            </a:r>
          </a:p>
          <a:p>
            <a:pPr marR="0" indent="-457200">
              <a:lnSpc>
                <a:spcPct val="107000"/>
              </a:lnSpc>
              <a:spcBef>
                <a:spcPts val="0"/>
              </a:spcBef>
              <a:spcAft>
                <a:spcPts val="800"/>
              </a:spcAft>
              <a:buFont typeface="Courier New" panose="02070309020205020404" pitchFamily="49" charset="0"/>
              <a:buChar char="o"/>
            </a:pPr>
            <a:r>
              <a:rPr lang="en-US" sz="2800" kern="100">
                <a:effectLst/>
                <a:latin typeface="Aptos"/>
                <a:ea typeface="Aptos" panose="020B0004020202020204" pitchFamily="34" charset="0"/>
                <a:cs typeface="Times New Roman"/>
              </a:rPr>
              <a:t>Stakeholders’ Topics of Interest </a:t>
            </a:r>
          </a:p>
          <a:p>
            <a:pPr marL="685800" lvl="1" indent="-342900">
              <a:lnSpc>
                <a:spcPct val="107000"/>
              </a:lnSpc>
              <a:spcBef>
                <a:spcPts val="0"/>
              </a:spcBef>
              <a:buFont typeface="Wingdings" panose="05000000000000000000" pitchFamily="2" charset="2"/>
              <a:buChar char=""/>
            </a:pPr>
            <a:r>
              <a:rPr lang="en-US" sz="2400" kern="100">
                <a:effectLst/>
                <a:latin typeface="Aptos"/>
                <a:ea typeface="Aptos" panose="020B0004020202020204" pitchFamily="34" charset="0"/>
                <a:cs typeface="Times New Roman"/>
              </a:rPr>
              <a:t>Process for adding new resources to MRD </a:t>
            </a:r>
          </a:p>
          <a:p>
            <a:pPr marL="685800" lvl="1" indent="-342900">
              <a:lnSpc>
                <a:spcPct val="107000"/>
              </a:lnSpc>
              <a:spcBef>
                <a:spcPts val="0"/>
              </a:spcBef>
              <a:buFont typeface="Wingdings" panose="05000000000000000000" pitchFamily="2" charset="2"/>
              <a:buChar char=""/>
            </a:pPr>
            <a:r>
              <a:rPr lang="en-US" sz="2400" kern="100">
                <a:effectLst/>
                <a:latin typeface="Aptos"/>
                <a:ea typeface="Aptos" panose="020B0004020202020204" pitchFamily="34" charset="0"/>
                <a:cs typeface="Times New Roman"/>
              </a:rPr>
              <a:t>Showing Under Construction Resources in year-ahead filing</a:t>
            </a:r>
          </a:p>
          <a:p>
            <a:pPr marL="685800" lvl="1" indent="-342900">
              <a:lnSpc>
                <a:spcPct val="107000"/>
              </a:lnSpc>
              <a:spcBef>
                <a:spcPts val="0"/>
              </a:spcBef>
              <a:buFont typeface="Wingdings" panose="05000000000000000000" pitchFamily="2" charset="2"/>
              <a:buChar char=""/>
            </a:pPr>
            <a:r>
              <a:rPr lang="en-US" sz="2400" kern="100">
                <a:effectLst/>
                <a:latin typeface="Aptos"/>
                <a:ea typeface="Aptos" panose="020B0004020202020204" pitchFamily="34" charset="0"/>
                <a:cs typeface="Times New Roman"/>
              </a:rPr>
              <a:t>Instructions on showing </a:t>
            </a:r>
            <a:r>
              <a:rPr lang="en-US" sz="2400" kern="100" err="1">
                <a:effectLst/>
                <a:latin typeface="Aptos"/>
                <a:ea typeface="Aptos" panose="020B0004020202020204" pitchFamily="34" charset="0"/>
                <a:cs typeface="Times New Roman"/>
              </a:rPr>
              <a:t>Colocated</a:t>
            </a:r>
            <a:r>
              <a:rPr lang="en-US" sz="2400" kern="100">
                <a:effectLst/>
                <a:latin typeface="Aptos"/>
                <a:ea typeface="Aptos" panose="020B0004020202020204" pitchFamily="34" charset="0"/>
                <a:cs typeface="Times New Roman"/>
              </a:rPr>
              <a:t> and Hybrid Resources</a:t>
            </a:r>
          </a:p>
          <a:p>
            <a:pPr marL="685800" lvl="1" indent="-342900">
              <a:lnSpc>
                <a:spcPct val="107000"/>
              </a:lnSpc>
              <a:spcBef>
                <a:spcPts val="0"/>
              </a:spcBef>
              <a:buFont typeface="Wingdings" panose="05000000000000000000" pitchFamily="2" charset="2"/>
              <a:buChar char=""/>
            </a:pPr>
            <a:r>
              <a:rPr lang="en-US" sz="2400" kern="100">
                <a:effectLst/>
                <a:latin typeface="Aptos"/>
                <a:ea typeface="Aptos" panose="020B0004020202020204" pitchFamily="34" charset="0"/>
                <a:cs typeface="Times New Roman"/>
              </a:rPr>
              <a:t>Point of Interconnection limits </a:t>
            </a:r>
          </a:p>
          <a:p>
            <a:pPr marL="685800" lvl="1" indent="-342900">
              <a:lnSpc>
                <a:spcPct val="107000"/>
              </a:lnSpc>
              <a:spcBef>
                <a:spcPts val="0"/>
              </a:spcBef>
              <a:buFont typeface="Wingdings" panose="05000000000000000000" pitchFamily="2" charset="2"/>
              <a:buChar char=""/>
            </a:pPr>
            <a:r>
              <a:rPr lang="en-US" sz="2400" kern="100">
                <a:effectLst/>
                <a:latin typeface="Aptos"/>
                <a:ea typeface="Aptos" panose="020B0004020202020204" pitchFamily="34" charset="0"/>
                <a:cs typeface="Times New Roman"/>
              </a:rPr>
              <a:t>Demand Response (DR providers NQC values and LSE showings)</a:t>
            </a:r>
          </a:p>
          <a:p>
            <a:pPr marL="685800" lvl="1" indent="-342900">
              <a:lnSpc>
                <a:spcPct val="107000"/>
              </a:lnSpc>
              <a:spcBef>
                <a:spcPts val="0"/>
              </a:spcBef>
              <a:spcAft>
                <a:spcPts val="800"/>
              </a:spcAft>
              <a:buFont typeface="Wingdings" panose="05000000000000000000" pitchFamily="2" charset="2"/>
              <a:buChar char=""/>
            </a:pPr>
            <a:r>
              <a:rPr lang="en-US" sz="2400" kern="100">
                <a:effectLst/>
                <a:latin typeface="Aptos"/>
                <a:ea typeface="Aptos" panose="020B0004020202020204" pitchFamily="34" charset="0"/>
                <a:cs typeface="Times New Roman"/>
              </a:rPr>
              <a:t>Showing Template Feedback</a:t>
            </a:r>
          </a:p>
          <a:p>
            <a:pPr marR="0" indent="-457200">
              <a:lnSpc>
                <a:spcPct val="107000"/>
              </a:lnSpc>
              <a:spcBef>
                <a:spcPts val="0"/>
              </a:spcBef>
              <a:spcAft>
                <a:spcPts val="800"/>
              </a:spcAft>
              <a:buFont typeface="Courier New" panose="02070309020205020404" pitchFamily="49" charset="0"/>
              <a:buChar char="o"/>
            </a:pPr>
            <a:r>
              <a:rPr lang="en-US" sz="2800" kern="100">
                <a:effectLst/>
                <a:latin typeface="Aptos"/>
                <a:ea typeface="Aptos" panose="020B0004020202020204" pitchFamily="34" charset="0"/>
                <a:cs typeface="Times New Roman"/>
              </a:rPr>
              <a:t>Additional Comments and Questions </a:t>
            </a:r>
          </a:p>
          <a:p>
            <a:pPr>
              <a:spcBef>
                <a:spcPts val="500"/>
              </a:spcBef>
            </a:pPr>
            <a:endParaRPr lang="en-US" sz="2000" dirty="0"/>
          </a:p>
          <a:p>
            <a:pPr>
              <a:spcBef>
                <a:spcPts val="500"/>
              </a:spcBef>
            </a:pPr>
            <a:endParaRPr lang="en-US" sz="10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149283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LSE DR Showings</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20</a:t>
            </a:fld>
            <a:endParaRPr lang="en-US"/>
          </a:p>
        </p:txBody>
      </p:sp>
      <p:sp>
        <p:nvSpPr>
          <p:cNvPr id="2" name="Content Placeholder 7">
            <a:extLst>
              <a:ext uri="{FF2B5EF4-FFF2-40B4-BE49-F238E27FC236}">
                <a16:creationId xmlns:a16="http://schemas.microsoft.com/office/drawing/2014/main" id="{6F41547C-A790-B2CD-79BC-342CEDAFD740}"/>
              </a:ext>
            </a:extLst>
          </p:cNvPr>
          <p:cNvSpPr txBox="1">
            <a:spLocks/>
          </p:cNvSpPr>
          <p:nvPr/>
        </p:nvSpPr>
        <p:spPr>
          <a:xfrm>
            <a:off x="711199" y="1149659"/>
            <a:ext cx="10871199" cy="1715462"/>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2000" dirty="0"/>
              <a:t>Input NQC under contract in </a:t>
            </a:r>
            <a:r>
              <a:rPr lang="en-US" sz="2000" i="1" dirty="0"/>
              <a:t>LSE Showing </a:t>
            </a:r>
            <a:r>
              <a:rPr lang="en-US" sz="2000" dirty="0"/>
              <a:t>tab</a:t>
            </a:r>
          </a:p>
          <a:p>
            <a:pPr>
              <a:buFont typeface="Courier New" panose="02070309020205020404" pitchFamily="49" charset="0"/>
              <a:buChar char="o"/>
            </a:pPr>
            <a:r>
              <a:rPr lang="en-US" sz="2000" dirty="0"/>
              <a:t>NQC transformed into hourly showing via hourly shape when default profile equal TRUE</a:t>
            </a:r>
          </a:p>
          <a:p>
            <a:pPr>
              <a:buFont typeface="Courier New" panose="02070309020205020404" pitchFamily="49" charset="0"/>
              <a:buChar char="o"/>
            </a:pPr>
            <a:r>
              <a:rPr lang="en-US" sz="2000" dirty="0"/>
              <a:t>If desired, enter resource custom profile</a:t>
            </a:r>
          </a:p>
          <a:p>
            <a:pPr marL="0" indent="0">
              <a:buFont typeface="Arial" panose="020B0604020202020204" pitchFamily="34" charset="0"/>
              <a:buNone/>
            </a:pPr>
            <a:endParaRPr lang="en-US" sz="2200" dirty="0"/>
          </a:p>
        </p:txBody>
      </p:sp>
      <p:sp>
        <p:nvSpPr>
          <p:cNvPr id="11" name="TextBox 10">
            <a:extLst>
              <a:ext uri="{FF2B5EF4-FFF2-40B4-BE49-F238E27FC236}">
                <a16:creationId xmlns:a16="http://schemas.microsoft.com/office/drawing/2014/main" id="{47C5BEC8-DFD9-6CB1-071C-446389BF653E}"/>
              </a:ext>
            </a:extLst>
          </p:cNvPr>
          <p:cNvSpPr txBox="1"/>
          <p:nvPr/>
        </p:nvSpPr>
        <p:spPr>
          <a:xfrm>
            <a:off x="609600" y="3060639"/>
            <a:ext cx="8046720" cy="307777"/>
          </a:xfrm>
          <a:prstGeom prst="rect">
            <a:avLst/>
          </a:prstGeom>
          <a:noFill/>
        </p:spPr>
        <p:txBody>
          <a:bodyPr wrap="square">
            <a:spAutoFit/>
          </a:bodyPr>
          <a:lstStyle/>
          <a:p>
            <a:r>
              <a:rPr lang="en-US" sz="1400" i="1" dirty="0"/>
              <a:t>2 MW DR showing when Default Profile is True</a:t>
            </a:r>
          </a:p>
        </p:txBody>
      </p:sp>
      <p:sp>
        <p:nvSpPr>
          <p:cNvPr id="22" name="TextBox 21">
            <a:extLst>
              <a:ext uri="{FF2B5EF4-FFF2-40B4-BE49-F238E27FC236}">
                <a16:creationId xmlns:a16="http://schemas.microsoft.com/office/drawing/2014/main" id="{6EE97B72-B944-6888-CAB3-B28CCC245358}"/>
              </a:ext>
            </a:extLst>
          </p:cNvPr>
          <p:cNvSpPr txBox="1"/>
          <p:nvPr/>
        </p:nvSpPr>
        <p:spPr>
          <a:xfrm>
            <a:off x="599436" y="4380971"/>
            <a:ext cx="7853683" cy="307777"/>
          </a:xfrm>
          <a:prstGeom prst="rect">
            <a:avLst/>
          </a:prstGeom>
          <a:noFill/>
        </p:spPr>
        <p:txBody>
          <a:bodyPr wrap="square">
            <a:spAutoFit/>
          </a:bodyPr>
          <a:lstStyle/>
          <a:p>
            <a:r>
              <a:rPr lang="en-US" sz="1400" i="1" dirty="0"/>
              <a:t>2 MW DR showing when Default Profile is False and custom profile entered</a:t>
            </a:r>
          </a:p>
        </p:txBody>
      </p:sp>
      <p:graphicFrame>
        <p:nvGraphicFramePr>
          <p:cNvPr id="4" name="Table 3">
            <a:extLst>
              <a:ext uri="{FF2B5EF4-FFF2-40B4-BE49-F238E27FC236}">
                <a16:creationId xmlns:a16="http://schemas.microsoft.com/office/drawing/2014/main" id="{6FFBDA57-851D-9B41-6B62-C113A44A2C1A}"/>
              </a:ext>
            </a:extLst>
          </p:cNvPr>
          <p:cNvGraphicFramePr>
            <a:graphicFrameLocks noGrp="1"/>
          </p:cNvGraphicFramePr>
          <p:nvPr>
            <p:extLst>
              <p:ext uri="{D42A27DB-BD31-4B8C-83A1-F6EECF244321}">
                <p14:modId xmlns:p14="http://schemas.microsoft.com/office/powerpoint/2010/main" val="245906626"/>
              </p:ext>
            </p:extLst>
          </p:nvPr>
        </p:nvGraphicFramePr>
        <p:xfrm>
          <a:off x="614363" y="4724927"/>
          <a:ext cx="9423400" cy="647700"/>
        </p:xfrm>
        <a:graphic>
          <a:graphicData uri="http://schemas.openxmlformats.org/drawingml/2006/table">
            <a:tbl>
              <a:tblPr/>
              <a:tblGrid>
                <a:gridCol w="2108200">
                  <a:extLst>
                    <a:ext uri="{9D8B030D-6E8A-4147-A177-3AD203B41FA5}">
                      <a16:colId xmlns:a16="http://schemas.microsoft.com/office/drawing/2014/main" val="1075733349"/>
                    </a:ext>
                  </a:extLst>
                </a:gridCol>
                <a:gridCol w="1219200">
                  <a:extLst>
                    <a:ext uri="{9D8B030D-6E8A-4147-A177-3AD203B41FA5}">
                      <a16:colId xmlns:a16="http://schemas.microsoft.com/office/drawing/2014/main" val="4225396682"/>
                    </a:ext>
                  </a:extLst>
                </a:gridCol>
                <a:gridCol w="1219200">
                  <a:extLst>
                    <a:ext uri="{9D8B030D-6E8A-4147-A177-3AD203B41FA5}">
                      <a16:colId xmlns:a16="http://schemas.microsoft.com/office/drawing/2014/main" val="1601351929"/>
                    </a:ext>
                  </a:extLst>
                </a:gridCol>
                <a:gridCol w="1219200">
                  <a:extLst>
                    <a:ext uri="{9D8B030D-6E8A-4147-A177-3AD203B41FA5}">
                      <a16:colId xmlns:a16="http://schemas.microsoft.com/office/drawing/2014/main" val="2064691793"/>
                    </a:ext>
                  </a:extLst>
                </a:gridCol>
                <a:gridCol w="1219200">
                  <a:extLst>
                    <a:ext uri="{9D8B030D-6E8A-4147-A177-3AD203B41FA5}">
                      <a16:colId xmlns:a16="http://schemas.microsoft.com/office/drawing/2014/main" val="2909533391"/>
                    </a:ext>
                  </a:extLst>
                </a:gridCol>
                <a:gridCol w="1219200">
                  <a:extLst>
                    <a:ext uri="{9D8B030D-6E8A-4147-A177-3AD203B41FA5}">
                      <a16:colId xmlns:a16="http://schemas.microsoft.com/office/drawing/2014/main" val="505327925"/>
                    </a:ext>
                  </a:extLst>
                </a:gridCol>
                <a:gridCol w="1219200">
                  <a:extLst>
                    <a:ext uri="{9D8B030D-6E8A-4147-A177-3AD203B41FA5}">
                      <a16:colId xmlns:a16="http://schemas.microsoft.com/office/drawing/2014/main" val="2062449231"/>
                    </a:ext>
                  </a:extLst>
                </a:gridCol>
              </a:tblGrid>
              <a:tr h="381000">
                <a:tc>
                  <a:txBody>
                    <a:bodyPr/>
                    <a:lstStyle/>
                    <a:p>
                      <a:pPr algn="ctr" fontAlgn="ctr"/>
                      <a:r>
                        <a:rPr lang="en-US" sz="1200" b="1" i="0" u="none" strike="noStrike">
                          <a:solidFill>
                            <a:srgbClr val="FFFFFF"/>
                          </a:solidFill>
                          <a:effectLst/>
                          <a:latin typeface="Century Gothic" panose="020B0502020202020204" pitchFamily="34" charset="0"/>
                        </a:rPr>
                        <a:t>Resource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16</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17</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18</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19</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20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21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1858048272"/>
                  </a:ext>
                </a:extLst>
              </a:tr>
              <a:tr h="266700">
                <a:tc>
                  <a:txBody>
                    <a:bodyPr/>
                    <a:lstStyle/>
                    <a:p>
                      <a:pPr algn="l" fontAlgn="ctr"/>
                      <a:r>
                        <a:rPr lang="en-US" sz="1600" b="0" i="0" u="none" strike="noStrike">
                          <a:solidFill>
                            <a:srgbClr val="000000"/>
                          </a:solidFill>
                          <a:effectLst/>
                          <a:latin typeface="Aptos Narrow" panose="020B0004020202020204" pitchFamily="34" charset="0"/>
                        </a:rPr>
                        <a:t>DR_RESOURCE_ID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dirty="0">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362034121"/>
                  </a:ext>
                </a:extLst>
              </a:tr>
            </a:tbl>
          </a:graphicData>
        </a:graphic>
      </p:graphicFrame>
      <p:graphicFrame>
        <p:nvGraphicFramePr>
          <p:cNvPr id="6" name="Table 5">
            <a:extLst>
              <a:ext uri="{FF2B5EF4-FFF2-40B4-BE49-F238E27FC236}">
                <a16:creationId xmlns:a16="http://schemas.microsoft.com/office/drawing/2014/main" id="{4EF17A1F-3894-6E24-E463-2827D623E0DE}"/>
              </a:ext>
            </a:extLst>
          </p:cNvPr>
          <p:cNvGraphicFramePr>
            <a:graphicFrameLocks noGrp="1"/>
          </p:cNvGraphicFramePr>
          <p:nvPr>
            <p:extLst>
              <p:ext uri="{D42A27DB-BD31-4B8C-83A1-F6EECF244321}">
                <p14:modId xmlns:p14="http://schemas.microsoft.com/office/powerpoint/2010/main" val="4230700275"/>
              </p:ext>
            </p:extLst>
          </p:nvPr>
        </p:nvGraphicFramePr>
        <p:xfrm>
          <a:off x="609600" y="3364173"/>
          <a:ext cx="9423400" cy="647700"/>
        </p:xfrm>
        <a:graphic>
          <a:graphicData uri="http://schemas.openxmlformats.org/drawingml/2006/table">
            <a:tbl>
              <a:tblPr/>
              <a:tblGrid>
                <a:gridCol w="2108200">
                  <a:extLst>
                    <a:ext uri="{9D8B030D-6E8A-4147-A177-3AD203B41FA5}">
                      <a16:colId xmlns:a16="http://schemas.microsoft.com/office/drawing/2014/main" val="2114219223"/>
                    </a:ext>
                  </a:extLst>
                </a:gridCol>
                <a:gridCol w="1219200">
                  <a:extLst>
                    <a:ext uri="{9D8B030D-6E8A-4147-A177-3AD203B41FA5}">
                      <a16:colId xmlns:a16="http://schemas.microsoft.com/office/drawing/2014/main" val="166659275"/>
                    </a:ext>
                  </a:extLst>
                </a:gridCol>
                <a:gridCol w="1219200">
                  <a:extLst>
                    <a:ext uri="{9D8B030D-6E8A-4147-A177-3AD203B41FA5}">
                      <a16:colId xmlns:a16="http://schemas.microsoft.com/office/drawing/2014/main" val="674463811"/>
                    </a:ext>
                  </a:extLst>
                </a:gridCol>
                <a:gridCol w="1219200">
                  <a:extLst>
                    <a:ext uri="{9D8B030D-6E8A-4147-A177-3AD203B41FA5}">
                      <a16:colId xmlns:a16="http://schemas.microsoft.com/office/drawing/2014/main" val="468067115"/>
                    </a:ext>
                  </a:extLst>
                </a:gridCol>
                <a:gridCol w="1219200">
                  <a:extLst>
                    <a:ext uri="{9D8B030D-6E8A-4147-A177-3AD203B41FA5}">
                      <a16:colId xmlns:a16="http://schemas.microsoft.com/office/drawing/2014/main" val="1095838346"/>
                    </a:ext>
                  </a:extLst>
                </a:gridCol>
                <a:gridCol w="1219200">
                  <a:extLst>
                    <a:ext uri="{9D8B030D-6E8A-4147-A177-3AD203B41FA5}">
                      <a16:colId xmlns:a16="http://schemas.microsoft.com/office/drawing/2014/main" val="3539422387"/>
                    </a:ext>
                  </a:extLst>
                </a:gridCol>
                <a:gridCol w="1219200">
                  <a:extLst>
                    <a:ext uri="{9D8B030D-6E8A-4147-A177-3AD203B41FA5}">
                      <a16:colId xmlns:a16="http://schemas.microsoft.com/office/drawing/2014/main" val="138124834"/>
                    </a:ext>
                  </a:extLst>
                </a:gridCol>
              </a:tblGrid>
              <a:tr h="381000">
                <a:tc>
                  <a:txBody>
                    <a:bodyPr/>
                    <a:lstStyle/>
                    <a:p>
                      <a:pPr algn="ctr" fontAlgn="ctr"/>
                      <a:r>
                        <a:rPr lang="en-US" sz="1200" b="1" i="0" u="none" strike="noStrike">
                          <a:solidFill>
                            <a:srgbClr val="FFFFFF"/>
                          </a:solidFill>
                          <a:effectLst/>
                          <a:latin typeface="Century Gothic" panose="020B0502020202020204" pitchFamily="34" charset="0"/>
                        </a:rPr>
                        <a:t>Resource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16</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17</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18</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19</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20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200" b="1" i="0" u="none" strike="noStrike">
                          <a:solidFill>
                            <a:srgbClr val="FFFFFF"/>
                          </a:solidFill>
                          <a:effectLst/>
                          <a:latin typeface="Century Gothic" panose="020B0502020202020204" pitchFamily="34" charset="0"/>
                        </a:rPr>
                        <a:t>MW HE 21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3097079995"/>
                  </a:ext>
                </a:extLst>
              </a:tr>
              <a:tr h="266700">
                <a:tc>
                  <a:txBody>
                    <a:bodyPr/>
                    <a:lstStyle/>
                    <a:p>
                      <a:pPr algn="l" fontAlgn="ctr"/>
                      <a:r>
                        <a:rPr lang="en-US" sz="1600" b="0" i="0" u="none" strike="noStrike">
                          <a:solidFill>
                            <a:srgbClr val="000000"/>
                          </a:solidFill>
                          <a:effectLst/>
                          <a:latin typeface="Aptos Narrow" panose="020B0004020202020204" pitchFamily="34" charset="0"/>
                        </a:rPr>
                        <a:t>DR_RESOURCE_ID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1.6</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1.4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latin typeface="Aptos Narrow" panose="020B0004020202020204" pitchFamily="34" charset="0"/>
                        </a:rPr>
                        <a:t>1.4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dirty="0">
                          <a:solidFill>
                            <a:srgbClr val="000000"/>
                          </a:solidFill>
                          <a:effectLst/>
                          <a:latin typeface="Aptos Narrow" panose="020B0004020202020204" pitchFamily="34" charset="0"/>
                        </a:rPr>
                        <a:t>1.2</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70307658"/>
                  </a:ext>
                </a:extLst>
              </a:tr>
            </a:tbl>
          </a:graphicData>
        </a:graphic>
      </p:graphicFrame>
    </p:spTree>
    <p:extLst>
      <p:ext uri="{BB962C8B-B14F-4D97-AF65-F5344CB8AC3E}">
        <p14:creationId xmlns:p14="http://schemas.microsoft.com/office/powerpoint/2010/main" val="96993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Showing Template &amp; RA Guide Feedback</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200" dirty="0"/>
              <a:t>Optimizer logic</a:t>
            </a:r>
          </a:p>
          <a:p>
            <a:pPr lvl="1">
              <a:buFont typeface="Courier New" panose="02070309020205020404" pitchFamily="49" charset="0"/>
              <a:buChar char="o"/>
            </a:pPr>
            <a:r>
              <a:rPr lang="en-US" sz="2000" dirty="0"/>
              <a:t>Option to prioritize closing open positions</a:t>
            </a:r>
          </a:p>
          <a:p>
            <a:pPr lvl="1">
              <a:buFont typeface="Courier New" panose="02070309020205020404" pitchFamily="49" charset="0"/>
              <a:buChar char="o"/>
            </a:pPr>
            <a:r>
              <a:rPr lang="en-US" sz="2000" dirty="0"/>
              <a:t>Fully utilize one storage unit before moving on to the next (avoid scenario of many batteries with partial utilization)</a:t>
            </a:r>
          </a:p>
          <a:p>
            <a:pPr marL="0" indent="0">
              <a:buNone/>
            </a:pPr>
            <a:r>
              <a:rPr lang="en-US" sz="2200" dirty="0"/>
              <a:t>Performance run times (optimization, validation checks)</a:t>
            </a:r>
          </a:p>
          <a:p>
            <a:pPr marL="0" indent="0">
              <a:buNone/>
            </a:pPr>
            <a:r>
              <a:rPr lang="en-US" sz="2200" dirty="0"/>
              <a:t>Clearer error messages for debugging</a:t>
            </a:r>
          </a:p>
          <a:p>
            <a:pPr marL="0" indent="0">
              <a:buNone/>
            </a:pPr>
            <a:endParaRPr lang="en-US" sz="22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314122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56996" y="1152470"/>
            <a:ext cx="8082618" cy="1023728"/>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Additional Comments or 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22</a:t>
            </a:fld>
            <a:endParaRPr lang="en-US"/>
          </a:p>
        </p:txBody>
      </p:sp>
    </p:spTree>
    <p:extLst>
      <p:ext uri="{BB962C8B-B14F-4D97-AF65-F5344CB8AC3E}">
        <p14:creationId xmlns:p14="http://schemas.microsoft.com/office/powerpoint/2010/main" val="326920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a:hlinkClick r:id="rId2"/>
              </a:rPr>
              <a:t>Resource Adequacy Homepage</a:t>
            </a:r>
            <a:r>
              <a:rPr lang="en-US" sz="2400" b="0"/>
              <a:t> </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24624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88171" cy="500743"/>
          </a:xfrm>
        </p:spPr>
        <p:txBody>
          <a:bodyPr>
            <a:noAutofit/>
          </a:bodyPr>
          <a:lstStyle/>
          <a:p>
            <a:r>
              <a:rPr lang="en-US"/>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3</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1060088826"/>
              </p:ext>
            </p:extLst>
          </p:nvPr>
        </p:nvGraphicFramePr>
        <p:xfrm>
          <a:off x="494631" y="1244600"/>
          <a:ext cx="11140977" cy="4473105"/>
        </p:xfrm>
        <a:graphic>
          <a:graphicData uri="http://schemas.openxmlformats.org/drawingml/2006/table">
            <a:tbl>
              <a:tblPr firstRow="1" bandRow="1">
                <a:tableStyleId>{5C22544A-7EE6-4342-B048-85BDC9FD1C3A}</a:tableStyleId>
              </a:tblPr>
              <a:tblGrid>
                <a:gridCol w="8027689">
                  <a:extLst>
                    <a:ext uri="{9D8B030D-6E8A-4147-A177-3AD203B41FA5}">
                      <a16:colId xmlns:a16="http://schemas.microsoft.com/office/drawing/2014/main" val="1488842552"/>
                    </a:ext>
                  </a:extLst>
                </a:gridCol>
                <a:gridCol w="3113288">
                  <a:extLst>
                    <a:ext uri="{9D8B030D-6E8A-4147-A177-3AD203B41FA5}">
                      <a16:colId xmlns:a16="http://schemas.microsoft.com/office/drawing/2014/main" val="1836252042"/>
                    </a:ext>
                  </a:extLst>
                </a:gridCol>
              </a:tblGrid>
              <a:tr h="423320">
                <a:tc>
                  <a:txBody>
                    <a:bodyPr/>
                    <a:lstStyle/>
                    <a:p>
                      <a:pPr lvl="0">
                        <a:buNone/>
                      </a:pPr>
                      <a:r>
                        <a:rPr lang="en-US" sz="2000" b="1" i="0" u="none" strike="noStrike" noProof="0">
                          <a:solidFill>
                            <a:srgbClr val="000000"/>
                          </a:solidFill>
                          <a:latin typeface="Century Gothic"/>
                        </a:rPr>
                        <a:t>Recent Program Milestones and Upcoming Dates: </a:t>
                      </a:r>
                      <a:endParaRPr lang="en-US" sz="2000" b="1"/>
                    </a:p>
                  </a:txBody>
                  <a:tcPr/>
                </a:tc>
                <a:tc>
                  <a:txBody>
                    <a:bodyPr/>
                    <a:lstStyle/>
                    <a:p>
                      <a:endParaRPr lang="en-US"/>
                    </a:p>
                  </a:txBody>
                  <a:tcPr/>
                </a:tc>
                <a:extLst>
                  <a:ext uri="{0D108BD9-81ED-4DB2-BD59-A6C34878D82A}">
                    <a16:rowId xmlns:a16="http://schemas.microsoft.com/office/drawing/2014/main" val="1348300913"/>
                  </a:ext>
                </a:extLst>
              </a:tr>
              <a:tr h="423320">
                <a:tc>
                  <a:txBody>
                    <a:bodyPr/>
                    <a:lstStyle/>
                    <a:p>
                      <a:r>
                        <a:rPr lang="en-US">
                          <a:solidFill>
                            <a:schemeClr val="tx1">
                              <a:lumMod val="50000"/>
                              <a:lumOff val="50000"/>
                            </a:schemeClr>
                          </a:solidFill>
                        </a:rPr>
                        <a:t>Draft RA Guide and Local &amp; Flex Template sent to LSEs</a:t>
                      </a:r>
                    </a:p>
                  </a:txBody>
                  <a:tcPr/>
                </a:tc>
                <a:tc>
                  <a:txBody>
                    <a:bodyPr/>
                    <a:lstStyle/>
                    <a:p>
                      <a:r>
                        <a:rPr lang="en-US">
                          <a:solidFill>
                            <a:schemeClr val="tx1">
                              <a:lumMod val="50000"/>
                              <a:lumOff val="50000"/>
                            </a:schemeClr>
                          </a:solidFill>
                        </a:rPr>
                        <a:t>July 29, 2024</a:t>
                      </a:r>
                    </a:p>
                  </a:txBody>
                  <a:tcPr/>
                </a:tc>
                <a:extLst>
                  <a:ext uri="{0D108BD9-81ED-4DB2-BD59-A6C34878D82A}">
                    <a16:rowId xmlns:a16="http://schemas.microsoft.com/office/drawing/2014/main" val="251951226"/>
                  </a:ext>
                </a:extLst>
              </a:tr>
              <a:tr h="423320">
                <a:tc>
                  <a:txBody>
                    <a:bodyPr/>
                    <a:lstStyle/>
                    <a:p>
                      <a:pPr lvl="0">
                        <a:buNone/>
                      </a:pPr>
                      <a:r>
                        <a:rPr lang="en-US">
                          <a:solidFill>
                            <a:schemeClr val="tx1">
                              <a:lumMod val="50000"/>
                              <a:lumOff val="50000"/>
                            </a:schemeClr>
                          </a:solidFill>
                        </a:rPr>
                        <a:t>Initial 2025 Year-Ahead RA Allocations Sent to LSEs </a:t>
                      </a:r>
                    </a:p>
                  </a:txBody>
                  <a:tcPr/>
                </a:tc>
                <a:tc>
                  <a:txBody>
                    <a:bodyPr/>
                    <a:lstStyle/>
                    <a:p>
                      <a:pPr lvl="0">
                        <a:buNone/>
                      </a:pPr>
                      <a:r>
                        <a:rPr lang="en-US">
                          <a:solidFill>
                            <a:schemeClr val="tx1">
                              <a:lumMod val="50000"/>
                              <a:lumOff val="50000"/>
                            </a:schemeClr>
                          </a:solidFill>
                        </a:rPr>
                        <a:t>July 31, 2024</a:t>
                      </a:r>
                    </a:p>
                  </a:txBody>
                  <a:tcPr/>
                </a:tc>
                <a:extLst>
                  <a:ext uri="{0D108BD9-81ED-4DB2-BD59-A6C34878D82A}">
                    <a16:rowId xmlns:a16="http://schemas.microsoft.com/office/drawing/2014/main" val="4045080827"/>
                  </a:ext>
                </a:extLst>
              </a:tr>
              <a:tr h="423320">
                <a:tc>
                  <a:txBody>
                    <a:bodyPr/>
                    <a:lstStyle/>
                    <a:p>
                      <a:r>
                        <a:rPr lang="en-US" sz="1800">
                          <a:solidFill>
                            <a:schemeClr val="tx1">
                              <a:lumMod val="50000"/>
                              <a:lumOff val="50000"/>
                            </a:schemeClr>
                          </a:solidFill>
                          <a:latin typeface="+mn-lt"/>
                        </a:rPr>
                        <a:t>Informal Comment Period for Draft RA Guide and SOD Template</a:t>
                      </a:r>
                    </a:p>
                  </a:txBody>
                  <a:tcPr/>
                </a:tc>
                <a:tc>
                  <a:txBody>
                    <a:bodyPr/>
                    <a:lstStyle/>
                    <a:p>
                      <a:r>
                        <a:rPr lang="en-US" sz="1800">
                          <a:solidFill>
                            <a:schemeClr val="tx1">
                              <a:lumMod val="50000"/>
                              <a:lumOff val="50000"/>
                            </a:schemeClr>
                          </a:solidFill>
                          <a:latin typeface="+mn-lt"/>
                        </a:rPr>
                        <a:t>Jul 29 - Aug 22, 2024</a:t>
                      </a:r>
                    </a:p>
                  </a:txBody>
                  <a:tcPr/>
                </a:tc>
                <a:extLst>
                  <a:ext uri="{0D108BD9-81ED-4DB2-BD59-A6C34878D82A}">
                    <a16:rowId xmlns:a16="http://schemas.microsoft.com/office/drawing/2014/main" val="2510920317"/>
                  </a:ext>
                </a:extLst>
              </a:tr>
              <a:tr h="423320">
                <a:tc>
                  <a:txBody>
                    <a:bodyPr/>
                    <a:lstStyle/>
                    <a:p>
                      <a:r>
                        <a:rPr lang="en-US" sz="1800">
                          <a:solidFill>
                            <a:schemeClr val="tx1">
                              <a:lumMod val="50000"/>
                              <a:lumOff val="50000"/>
                            </a:schemeClr>
                          </a:solidFill>
                          <a:latin typeface="+mn-lt"/>
                        </a:rPr>
                        <a:t>LSE Final Load Forecasts Submitted to CEC &amp; CPUC</a:t>
                      </a:r>
                    </a:p>
                  </a:txBody>
                  <a:tcPr/>
                </a:tc>
                <a:tc>
                  <a:txBody>
                    <a:bodyPr/>
                    <a:lstStyle/>
                    <a:p>
                      <a:r>
                        <a:rPr lang="en-US" sz="1800">
                          <a:solidFill>
                            <a:schemeClr val="tx1">
                              <a:lumMod val="50000"/>
                              <a:lumOff val="50000"/>
                            </a:schemeClr>
                          </a:solidFill>
                          <a:latin typeface="+mn-lt"/>
                        </a:rPr>
                        <a:t>August 12, 2024</a:t>
                      </a:r>
                    </a:p>
                  </a:txBody>
                  <a:tcPr/>
                </a:tc>
                <a:extLst>
                  <a:ext uri="{0D108BD9-81ED-4DB2-BD59-A6C34878D82A}">
                    <a16:rowId xmlns:a16="http://schemas.microsoft.com/office/drawing/2014/main" val="1540917832"/>
                  </a:ext>
                </a:extLst>
              </a:tr>
              <a:tr h="747865">
                <a:tc>
                  <a:txBody>
                    <a:bodyPr/>
                    <a:lstStyle/>
                    <a:p>
                      <a:pPr lvl="0">
                        <a:buNone/>
                      </a:pPr>
                      <a:r>
                        <a:rPr lang="en-US" sz="1800" b="0" i="0" u="none" strike="noStrike" noProof="0">
                          <a:solidFill>
                            <a:schemeClr val="tx1">
                              <a:lumMod val="50000"/>
                              <a:lumOff val="50000"/>
                            </a:schemeClr>
                          </a:solidFill>
                          <a:latin typeface="+mn-lt"/>
                        </a:rPr>
                        <a:t>Draft Master Resource Database (MRD) posted; </a:t>
                      </a:r>
                    </a:p>
                    <a:p>
                      <a:pPr lvl="0">
                        <a:buNone/>
                      </a:pPr>
                      <a:endParaRPr lang="en-US" sz="800" b="0" i="0" u="none" strike="noStrike" noProof="0">
                        <a:solidFill>
                          <a:schemeClr val="tx1">
                            <a:lumMod val="50000"/>
                            <a:lumOff val="50000"/>
                          </a:schemeClr>
                        </a:solidFill>
                        <a:latin typeface="+mn-lt"/>
                      </a:endParaRPr>
                    </a:p>
                    <a:p>
                      <a:pPr lvl="0">
                        <a:buNone/>
                      </a:pPr>
                      <a:r>
                        <a:rPr lang="en-US" sz="1800" b="0" i="0" u="none" strike="noStrike" noProof="0">
                          <a:solidFill>
                            <a:schemeClr val="tx1">
                              <a:lumMod val="50000"/>
                              <a:lumOff val="50000"/>
                            </a:schemeClr>
                          </a:solidFill>
                          <a:latin typeface="+mn-lt"/>
                        </a:rPr>
                        <a:t>MRD Comment Period</a:t>
                      </a:r>
                      <a:endParaRPr lang="en-US" sz="1800">
                        <a:solidFill>
                          <a:schemeClr val="tx1">
                            <a:lumMod val="50000"/>
                            <a:lumOff val="50000"/>
                          </a:schemeClr>
                        </a:solidFill>
                        <a:latin typeface="+mn-lt"/>
                      </a:endParaRPr>
                    </a:p>
                  </a:txBody>
                  <a:tcPr/>
                </a:tc>
                <a:tc>
                  <a:txBody>
                    <a:bodyPr/>
                    <a:lstStyle/>
                    <a:p>
                      <a:pPr lvl="0">
                        <a:buNone/>
                      </a:pPr>
                      <a:r>
                        <a:rPr lang="en-US" sz="1800" b="0" i="0" u="none" strike="noStrike" noProof="0">
                          <a:solidFill>
                            <a:schemeClr val="tx1">
                              <a:lumMod val="50000"/>
                              <a:lumOff val="50000"/>
                            </a:schemeClr>
                          </a:solidFill>
                        </a:rPr>
                        <a:t>August 26, 2024</a:t>
                      </a:r>
                    </a:p>
                    <a:p>
                      <a:pPr lvl="0">
                        <a:buNone/>
                      </a:pPr>
                      <a:endParaRPr lang="en-US" sz="800" b="0" i="0" u="none" strike="noStrike" noProof="0">
                        <a:solidFill>
                          <a:schemeClr val="tx1">
                            <a:lumMod val="50000"/>
                            <a:lumOff val="50000"/>
                          </a:schemeClr>
                        </a:solidFill>
                      </a:endParaRPr>
                    </a:p>
                    <a:p>
                      <a:pPr lvl="0">
                        <a:buNone/>
                      </a:pPr>
                      <a:r>
                        <a:rPr lang="en-US" sz="1800" b="0" i="0" u="none" strike="noStrike" noProof="0">
                          <a:solidFill>
                            <a:schemeClr val="tx1">
                              <a:lumMod val="50000"/>
                              <a:lumOff val="50000"/>
                            </a:schemeClr>
                          </a:solidFill>
                        </a:rPr>
                        <a:t>Aug 26 – Sep 4, 2024</a:t>
                      </a:r>
                      <a:endParaRPr lang="en-US">
                        <a:solidFill>
                          <a:schemeClr val="tx1">
                            <a:lumMod val="50000"/>
                            <a:lumOff val="50000"/>
                          </a:schemeClr>
                        </a:solidFill>
                      </a:endParaRPr>
                    </a:p>
                  </a:txBody>
                  <a:tcPr/>
                </a:tc>
                <a:extLst>
                  <a:ext uri="{0D108BD9-81ED-4DB2-BD59-A6C34878D82A}">
                    <a16:rowId xmlns:a16="http://schemas.microsoft.com/office/drawing/2014/main" val="2910392792"/>
                  </a:ext>
                </a:extLst>
              </a:tr>
              <a:tr h="423320">
                <a:tc>
                  <a:txBody>
                    <a:bodyPr/>
                    <a:lstStyle/>
                    <a:p>
                      <a:r>
                        <a:rPr lang="en-US" sz="1800">
                          <a:latin typeface="+mn-lt"/>
                        </a:rPr>
                        <a:t>2025 Final MRD Published</a:t>
                      </a:r>
                    </a:p>
                  </a:txBody>
                  <a:tcPr/>
                </a:tc>
                <a:tc>
                  <a:txBody>
                    <a:bodyPr/>
                    <a:lstStyle/>
                    <a:p>
                      <a:r>
                        <a:rPr lang="en-US" sz="1800">
                          <a:latin typeface="+mn-lt"/>
                        </a:rPr>
                        <a:t>September 19, 2024*</a:t>
                      </a:r>
                    </a:p>
                  </a:txBody>
                  <a:tcPr/>
                </a:tc>
                <a:extLst>
                  <a:ext uri="{0D108BD9-81ED-4DB2-BD59-A6C34878D82A}">
                    <a16:rowId xmlns:a16="http://schemas.microsoft.com/office/drawing/2014/main" val="3918900171"/>
                  </a:ext>
                </a:extLst>
              </a:tr>
              <a:tr h="423320">
                <a:tc>
                  <a:txBody>
                    <a:bodyPr/>
                    <a:lstStyle/>
                    <a:p>
                      <a:pPr marL="0" marR="0" lvl="0" indent="0" algn="l" rtl="0" eaLnBrk="1" fontAlgn="auto" latinLnBrk="0" hangingPunct="1">
                        <a:lnSpc>
                          <a:spcPct val="100000"/>
                        </a:lnSpc>
                        <a:spcBef>
                          <a:spcPts val="0"/>
                        </a:spcBef>
                        <a:spcAft>
                          <a:spcPts val="0"/>
                        </a:spcAft>
                        <a:buClrTx/>
                        <a:buSzTx/>
                        <a:buFontTx/>
                        <a:buNone/>
                      </a:pPr>
                      <a:r>
                        <a:rPr lang="en-US"/>
                        <a:t>Final 2025 Year-Ahead Allocations and V32 of Template Sent to LSEs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September 19, 2024*</a:t>
                      </a:r>
                    </a:p>
                  </a:txBody>
                  <a:tcPr/>
                </a:tc>
                <a:extLst>
                  <a:ext uri="{0D108BD9-81ED-4DB2-BD59-A6C34878D82A}">
                    <a16:rowId xmlns:a16="http://schemas.microsoft.com/office/drawing/2014/main" val="3038040227"/>
                  </a:ext>
                </a:extLst>
              </a:tr>
              <a:tr h="747865">
                <a:tc>
                  <a:txBody>
                    <a:bodyPr/>
                    <a:lstStyle/>
                    <a:p>
                      <a:r>
                        <a:rPr lang="en-US"/>
                        <a:t>Additional SOD Office Hours</a:t>
                      </a:r>
                    </a:p>
                  </a:txBody>
                  <a:tcPr/>
                </a:tc>
                <a:tc>
                  <a:txBody>
                    <a:bodyPr/>
                    <a:lstStyle/>
                    <a:p>
                      <a:r>
                        <a:rPr lang="en-US"/>
                        <a:t>October 11, 2024</a:t>
                      </a:r>
                    </a:p>
                  </a:txBody>
                  <a:tcPr/>
                </a:tc>
                <a:extLst>
                  <a:ext uri="{0D108BD9-81ED-4DB2-BD59-A6C34878D82A}">
                    <a16:rowId xmlns:a16="http://schemas.microsoft.com/office/drawing/2014/main" val="3364180797"/>
                  </a:ext>
                </a:extLst>
              </a:tr>
            </a:tbl>
          </a:graphicData>
        </a:graphic>
      </p:graphicFrame>
      <p:sp>
        <p:nvSpPr>
          <p:cNvPr id="5" name="TextBox 4">
            <a:extLst>
              <a:ext uri="{FF2B5EF4-FFF2-40B4-BE49-F238E27FC236}">
                <a16:creationId xmlns:a16="http://schemas.microsoft.com/office/drawing/2014/main" id="{50C732E5-9BF0-6523-5202-78406BA7CB31}"/>
              </a:ext>
            </a:extLst>
          </p:cNvPr>
          <p:cNvSpPr txBox="1"/>
          <p:nvPr/>
        </p:nvSpPr>
        <p:spPr>
          <a:xfrm>
            <a:off x="716546" y="6120825"/>
            <a:ext cx="6665407" cy="276999"/>
          </a:xfrm>
          <a:prstGeom prst="rect">
            <a:avLst/>
          </a:prstGeom>
          <a:noFill/>
        </p:spPr>
        <p:txBody>
          <a:bodyPr wrap="square" rtlCol="0">
            <a:spAutoFit/>
          </a:bodyPr>
          <a:lstStyle/>
          <a:p>
            <a:r>
              <a:rPr lang="en-US" sz="1200"/>
              <a:t>*Future dates may be subject to change due to external data availability </a:t>
            </a:r>
          </a:p>
        </p:txBody>
      </p:sp>
    </p:spTree>
    <p:extLst>
      <p:ext uri="{BB962C8B-B14F-4D97-AF65-F5344CB8AC3E}">
        <p14:creationId xmlns:p14="http://schemas.microsoft.com/office/powerpoint/2010/main" val="55267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15600" cy="863600"/>
          </a:xfrm>
        </p:spPr>
        <p:txBody>
          <a:bodyPr>
            <a:noAutofit/>
          </a:bodyPr>
          <a:lstStyle/>
          <a:p>
            <a:r>
              <a:rPr lang="en-US"/>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4</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4190997599"/>
              </p:ext>
            </p:extLst>
          </p:nvPr>
        </p:nvGraphicFramePr>
        <p:xfrm>
          <a:off x="609600" y="2000843"/>
          <a:ext cx="10972799" cy="2272688"/>
        </p:xfrm>
        <a:graphic>
          <a:graphicData uri="http://schemas.openxmlformats.org/drawingml/2006/table">
            <a:tbl>
              <a:tblPr firstRow="1" bandRow="1">
                <a:tableStyleId>{5C22544A-7EE6-4342-B048-85BDC9FD1C3A}</a:tableStyleId>
              </a:tblPr>
              <a:tblGrid>
                <a:gridCol w="7936089">
                  <a:extLst>
                    <a:ext uri="{9D8B030D-6E8A-4147-A177-3AD203B41FA5}">
                      <a16:colId xmlns:a16="http://schemas.microsoft.com/office/drawing/2014/main" val="1488842552"/>
                    </a:ext>
                  </a:extLst>
                </a:gridCol>
                <a:gridCol w="3036710">
                  <a:extLst>
                    <a:ext uri="{9D8B030D-6E8A-4147-A177-3AD203B41FA5}">
                      <a16:colId xmlns:a16="http://schemas.microsoft.com/office/drawing/2014/main" val="1836252042"/>
                    </a:ext>
                  </a:extLst>
                </a:gridCol>
              </a:tblGrid>
              <a:tr h="408152">
                <a:tc>
                  <a:txBody>
                    <a:bodyPr/>
                    <a:lstStyle/>
                    <a:p>
                      <a:r>
                        <a:rPr lang="en-US"/>
                        <a:t>RA Compliance Filing</a:t>
                      </a:r>
                    </a:p>
                  </a:txBody>
                  <a:tcPr/>
                </a:tc>
                <a:tc>
                  <a:txBody>
                    <a:bodyPr/>
                    <a:lstStyle/>
                    <a:p>
                      <a:r>
                        <a:rPr lang="en-US"/>
                        <a:t>Due Date</a:t>
                      </a:r>
                    </a:p>
                  </a:txBody>
                  <a:tcPr/>
                </a:tc>
                <a:extLst>
                  <a:ext uri="{0D108BD9-81ED-4DB2-BD59-A6C34878D82A}">
                    <a16:rowId xmlns:a16="http://schemas.microsoft.com/office/drawing/2014/main" val="1348300913"/>
                  </a:ext>
                </a:extLst>
              </a:tr>
              <a:tr h="408152">
                <a:tc>
                  <a:txBody>
                    <a:bodyPr/>
                    <a:lstStyle/>
                    <a:p>
                      <a:r>
                        <a:rPr lang="en-US"/>
                        <a:t>Final 2025 Year-Ahead System RA Showing</a:t>
                      </a:r>
                    </a:p>
                  </a:txBody>
                  <a:tcPr/>
                </a:tc>
                <a:tc>
                  <a:txBody>
                    <a:bodyPr/>
                    <a:lstStyle/>
                    <a:p>
                      <a:r>
                        <a:rPr lang="en-US"/>
                        <a:t>October 31, 2024</a:t>
                      </a:r>
                    </a:p>
                  </a:txBody>
                  <a:tcPr/>
                </a:tc>
                <a:extLst>
                  <a:ext uri="{0D108BD9-81ED-4DB2-BD59-A6C34878D82A}">
                    <a16:rowId xmlns:a16="http://schemas.microsoft.com/office/drawing/2014/main" val="1540917832"/>
                  </a:ext>
                </a:extLst>
              </a:tr>
              <a:tr h="408152">
                <a:tc>
                  <a:txBody>
                    <a:bodyPr/>
                    <a:lstStyle/>
                    <a:p>
                      <a:r>
                        <a:rPr lang="en-US"/>
                        <a:t>Final 2025 Flexible and Three-Year Local (for LSEs in SDG&amp;E TAC area only) RA Showing</a:t>
                      </a:r>
                    </a:p>
                  </a:txBody>
                  <a:tcPr/>
                </a:tc>
                <a:tc>
                  <a:txBody>
                    <a:bodyPr/>
                    <a:lstStyle/>
                    <a:p>
                      <a:r>
                        <a:rPr lang="en-US"/>
                        <a:t>October 31, 2024</a:t>
                      </a:r>
                    </a:p>
                  </a:txBody>
                  <a:tcPr/>
                </a:tc>
                <a:extLst>
                  <a:ext uri="{0D108BD9-81ED-4DB2-BD59-A6C34878D82A}">
                    <a16:rowId xmlns:a16="http://schemas.microsoft.com/office/drawing/2014/main" val="3918900171"/>
                  </a:ext>
                </a:extLst>
              </a:tr>
              <a:tr h="408152">
                <a:tc>
                  <a:txBody>
                    <a:bodyPr/>
                    <a:lstStyle/>
                    <a:p>
                      <a:r>
                        <a:rPr lang="en-US" dirty="0"/>
                        <a:t>January Month-Ahead Showing</a:t>
                      </a:r>
                    </a:p>
                  </a:txBody>
                  <a:tcPr/>
                </a:tc>
                <a:tc>
                  <a:txBody>
                    <a:bodyPr/>
                    <a:lstStyle/>
                    <a:p>
                      <a:r>
                        <a:rPr lang="en-US"/>
                        <a:t>November 17, 2024</a:t>
                      </a:r>
                    </a:p>
                  </a:txBody>
                  <a:tcPr/>
                </a:tc>
                <a:extLst>
                  <a:ext uri="{0D108BD9-81ED-4DB2-BD59-A6C34878D82A}">
                    <a16:rowId xmlns:a16="http://schemas.microsoft.com/office/drawing/2014/main" val="3038040227"/>
                  </a:ext>
                </a:extLst>
              </a:tr>
              <a:tr h="408152">
                <a:tc>
                  <a:txBody>
                    <a:bodyPr/>
                    <a:lstStyle/>
                    <a:p>
                      <a:r>
                        <a:rPr lang="en-US"/>
                        <a:t>February Month-Ahead Showing</a:t>
                      </a:r>
                    </a:p>
                  </a:txBody>
                  <a:tcPr/>
                </a:tc>
                <a:tc>
                  <a:txBody>
                    <a:bodyPr/>
                    <a:lstStyle/>
                    <a:p>
                      <a:r>
                        <a:rPr lang="en-US" dirty="0"/>
                        <a:t>December 18, 2024</a:t>
                      </a:r>
                    </a:p>
                  </a:txBody>
                  <a:tcPr/>
                </a:tc>
                <a:extLst>
                  <a:ext uri="{0D108BD9-81ED-4DB2-BD59-A6C34878D82A}">
                    <a16:rowId xmlns:a16="http://schemas.microsoft.com/office/drawing/2014/main" val="3364180797"/>
                  </a:ext>
                </a:extLst>
              </a:tr>
            </a:tbl>
          </a:graphicData>
        </a:graphic>
      </p:graphicFrame>
      <p:sp>
        <p:nvSpPr>
          <p:cNvPr id="6" name="TextBox 5">
            <a:extLst>
              <a:ext uri="{FF2B5EF4-FFF2-40B4-BE49-F238E27FC236}">
                <a16:creationId xmlns:a16="http://schemas.microsoft.com/office/drawing/2014/main" id="{0DAA4180-9300-1DCF-D825-773DD19F4FF0}"/>
              </a:ext>
            </a:extLst>
          </p:cNvPr>
          <p:cNvSpPr txBox="1"/>
          <p:nvPr/>
        </p:nvSpPr>
        <p:spPr>
          <a:xfrm>
            <a:off x="609600" y="1388125"/>
            <a:ext cx="10515600" cy="369332"/>
          </a:xfrm>
          <a:prstGeom prst="rect">
            <a:avLst/>
          </a:prstGeom>
          <a:noFill/>
        </p:spPr>
        <p:txBody>
          <a:bodyPr wrap="square" rtlCol="0">
            <a:spAutoFit/>
          </a:bodyPr>
          <a:lstStyle/>
          <a:p>
            <a:r>
              <a:rPr lang="en-US"/>
              <a:t>Upcoming Compliance Due Dates through 2024: </a:t>
            </a:r>
          </a:p>
        </p:txBody>
      </p:sp>
    </p:spTree>
    <p:extLst>
      <p:ext uri="{BB962C8B-B14F-4D97-AF65-F5344CB8AC3E}">
        <p14:creationId xmlns:p14="http://schemas.microsoft.com/office/powerpoint/2010/main" val="131516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2025 YA Filings: SOD System, Local, and Flexible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000" dirty="0"/>
              <a:t>Two separate filings are required for 2025 Year-Ahead Compliance: </a:t>
            </a:r>
          </a:p>
          <a:p>
            <a:pPr marL="0" indent="0">
              <a:buNone/>
            </a:pPr>
            <a:r>
              <a:rPr lang="en-US" sz="2000" b="1" u="sng" dirty="0"/>
              <a:t>System YA Showing</a:t>
            </a:r>
          </a:p>
          <a:p>
            <a:pPr marL="685800" lvl="1" indent="-342900">
              <a:buFont typeface="Wingdings" panose="05000000000000000000" pitchFamily="2" charset="2"/>
              <a:buChar char="Ø"/>
            </a:pPr>
            <a:r>
              <a:rPr lang="en-US" sz="2000" b="1" dirty="0"/>
              <a:t>Use the SOD Showing Tool</a:t>
            </a:r>
          </a:p>
          <a:p>
            <a:pPr marL="685800" lvl="1" indent="-342900"/>
            <a:r>
              <a:rPr lang="en-US" sz="2000" dirty="0"/>
              <a:t>All LSEs are required to make a System YA Showing for May - September</a:t>
            </a:r>
          </a:p>
          <a:p>
            <a:pPr marL="342900" lvl="1" indent="0">
              <a:buNone/>
            </a:pPr>
            <a:endParaRPr lang="en-US" sz="2000" dirty="0"/>
          </a:p>
          <a:p>
            <a:pPr marL="0" indent="0">
              <a:buNone/>
            </a:pPr>
            <a:r>
              <a:rPr lang="en-US" sz="2000" b="1" u="sng" dirty="0"/>
              <a:t>Local and Flexible YA Showing</a:t>
            </a:r>
          </a:p>
          <a:p>
            <a:pPr marL="685800" lvl="1" indent="-342900">
              <a:buFont typeface="Wingdings" panose="05000000000000000000" pitchFamily="2" charset="2"/>
              <a:buChar char="Ø"/>
            </a:pPr>
            <a:r>
              <a:rPr lang="en-US" sz="2000" b="1" dirty="0"/>
              <a:t>Use the Local and Flexible RA template </a:t>
            </a:r>
          </a:p>
          <a:p>
            <a:pPr marL="685800" lvl="1" indent="-342900"/>
            <a:r>
              <a:rPr lang="en-US" sz="2000" dirty="0"/>
              <a:t>All LSEs are required to demonstrate compliance with the Flexible RAR for all 12 months of 2025</a:t>
            </a:r>
          </a:p>
          <a:p>
            <a:pPr marL="685800" lvl="1" indent="-342900"/>
            <a:r>
              <a:rPr lang="en-US" sz="2000" dirty="0"/>
              <a:t>LSEs in SDG&amp;E’s distribution service area are required to demonstrate Local RAR for all 12 months of 2025, 2026, and 2027</a:t>
            </a:r>
            <a:endParaRPr lang="en-US" sz="2000" b="1" dirty="0"/>
          </a:p>
          <a:p>
            <a:pPr marL="685800" lvl="1" indent="-342900"/>
            <a:endParaRPr lang="en-US" sz="2000" b="1" dirty="0"/>
          </a:p>
          <a:p>
            <a:pPr marL="0" indent="0">
              <a:buNone/>
            </a:pPr>
            <a:r>
              <a:rPr lang="en-US" sz="2200" b="1" dirty="0"/>
              <a:t>Note: Month-Ahead filings will require one filing, using the SOD Showing Tool. </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297989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FFA-8888-3385-2DE6-C84273635E3A}"/>
              </a:ext>
            </a:extLst>
          </p:cNvPr>
          <p:cNvSpPr>
            <a:spLocks noGrp="1"/>
          </p:cNvSpPr>
          <p:nvPr>
            <p:ph type="title"/>
          </p:nvPr>
        </p:nvSpPr>
        <p:spPr>
          <a:xfrm>
            <a:off x="2060" y="1709739"/>
            <a:ext cx="12185821" cy="1720959"/>
          </a:xfrm>
        </p:spPr>
        <p:txBody>
          <a:bodyPr/>
          <a:lstStyle/>
          <a:p>
            <a:pPr algn="ctr"/>
            <a:r>
              <a:rPr lang="en-US"/>
              <a:t>Stakeholders' Topics of Interest</a:t>
            </a:r>
          </a:p>
        </p:txBody>
      </p:sp>
      <p:sp>
        <p:nvSpPr>
          <p:cNvPr id="4" name="Slide Number Placeholder 3">
            <a:extLst>
              <a:ext uri="{FF2B5EF4-FFF2-40B4-BE49-F238E27FC236}">
                <a16:creationId xmlns:a16="http://schemas.microsoft.com/office/drawing/2014/main" id="{554F31C1-764D-59B3-4E46-83FD2E7060AE}"/>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81744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Process for requesting changes to MRD </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270000"/>
            <a:ext cx="10985090" cy="4906963"/>
          </a:xfrm>
        </p:spPr>
        <p:txBody>
          <a:bodyPr vert="horz" lIns="0" tIns="45720" rIns="91440" bIns="45720" rtlCol="0" anchor="t">
            <a:noAutofit/>
          </a:bodyPr>
          <a:lstStyle/>
          <a:p>
            <a:pPr marL="0" indent="0">
              <a:spcAft>
                <a:spcPts val="600"/>
              </a:spcAft>
              <a:buNone/>
            </a:pPr>
            <a:r>
              <a:rPr lang="en-US" sz="2000" dirty="0"/>
              <a:t>MRD Overview and Instructions </a:t>
            </a:r>
            <a:r>
              <a:rPr lang="en-US" sz="2000"/>
              <a:t>document on the </a:t>
            </a:r>
            <a:r>
              <a:rPr lang="en-US" sz="2000">
                <a:hlinkClick r:id="rId3"/>
              </a:rPr>
              <a:t>website</a:t>
            </a:r>
            <a:r>
              <a:rPr lang="en-US" sz="2000" dirty="0"/>
              <a:t>:</a:t>
            </a:r>
            <a:r>
              <a:rPr lang="en-US" sz="2000"/>
              <a:t> </a:t>
            </a:r>
            <a:endParaRPr lang="en-US" dirty="0"/>
          </a:p>
          <a:p>
            <a:pPr marL="0" indent="0">
              <a:spcAft>
                <a:spcPts val="1200"/>
              </a:spcAft>
              <a:buNone/>
            </a:pPr>
            <a:r>
              <a:rPr lang="en-US" sz="2000" dirty="0"/>
              <a:t>To adjust the default values </a:t>
            </a:r>
            <a:r>
              <a:rPr lang="en-US" sz="2000"/>
              <a:t>parties</a:t>
            </a:r>
            <a:r>
              <a:rPr lang="en-US" sz="2000" dirty="0"/>
              <a:t> should provide evidence that a change is warranted. This change should ideally be grounded in contractual language, but if not then operational evidence or data should be provided. </a:t>
            </a:r>
            <a:r>
              <a:rPr lang="en-US" sz="2000" b="1" dirty="0"/>
              <a:t>Requests for changes should include evidence that the change reflects the contractual and/or operational attributes of the resource.</a:t>
            </a:r>
            <a:endParaRPr lang="en-US" sz="2000" dirty="0"/>
          </a:p>
          <a:p>
            <a:pPr marL="0" indent="0">
              <a:spcAft>
                <a:spcPts val="1200"/>
              </a:spcAft>
              <a:buNone/>
            </a:pPr>
            <a:r>
              <a:rPr lang="en-US" sz="2000" dirty="0"/>
              <a:t>If </a:t>
            </a:r>
            <a:r>
              <a:rPr lang="en-US" sz="2000"/>
              <a:t>ED staff finds an inaccuracy</a:t>
            </a:r>
            <a:r>
              <a:rPr lang="en-US" sz="2000" dirty="0"/>
              <a:t> in the MRD, we will reach out to resource owners to request they change the values in the MRD. </a:t>
            </a:r>
          </a:p>
          <a:p>
            <a:pPr marL="0" indent="0">
              <a:spcAft>
                <a:spcPts val="1200"/>
              </a:spcAft>
              <a:buNone/>
            </a:pPr>
            <a:r>
              <a:rPr lang="en-US" sz="2000" dirty="0"/>
              <a:t>Request should be made via email to </a:t>
            </a:r>
            <a:r>
              <a:rPr lang="en-US" sz="2000" dirty="0">
                <a:hlinkClick r:id="rId4"/>
              </a:rPr>
              <a:t>elijah.cohen@cpuc.ca.gov</a:t>
            </a:r>
            <a:r>
              <a:rPr lang="en-US" sz="2000" dirty="0"/>
              <a:t> and </a:t>
            </a:r>
            <a:r>
              <a:rPr lang="en-US" sz="2000" dirty="0">
                <a:hlinkClick r:id="rId5"/>
              </a:rPr>
              <a:t>rafiling@cpuc.ca.gov</a:t>
            </a:r>
            <a:r>
              <a:rPr lang="en-US" sz="2000" dirty="0"/>
              <a:t>. </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134157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72800" cy="650615"/>
          </a:xfrm>
        </p:spPr>
        <p:txBody>
          <a:bodyPr/>
          <a:lstStyle/>
          <a:p>
            <a:r>
              <a:rPr lang="en-US" sz="3200" dirty="0"/>
              <a:t>Showing Under Construction Resources in YA filing</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sz="half" idx="1"/>
          </p:nvPr>
        </p:nvSpPr>
        <p:spPr>
          <a:xfrm>
            <a:off x="609600" y="1205025"/>
            <a:ext cx="5486400" cy="4351338"/>
          </a:xfrm>
        </p:spPr>
        <p:txBody>
          <a:bodyPr vert="horz" lIns="0" tIns="45720" rIns="91440" bIns="45720" rtlCol="0" anchor="t">
            <a:noAutofit/>
          </a:bodyPr>
          <a:lstStyle/>
          <a:p>
            <a:pPr marL="0" indent="0">
              <a:spcAft>
                <a:spcPts val="600"/>
              </a:spcAft>
              <a:buNone/>
            </a:pPr>
            <a:r>
              <a:rPr lang="en-US" sz="2000" dirty="0"/>
              <a:t>Energy Division has created a </a:t>
            </a:r>
            <a:r>
              <a:rPr lang="en-US" sz="2000" i="1" dirty="0"/>
              <a:t>User-Defined Resources </a:t>
            </a:r>
            <a:r>
              <a:rPr lang="en-US" sz="2000" dirty="0"/>
              <a:t>tab in the Showing Template where under-construction resources can be added for use in year-ahead filings </a:t>
            </a:r>
          </a:p>
          <a:p>
            <a:pPr marL="0" indent="0">
              <a:spcAft>
                <a:spcPts val="600"/>
              </a:spcAft>
              <a:buNone/>
            </a:pPr>
            <a:r>
              <a:rPr lang="en-US" sz="2000" dirty="0"/>
              <a:t>Feature will be released with the final allocations on 9/19, and further instructions will be included in the SOD Template User Guide</a:t>
            </a:r>
          </a:p>
          <a:p>
            <a:pPr marL="0" indent="0">
              <a:buNone/>
            </a:pPr>
            <a:endParaRPr lang="en-US" sz="2000" dirty="0"/>
          </a:p>
          <a:p>
            <a:pPr marL="0" indent="0">
              <a:buNone/>
            </a:pPr>
            <a:endParaRPr lang="en-US" sz="2000" b="1" dirty="0"/>
          </a:p>
        </p:txBody>
      </p:sp>
      <p:sp>
        <p:nvSpPr>
          <p:cNvPr id="2" name="Content Placeholder 1">
            <a:extLst>
              <a:ext uri="{FF2B5EF4-FFF2-40B4-BE49-F238E27FC236}">
                <a16:creationId xmlns:a16="http://schemas.microsoft.com/office/drawing/2014/main" id="{8D1A2D84-A6E6-F1A2-9E46-65E2ECBA21CB}"/>
              </a:ext>
            </a:extLst>
          </p:cNvPr>
          <p:cNvSpPr>
            <a:spLocks noGrp="1"/>
          </p:cNvSpPr>
          <p:nvPr>
            <p:ph sz="half" idx="2"/>
          </p:nvPr>
        </p:nvSpPr>
        <p:spPr>
          <a:xfrm>
            <a:off x="6209552" y="1223205"/>
            <a:ext cx="5181600" cy="4351338"/>
          </a:xfrm>
        </p:spPr>
        <p:txBody>
          <a:bodyPr vert="horz" lIns="0" tIns="45720" rIns="91440" bIns="45720" rtlCol="0" anchor="t">
            <a:noAutofit/>
          </a:bodyPr>
          <a:lstStyle/>
          <a:p>
            <a:pPr marL="339725" lvl="1" indent="0">
              <a:buNone/>
            </a:pPr>
            <a:r>
              <a:rPr lang="en-US" sz="1200" dirty="0"/>
              <a:t>Available fields:</a:t>
            </a:r>
          </a:p>
          <a:p>
            <a:pPr marL="682625" lvl="1" indent="-342900"/>
            <a:r>
              <a:rPr lang="en-US" sz="1200" dirty="0"/>
              <a:t>Resource ID (e.g., queue number for under-construction)</a:t>
            </a:r>
          </a:p>
          <a:p>
            <a:pPr marL="682625" lvl="1" indent="-342900"/>
            <a:r>
              <a:rPr lang="en-US" sz="1200" dirty="0"/>
              <a:t>Resource </a:t>
            </a:r>
            <a:r>
              <a:rPr lang="en-US" sz="1200" dirty="0" err="1"/>
              <a:t>SubID</a:t>
            </a:r>
            <a:r>
              <a:rPr lang="en-US" sz="1200" dirty="0"/>
              <a:t> </a:t>
            </a:r>
          </a:p>
          <a:p>
            <a:pPr marL="682625" lvl="1" indent="-342900"/>
            <a:r>
              <a:rPr lang="en-US" sz="1200" dirty="0"/>
              <a:t>Resource Type</a:t>
            </a:r>
          </a:p>
          <a:p>
            <a:pPr marL="682625" lvl="1" indent="-342900"/>
            <a:r>
              <a:rPr lang="en-US" sz="1200" dirty="0"/>
              <a:t>Balancing Authority Area</a:t>
            </a:r>
          </a:p>
          <a:p>
            <a:pPr marL="682625" lvl="1" indent="-342900"/>
            <a:r>
              <a:rPr lang="en-US" sz="1200" dirty="0"/>
              <a:t>Path 26 Designation</a:t>
            </a:r>
          </a:p>
          <a:p>
            <a:pPr marL="682625" lvl="1" indent="-342900"/>
            <a:r>
              <a:rPr lang="en-US" sz="1200" dirty="0"/>
              <a:t>Pmax (MW)</a:t>
            </a:r>
          </a:p>
          <a:p>
            <a:pPr marL="682625" lvl="1" indent="-342900"/>
            <a:r>
              <a:rPr lang="en-US" sz="1200" dirty="0"/>
              <a:t>Monthly NQC Values (use QC Manual)</a:t>
            </a:r>
          </a:p>
          <a:p>
            <a:pPr marL="682625" lvl="1" indent="-342900"/>
            <a:r>
              <a:rPr lang="en-US" sz="1200" dirty="0"/>
              <a:t>Local Capacity Area, Flexible Category (optional)</a:t>
            </a:r>
          </a:p>
          <a:p>
            <a:pPr marL="682625" lvl="1" indent="-342900"/>
            <a:r>
              <a:rPr lang="en-US" sz="1200" dirty="0"/>
              <a:t>Battery storage resources only:</a:t>
            </a:r>
          </a:p>
          <a:p>
            <a:pPr marL="1082675" lvl="2" indent="-342900"/>
            <a:r>
              <a:rPr lang="en-US" sz="1100" dirty="0"/>
              <a:t>Storage Efficiency</a:t>
            </a:r>
          </a:p>
          <a:p>
            <a:pPr marL="1082675" lvl="2" indent="-342900"/>
            <a:r>
              <a:rPr lang="en-US" sz="1100" dirty="0"/>
              <a:t>Allows Grid Charging</a:t>
            </a:r>
          </a:p>
          <a:p>
            <a:pPr marL="1082675" lvl="2" indent="-342900"/>
            <a:r>
              <a:rPr lang="en-US" sz="1100" dirty="0"/>
              <a:t>Maximum Storage Cycle Physical Capability</a:t>
            </a:r>
          </a:p>
          <a:p>
            <a:pPr marL="1082675" lvl="2" indent="-342900"/>
            <a:r>
              <a:rPr lang="en-US" sz="1100" dirty="0"/>
              <a:t>Maximum Continuous Energy (MWh)</a:t>
            </a:r>
          </a:p>
          <a:p>
            <a:pPr marL="1082675" lvl="2" indent="-342900"/>
            <a:r>
              <a:rPr lang="en-US" sz="1100" dirty="0"/>
              <a:t>Maximum Daily Energy (MWh)</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8</a:t>
            </a:fld>
            <a:endParaRPr lang="en-US"/>
          </a:p>
        </p:txBody>
      </p:sp>
      <p:pic>
        <p:nvPicPr>
          <p:cNvPr id="3" name="Picture 2">
            <a:extLst>
              <a:ext uri="{FF2B5EF4-FFF2-40B4-BE49-F238E27FC236}">
                <a16:creationId xmlns:a16="http://schemas.microsoft.com/office/drawing/2014/main" id="{3227413A-27D3-A74B-6612-4E9E082E557A}"/>
              </a:ext>
            </a:extLst>
          </p:cNvPr>
          <p:cNvPicPr>
            <a:picLocks noChangeAspect="1"/>
          </p:cNvPicPr>
          <p:nvPr/>
        </p:nvPicPr>
        <p:blipFill>
          <a:blip r:embed="rId3"/>
          <a:stretch>
            <a:fillRect/>
          </a:stretch>
        </p:blipFill>
        <p:spPr>
          <a:xfrm>
            <a:off x="497422" y="5167368"/>
            <a:ext cx="10970054" cy="999516"/>
          </a:xfrm>
          <a:prstGeom prst="rect">
            <a:avLst/>
          </a:prstGeom>
        </p:spPr>
      </p:pic>
    </p:spTree>
    <p:extLst>
      <p:ext uri="{BB962C8B-B14F-4D97-AF65-F5344CB8AC3E}">
        <p14:creationId xmlns:p14="http://schemas.microsoft.com/office/powerpoint/2010/main" val="156624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sz="3200" dirty="0"/>
              <a:t>Showing </a:t>
            </a:r>
            <a:r>
              <a:rPr lang="en-US" sz="3200" dirty="0" err="1"/>
              <a:t>Colocated</a:t>
            </a:r>
            <a:r>
              <a:rPr lang="en-US" sz="3200" dirty="0"/>
              <a:t> Resources</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96630"/>
            <a:ext cx="10985090" cy="4164510"/>
          </a:xfrm>
        </p:spPr>
        <p:txBody>
          <a:bodyPr vert="horz" lIns="0" tIns="45720" rIns="91440" bIns="45720" rtlCol="0" anchor="t">
            <a:noAutofit/>
          </a:bodyPr>
          <a:lstStyle/>
          <a:p>
            <a:pPr marL="0" indent="0">
              <a:spcAft>
                <a:spcPts val="1200"/>
              </a:spcAft>
              <a:buNone/>
            </a:pPr>
            <a:r>
              <a:rPr lang="en-US" sz="2100" dirty="0"/>
              <a:t>Previous issue: paired storage resources that are grid-charging restricted often failed the Storage State-of-Charge test when paired VER was not contracted or shown—no capacity was available to charge the storage resource after usage.</a:t>
            </a:r>
            <a:endParaRPr lang="en-US" dirty="0"/>
          </a:p>
          <a:p>
            <a:pPr marL="0" indent="0">
              <a:spcAft>
                <a:spcPts val="1200"/>
              </a:spcAft>
              <a:buNone/>
            </a:pPr>
            <a:r>
              <a:rPr lang="en-US" sz="2100" dirty="0"/>
              <a:t>Energy Division has changed the charging logic in the template as follows:</a:t>
            </a:r>
            <a:endParaRPr lang="en-US" dirty="0"/>
          </a:p>
          <a:p>
            <a:pPr marL="285750" indent="-285750">
              <a:spcBef>
                <a:spcPts val="600"/>
              </a:spcBef>
              <a:spcAft>
                <a:spcPts val="600"/>
              </a:spcAft>
              <a:buFont typeface="Courier New" panose="02070309020205020404" pitchFamily="49" charset="0"/>
              <a:buChar char="o"/>
            </a:pPr>
            <a:r>
              <a:rPr lang="en-US" sz="1600" dirty="0"/>
              <a:t>For </a:t>
            </a:r>
            <a:r>
              <a:rPr lang="en-US" sz="1600" dirty="0" err="1"/>
              <a:t>colocated</a:t>
            </a:r>
            <a:r>
              <a:rPr lang="en-US" sz="1600" dirty="0"/>
              <a:t> grid-restricted storage resources, the applicable default capacity profiles of all </a:t>
            </a:r>
            <a:r>
              <a:rPr lang="en-US" sz="1600" dirty="0" err="1"/>
              <a:t>colocated</a:t>
            </a:r>
            <a:r>
              <a:rPr lang="en-US" sz="1600" dirty="0"/>
              <a:t> VERs will be used automatically in state-of-charge calculations without needing to be listed in the LSE Showing tab. </a:t>
            </a:r>
          </a:p>
          <a:p>
            <a:pPr marL="285750" indent="-285750">
              <a:spcBef>
                <a:spcPts val="600"/>
              </a:spcBef>
              <a:spcAft>
                <a:spcPts val="600"/>
              </a:spcAft>
              <a:buFont typeface="Courier New" panose="02070309020205020404" pitchFamily="49" charset="0"/>
              <a:buChar char="o"/>
            </a:pPr>
            <a:r>
              <a:rPr lang="en-US" sz="1600" dirty="0"/>
              <a:t>Charging requirements for </a:t>
            </a:r>
            <a:r>
              <a:rPr lang="en-US" sz="1600" dirty="0" err="1"/>
              <a:t>colocated</a:t>
            </a:r>
            <a:r>
              <a:rPr lang="en-US" sz="1600" dirty="0"/>
              <a:t> grid-restricted storage will be added to the Storage Excess Capacity test, i.e., LSE showing the storage will need to demonstrate that they’ve added sufficient energy for charging onto the grid. This accounts for the VERs' energy being available for grid charging other resources.</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1196703434"/>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139900C3-2C8F-A741-BFAD-1DAD7144C619}"/>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0EB9897C-48AF-A945-85A8-198442E28F69}"/>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5EEAEFEB-75AC-5243-90E3-1F64274834CE}"/>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A5820177-E8B0-564B-A326-FF5EECE99FE6}"/>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4346F9B6-0868-1041-A681-AF6042D22D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6BC3AB7D76A4C95100ABA517F5E83" ma:contentTypeVersion="13" ma:contentTypeDescription="Create a new document." ma:contentTypeScope="" ma:versionID="9baac76f15324f92c542607238742584">
  <xsd:schema xmlns:xsd="http://www.w3.org/2001/XMLSchema" xmlns:xs="http://www.w3.org/2001/XMLSchema" xmlns:p="http://schemas.microsoft.com/office/2006/metadata/properties" xmlns:ns2="76be18ba-3f21-4542-9cb1-4070a1d5beb6" xmlns:ns3="1b95f576-ac1d-41e6-9609-5e83155ee812" targetNamespace="http://schemas.microsoft.com/office/2006/metadata/properties" ma:root="true" ma:fieldsID="ac3e4def6835a2cadd3b482b7d81b338" ns2:_="" ns3:_="">
    <xsd:import namespace="76be18ba-3f21-4542-9cb1-4070a1d5beb6"/>
    <xsd:import namespace="1b95f576-ac1d-41e6-9609-5e83155ee8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e18ba-3f21-4542-9cb1-4070a1d5b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ad91bc-5df5-4177-b239-83290d7e6c2a}" ma:internalName="TaxCatchAll" ma:showField="CatchAllData" ma:web="76be18ba-3f21-4542-9cb1-4070a1d5b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95f576-ac1d-41e6-9609-5e83155ee8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be18ba-3f21-4542-9cb1-4070a1d5beb6" xsi:nil="true"/>
    <lcf76f155ced4ddcb4097134ff3c332f xmlns="1b95f576-ac1d-41e6-9609-5e83155ee8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D5CA2E-2293-44AB-87B0-9AE09C9632DF}">
  <ds:schemaRefs>
    <ds:schemaRef ds:uri="1b95f576-ac1d-41e6-9609-5e83155ee812"/>
    <ds:schemaRef ds:uri="76be18ba-3f21-4542-9cb1-4070a1d5b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DA4CA8-FFDA-402F-BD71-2C52892DF00A}">
  <ds:schemaRefs>
    <ds:schemaRef ds:uri="http://schemas.microsoft.com/sharepoint/v3/contenttype/forms"/>
  </ds:schemaRefs>
</ds:datastoreItem>
</file>

<file path=customXml/itemProps3.xml><?xml version="1.0" encoding="utf-8"?>
<ds:datastoreItem xmlns:ds="http://schemas.openxmlformats.org/officeDocument/2006/customXml" ds:itemID="{F1FDC99E-12DF-4D8C-8E6D-CBEA95427CE1}">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76be18ba-3f21-4542-9cb1-4070a1d5beb6"/>
    <ds:schemaRef ds:uri="http://purl.org/dc/dcmitype/"/>
    <ds:schemaRef ds:uri="http://schemas.microsoft.com/office/2006/metadata/properties"/>
    <ds:schemaRef ds:uri="http://schemas.openxmlformats.org/package/2006/metadata/core-properties"/>
    <ds:schemaRef ds:uri="1b95f576-ac1d-41e6-9609-5e83155ee812"/>
  </ds:schemaRefs>
</ds:datastoreItem>
</file>

<file path=docProps/app.xml><?xml version="1.0" encoding="utf-8"?>
<Properties xmlns="http://schemas.openxmlformats.org/officeDocument/2006/extended-properties" xmlns:vt="http://schemas.openxmlformats.org/officeDocument/2006/docPropsVTypes">
  <Template>CPUCtemplate_0622 (2)</Template>
  <TotalTime>2901</TotalTime>
  <Words>2769</Words>
  <Application>Microsoft Office PowerPoint</Application>
  <PresentationFormat>Widescreen</PresentationFormat>
  <Paragraphs>711</Paragraphs>
  <Slides>23</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Aptos</vt:lpstr>
      <vt:lpstr>Aptos Narrow</vt:lpstr>
      <vt:lpstr>Arial</vt:lpstr>
      <vt:lpstr>Calibri</vt:lpstr>
      <vt:lpstr>Century Gothic</vt:lpstr>
      <vt:lpstr>Courier New</vt:lpstr>
      <vt:lpstr>Times New Roman</vt:lpstr>
      <vt:lpstr>Wingdings</vt:lpstr>
      <vt:lpstr>CPUC White</vt:lpstr>
      <vt:lpstr>CPUC Pale Gold</vt:lpstr>
      <vt:lpstr>CPUC Dark Blue</vt:lpstr>
      <vt:lpstr>CPUC Blue</vt:lpstr>
      <vt:lpstr>CPUC Gold</vt:lpstr>
      <vt:lpstr>Slice-of-Day Office Hours</vt:lpstr>
      <vt:lpstr>Agenda</vt:lpstr>
      <vt:lpstr>Slice-of-Day Implementation Timeline</vt:lpstr>
      <vt:lpstr>Slice-of-Day Implementation Timeline</vt:lpstr>
      <vt:lpstr>2025 YA Filings: SOD System, Local, and Flexible</vt:lpstr>
      <vt:lpstr>Stakeholders' Topics of Interest</vt:lpstr>
      <vt:lpstr>Process for requesting changes to MRD </vt:lpstr>
      <vt:lpstr>Showing Under Construction Resources in YA filing</vt:lpstr>
      <vt:lpstr>Showing Colocated Resources</vt:lpstr>
      <vt:lpstr>Showing Colocated Example</vt:lpstr>
      <vt:lpstr>Showing Colocated Example</vt:lpstr>
      <vt:lpstr>Colocated Resources</vt:lpstr>
      <vt:lpstr>Showing Hybrid Resources</vt:lpstr>
      <vt:lpstr>Point of Interconnection limits </vt:lpstr>
      <vt:lpstr>Point of Interconnection limits </vt:lpstr>
      <vt:lpstr>Demand Response – YA LSE Showings and MA DRP NQC Requests</vt:lpstr>
      <vt:lpstr>Demand Response – YA LSE Showings and MA DRP NQC Requests</vt:lpstr>
      <vt:lpstr>Demand Response – YA LSE Showings and MA DRP NQC Requests</vt:lpstr>
      <vt:lpstr>Demand Response NQC</vt:lpstr>
      <vt:lpstr>LSE DR Showings</vt:lpstr>
      <vt:lpstr>Showing Template &amp; RA Guide Feedback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Day Office Hours</dc:title>
  <dc:creator>Draghi, Zoe</dc:creator>
  <cp:lastModifiedBy>Grieser, Ryan</cp:lastModifiedBy>
  <cp:revision>2</cp:revision>
  <dcterms:created xsi:type="dcterms:W3CDTF">2024-08-14T22:48:52Z</dcterms:created>
  <dcterms:modified xsi:type="dcterms:W3CDTF">2024-09-13T18:21:01Z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0x0101007586BC3AB7D76A4C95100ABA517F5E83</vt:lpwstr>
  </property>
  <property fmtid="{D5CDD505-2E9C-101B-9397-08002B2CF9AE}" pid="3" name="MediaServiceImageTags">
    <vt:lpwstr/>
  </property>
</Properties>
</file>