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07" r:id="rId3"/>
    <p:sldId id="366" r:id="rId4"/>
    <p:sldId id="367" r:id="rId5"/>
    <p:sldId id="368" r:id="rId6"/>
  </p:sldIdLst>
  <p:sldSz cx="9144000" cy="5143500" type="screen16x9"/>
  <p:notesSz cx="6858000" cy="9144000"/>
  <p:defaultTextStyle>
    <a:defPPr>
      <a:defRPr lang="en-US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2B71E"/>
    <a:srgbClr val="3057C1"/>
    <a:srgbClr val="1542C4"/>
    <a:srgbClr val="F89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5"/>
    <p:restoredTop sz="98456" autoAdjust="0"/>
  </p:normalViewPr>
  <p:slideViewPr>
    <p:cSldViewPr snapToGrid="0" snapToObjects="1">
      <p:cViewPr>
        <p:scale>
          <a:sx n="95" d="100"/>
          <a:sy n="95" d="100"/>
        </p:scale>
        <p:origin x="-664" y="-4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A630D-6A56-4647-AD54-7D3AC4AC3FFC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303BB-AC45-F145-A970-C8AE1008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17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8CA4C-F6FC-7844-9877-4C8097AFF34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BC2E-A811-604D-B71F-1959F125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0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05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436479"/>
            <a:ext cx="9144000" cy="1033493"/>
          </a:xfrm>
        </p:spPr>
        <p:txBody>
          <a:bodyPr anchor="b">
            <a:normAutofit/>
          </a:bodyPr>
          <a:lstStyle>
            <a:lvl1pPr algn="ctr">
              <a:defRPr sz="8800">
                <a:solidFill>
                  <a:srgbClr val="F2B71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4558" y="-1150130"/>
            <a:ext cx="6171407" cy="74437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1" y="3858466"/>
            <a:ext cx="2827382" cy="118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3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6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8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273848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58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4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4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6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9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4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46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5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8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06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5292" y="273847"/>
            <a:ext cx="7570058" cy="99417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42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292" y="1369219"/>
            <a:ext cx="7570058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9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9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8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273848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0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9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7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5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4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91FF8-EADD-C440-9AA8-D67566E7ED8F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AAED-2754-374E-A025-63C595142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3356" y="273847"/>
            <a:ext cx="7672001" cy="99417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348" y="1369219"/>
            <a:ext cx="7672002" cy="32635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1FF8-EADD-C440-9AA8-D67566E7ED8F}" type="datetimeFigureOut">
              <a:rPr lang="en-US" smtClean="0"/>
              <a:t>12/12/19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www.calssa.org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73742" y="-81116"/>
            <a:ext cx="9269362" cy="221226"/>
          </a:xfrm>
          <a:prstGeom prst="rect">
            <a:avLst/>
          </a:prstGeom>
          <a:solidFill>
            <a:srgbClr val="F89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>
              <a:solidFill>
                <a:srgbClr val="F2B71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372" y="4842710"/>
            <a:ext cx="1186317" cy="24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1542C4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228588" indent="-228588" algn="l" defTabSz="914355" rtl="0" eaLnBrk="1" latinLnBrk="0" hangingPunct="1">
        <a:lnSpc>
          <a:spcPct val="90000"/>
        </a:lnSpc>
        <a:spcBef>
          <a:spcPts val="1000"/>
        </a:spcBef>
        <a:buClr>
          <a:srgbClr val="F2B71E"/>
        </a:buClr>
        <a:buFont typeface="Arial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1pPr>
      <a:lvl2pPr marL="685766" indent="-228588" algn="l" defTabSz="914355" rtl="0" eaLnBrk="1" latinLnBrk="0" hangingPunct="1">
        <a:lnSpc>
          <a:spcPct val="90000"/>
        </a:lnSpc>
        <a:spcBef>
          <a:spcPts val="500"/>
        </a:spcBef>
        <a:buClr>
          <a:srgbClr val="F2B71E"/>
        </a:buClr>
        <a:buFont typeface="Arial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2pPr>
      <a:lvl3pPr marL="1142944" indent="-228588" algn="l" defTabSz="914355" rtl="0" eaLnBrk="1" latinLnBrk="0" hangingPunct="1">
        <a:lnSpc>
          <a:spcPct val="90000"/>
        </a:lnSpc>
        <a:spcBef>
          <a:spcPts val="500"/>
        </a:spcBef>
        <a:buClr>
          <a:srgbClr val="F2B71E"/>
        </a:buClr>
        <a:buFont typeface="Arial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3pPr>
      <a:lvl4pPr marL="1600120" indent="-228588" algn="l" defTabSz="914355" rtl="0" eaLnBrk="1" latinLnBrk="0" hangingPunct="1">
        <a:lnSpc>
          <a:spcPct val="90000"/>
        </a:lnSpc>
        <a:spcBef>
          <a:spcPts val="500"/>
        </a:spcBef>
        <a:buClr>
          <a:srgbClr val="F2B71E"/>
        </a:buClr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4pPr>
      <a:lvl5pPr marL="2057297" indent="-228588" algn="l" defTabSz="914355" rtl="0" eaLnBrk="1" latinLnBrk="0" hangingPunct="1">
        <a:lnSpc>
          <a:spcPct val="90000"/>
        </a:lnSpc>
        <a:spcBef>
          <a:spcPts val="500"/>
        </a:spcBef>
        <a:buClr>
          <a:srgbClr val="F2B71E"/>
        </a:buClr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Proxima Nova" charset="0"/>
          <a:ea typeface="Proxima Nova" charset="0"/>
          <a:cs typeface="Proxima Nova" charset="0"/>
        </a:defRPr>
      </a:lvl5pPr>
      <a:lvl6pPr marL="2514474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C3E1-DB9C-1642-BBF9-7BC77494976D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8293-0A9E-9B48-8046-33C45CAB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5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4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01418" y="2604224"/>
            <a:ext cx="9144000" cy="1033493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Backup Power in PSPS Zones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3600" dirty="0" smtClean="0"/>
              <a:t>Interconnection Discussion Forum</a:t>
            </a:r>
            <a:br>
              <a:rPr lang="en-US" sz="3600" dirty="0" smtClean="0"/>
            </a:br>
            <a:r>
              <a:rPr lang="en-US" sz="3600" dirty="0" smtClean="0"/>
              <a:t>December </a:t>
            </a:r>
            <a:r>
              <a:rPr lang="en-US" sz="3600" dirty="0" smtClean="0"/>
              <a:t>16</a:t>
            </a:r>
            <a:r>
              <a:rPr lang="en-US" sz="3600" dirty="0" smtClean="0"/>
              <a:t>, </a:t>
            </a:r>
            <a:r>
              <a:rPr lang="en-US" sz="36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18875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Solar-Only Charging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Under new NEM-paired storage rules, a battery is a NEM-eligible generator if it is certified to charge only from solar.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a PSPS event is announced, customers should be allowed to charge from the grid in preparation for the blackout.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can be managed by the aggregator so that customers do not have the ability to change operating modes on their own.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UL CRD for Power Control Systems will need to be updated.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need to consider whether tariff changes are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Non-Export Backup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Is an interconnection application required for a natural gas generator that is only used for backup and never operates in parallel with the grid?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What level of scrutiny is needed for a </a:t>
            </a:r>
            <a:r>
              <a:rPr lang="en-US" sz="2000" dirty="0" err="1" smtClean="0"/>
              <a:t>microgrid</a:t>
            </a:r>
            <a:r>
              <a:rPr lang="en-US" sz="2000" dirty="0" smtClean="0"/>
              <a:t> that is only used when the grid is down and never operates in parallel with the grid?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175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Jumping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It may be appropriate to process applications for backup power for critical facilities faster than typical timelines.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Queue jumping may be infeasible because the interconnection queue determines cost responsibility for grid upgrades.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For applications that are not interdependent on previously queued projects, can the utilities commit to expedited study timelines and add dedicated staff resources to accomplish that?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42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13918</TotalTime>
  <Words>224</Words>
  <Application>Microsoft Macintosh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Backup Power in PSPS Zones   Interconnection Discussion Forum December 16, 2019</vt:lpstr>
      <vt:lpstr>Solar-Only Charging</vt:lpstr>
      <vt:lpstr>Non-Export Backup Generators</vt:lpstr>
      <vt:lpstr>Queue Jumping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Elise De Grande</dc:creator>
  <cp:lastModifiedBy>Brad Heavner</cp:lastModifiedBy>
  <cp:revision>135</cp:revision>
  <cp:lastPrinted>2019-10-16T16:53:57Z</cp:lastPrinted>
  <dcterms:created xsi:type="dcterms:W3CDTF">2018-01-24T18:42:39Z</dcterms:created>
  <dcterms:modified xsi:type="dcterms:W3CDTF">2019-12-13T13:52:17Z</dcterms:modified>
</cp:coreProperties>
</file>