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307" r:id="rId3"/>
    <p:sldId id="387" r:id="rId4"/>
    <p:sldId id="389" r:id="rId5"/>
    <p:sldId id="388" r:id="rId6"/>
    <p:sldId id="382" r:id="rId7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2B71E"/>
    <a:srgbClr val="3057C1"/>
    <a:srgbClr val="1542C4"/>
    <a:srgbClr val="F89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5"/>
    <p:restoredTop sz="98456" autoAdjust="0"/>
  </p:normalViewPr>
  <p:slideViewPr>
    <p:cSldViewPr snapToGrid="0" snapToObjects="1">
      <p:cViewPr>
        <p:scale>
          <a:sx n="95" d="100"/>
          <a:sy n="95" d="100"/>
        </p:scale>
        <p:origin x="-136" y="-3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A630D-6A56-4647-AD54-7D3AC4AC3FFC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303BB-AC45-F145-A970-C8AE1008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8CA4C-F6FC-7844-9877-4C8097AFF345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BC2E-A811-604D-B71F-1959F125D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0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05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436479"/>
            <a:ext cx="9144000" cy="1033493"/>
          </a:xfrm>
        </p:spPr>
        <p:txBody>
          <a:bodyPr anchor="b">
            <a:normAutofit/>
          </a:bodyPr>
          <a:lstStyle>
            <a:lvl1pPr algn="ctr">
              <a:defRPr sz="8800">
                <a:solidFill>
                  <a:srgbClr val="F2B71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558" y="-1150130"/>
            <a:ext cx="6171407" cy="74437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1" y="3858466"/>
            <a:ext cx="2827382" cy="11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6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8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5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6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06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292" y="273847"/>
            <a:ext cx="7570058" cy="99417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542C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292" y="1369219"/>
            <a:ext cx="7570058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9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9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273848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1FF8-EADD-C440-9AA8-D67566E7ED8F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AAED-2754-374E-A025-63C595142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7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3356" y="273847"/>
            <a:ext cx="7672001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348" y="1369219"/>
            <a:ext cx="7672002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91FF8-EADD-C440-9AA8-D67566E7ED8F}" type="datetimeFigureOut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www.calssa.org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3742" y="-81116"/>
            <a:ext cx="9269362" cy="221226"/>
          </a:xfrm>
          <a:prstGeom prst="rect">
            <a:avLst/>
          </a:prstGeom>
          <a:solidFill>
            <a:srgbClr val="F89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F2B71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72" y="4842710"/>
            <a:ext cx="1186317" cy="2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1542C4"/>
          </a:solidFill>
          <a:latin typeface="Tungsten Medium" charset="0"/>
          <a:ea typeface="Tungsten Medium" charset="0"/>
          <a:cs typeface="Tungsten Medium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Clr>
          <a:srgbClr val="F2B71E"/>
        </a:buClr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Clr>
          <a:srgbClr val="F2B71E"/>
        </a:buClr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Proxima Nova" charset="0"/>
          <a:ea typeface="Proxima Nova" charset="0"/>
          <a:cs typeface="Proxima Nova" charset="0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C3E1-DB9C-1642-BBF9-7BC77494976D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8293-0A9E-9B48-8046-33C45CAB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01418" y="2229920"/>
            <a:ext cx="9144000" cy="1033493"/>
          </a:xfrm>
        </p:spPr>
        <p:txBody>
          <a:bodyPr>
            <a:normAutofit fontScale="90000"/>
          </a:bodyPr>
          <a:lstStyle/>
          <a:p>
            <a:r>
              <a:rPr lang="en-US" sz="7300" dirty="0" smtClean="0"/>
              <a:t>Rate Change Requests</a:t>
            </a:r>
            <a:r>
              <a:rPr lang="en-US" sz="7300" dirty="0" smtClean="0"/>
              <a:t/>
            </a:r>
            <a:br>
              <a:rPr lang="en-US" sz="7300" dirty="0" smtClean="0"/>
            </a:br>
            <a:r>
              <a:rPr lang="en-US" sz="3600" dirty="0" smtClean="0"/>
              <a:t>Interconnection Discussion Forum</a:t>
            </a:r>
            <a:br>
              <a:rPr lang="en-US" sz="3600" dirty="0" smtClean="0"/>
            </a:br>
            <a:r>
              <a:rPr lang="en-US" sz="3600" dirty="0" smtClean="0"/>
              <a:t>October 14, </a:t>
            </a:r>
            <a:r>
              <a:rPr lang="en-US" sz="3600" dirty="0" smtClean="0"/>
              <a:t>2020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875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292" y="1235539"/>
            <a:ext cx="7570058" cy="356372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Many customers switch rates when they install solar and storage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Customers like having contractors handle administration, so a customer’s online portal is not always the best option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If the rate change option is not on the interconnection application, it can only be done by phone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Phone requests cannot be confirmed </a:t>
            </a:r>
            <a:r>
              <a:rPr lang="mr-IN" sz="2400" dirty="0" smtClean="0"/>
              <a:t>–</a:t>
            </a:r>
            <a:r>
              <a:rPr lang="en-US" sz="2400" dirty="0" smtClean="0"/>
              <a:t> customers and contractors don’t know if it went through until it shows up on a bill, often months later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Utilities should have a standard form that can be e-signed by the customer and submitted to a dedicated portal or email</a:t>
            </a:r>
          </a:p>
        </p:txBody>
      </p:sp>
    </p:spTree>
    <p:extLst>
      <p:ext uri="{BB962C8B-B14F-4D97-AF65-F5344CB8AC3E}">
        <p14:creationId xmlns:p14="http://schemas.microsoft.com/office/powerpoint/2010/main" val="409507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Eligibility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For SGIP, residential customers need to be on specific rates to get incentives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If it takes two months after PTO for a customer to prove they are on the right rate, that is an unreasonable delay in receiving the SGIP rebate</a:t>
            </a:r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1028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Rate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/>
              <a:t>Large commercial systems take a long time between application submittal and PTO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Customers normally do not want to switch rates until their system is operational because the new rate may increase bills without solar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Customers should be able to schedule rate changes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5659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266830" y="3503701"/>
            <a:ext cx="533717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Brad Heavner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Policy Director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California Solar &amp; Storage Association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brad@calssa.org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31" y="1404020"/>
            <a:ext cx="6563779" cy="18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19917</TotalTime>
  <Words>207</Words>
  <Application>Microsoft Macintosh PowerPoint</Application>
  <PresentationFormat>On-screen Show (16:9)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Rate Change Requests Interconnection Discussion Forum October 14, 2020</vt:lpstr>
      <vt:lpstr>Rate Changes</vt:lpstr>
      <vt:lpstr>Program Eligibility</vt:lpstr>
      <vt:lpstr>Timing of Rate Changes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Elise De Grande</dc:creator>
  <cp:lastModifiedBy>Brad Heavner</cp:lastModifiedBy>
  <cp:revision>166</cp:revision>
  <cp:lastPrinted>2019-10-16T16:53:57Z</cp:lastPrinted>
  <dcterms:created xsi:type="dcterms:W3CDTF">2018-01-24T18:42:39Z</dcterms:created>
  <dcterms:modified xsi:type="dcterms:W3CDTF">2020-10-09T17:48:57Z</dcterms:modified>
</cp:coreProperties>
</file>