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018_1CFA1C10.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661" r:id="rId6"/>
    <p:sldMasterId id="2147483674" r:id="rId7"/>
    <p:sldMasterId id="2147483687" r:id="rId8"/>
    <p:sldMasterId id="2147483734" r:id="rId9"/>
    <p:sldMasterId id="2147483747" r:id="rId10"/>
  </p:sldMasterIdLst>
  <p:notesMasterIdLst>
    <p:notesMasterId r:id="rId29"/>
  </p:notesMasterIdLst>
  <p:sldIdLst>
    <p:sldId id="256" r:id="rId11"/>
    <p:sldId id="8199" r:id="rId12"/>
    <p:sldId id="8191" r:id="rId13"/>
    <p:sldId id="8182" r:id="rId14"/>
    <p:sldId id="8171" r:id="rId15"/>
    <p:sldId id="8179" r:id="rId16"/>
    <p:sldId id="8208" r:id="rId17"/>
    <p:sldId id="8214" r:id="rId18"/>
    <p:sldId id="8211" r:id="rId19"/>
    <p:sldId id="8213" r:id="rId20"/>
    <p:sldId id="8212" r:id="rId21"/>
    <p:sldId id="8206" r:id="rId22"/>
    <p:sldId id="8183" r:id="rId23"/>
    <p:sldId id="8200" r:id="rId24"/>
    <p:sldId id="8217" r:id="rId25"/>
    <p:sldId id="8216" r:id="rId26"/>
    <p:sldId id="8194" r:id="rId27"/>
    <p:sldId id="820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0520A-16A1-6054-F4BE-1CB5824925E0}" name="Goldmuntz, Sarah" initials="GS" userId="Goldmuntz, Sarah" providerId="None"/>
  <p188:author id="{4945A00C-022D-34EC-76AD-9CE9E79E6814}" name="Keishaa" initials="K" userId="S::Keishaa.Austin@cpuc.ca.gov::ceb64ddc-e5a7-4255-94e0-00b206a51baf" providerId="AD"/>
  <p188:author id="{BDB4B30D-248D-0389-148B-5116AE04D2A9}" name="Petlin, Gabriel" initials="PG" userId="S::gabriel.petlin@cpuc.ca.gov::acdc109c-6cda-4721-8e45-bc15709e48dd" providerId="AD"/>
  <p188:author id="{45097D2C-F0FA-359B-3DB0-16A8827E65EA}" name="Regnier, Justin" initials="JR" userId="Regnier, Justin" providerId="None"/>
  <p188:author id="{13DEEC40-F7CC-70CD-6E74-D879243C36BB}" name="Tse, Jessica" initials="TJ" userId="Tse, Jessica" providerId="None"/>
  <p188:author id="{A10AC548-EFDF-2D0F-C058-9DA348C89B03}" name="Withrow, David" initials="WD" userId="S::david.withrow@cpuc.ca.gov::65b6befa-edb6-4d70-8c29-7ef6094b4c20" providerId="AD"/>
  <p188:author id="{28DC684C-FBA4-203E-350F-C249E089CC54}" name="Raffan, Neil" initials="RN" userId="S::neil.raffan@cpuc.ca.gov::87a1623c-4dc2-4a97-bf9e-e201bac15b14" providerId="AD"/>
  <p188:author id="{1F15065C-7DDA-AA98-F7D3-62E430D092DA}" name="Gupta, Aloke" initials="GA" userId="S::aloke.gupta@cpuc.ca.gov::be9b2c9c-0503-4b57-8480-20bd3ad9164c" providerId="AD"/>
  <p188:author id="{5B49A275-5F0F-0ED1-0B66-5FF32187B43C}" name="Ortego, Jason" initials="OJ" userId="S::Jason.Ortego@cpuc.ca.gov::039b24d0-a416-49f5-9b86-e558e1ee224d" providerId="AD"/>
  <p188:author id="{9287267D-296A-6887-5632-1BF16A21FC19}" name="Regnier, Justin" initials="RJ" userId="S::justin.regnier@cpuc.ca.gov::968b9045-773c-4a23-aadd-4b3e7ccdb938" providerId="AD"/>
  <p188:author id="{55172C7F-188C-E42F-8396-68223865F51F}" name="Aliaga-Caro, Jose" initials="ACJ" userId="S::jose.aliaga-caro@cpuc.ca.gov::26880341-e982-4382-9f35-4b00bf7b3a51" providerId="AD"/>
  <p188:author id="{EA4C1983-6478-20EA-B26A-DA3D8FAFDD70}" name="Lakey, Jonathan" initials="LJ" userId="S::jonathan.lakey@cpuc.ca.gov::772daaa6-9f4b-4543-9887-ebb66c422589" providerId="AD"/>
  <p188:author id="{A551498A-3EDE-84BB-946B-DFB32225B28D}" name="Singh, Amanda" initials="SA" userId="S::Amanda.Singh@cpuc.ca.gov::b0a305e7-d194-4753-9bde-db8e946ec6df" providerId="AD"/>
  <p188:author id="{EB8DF490-E244-C935-0929-3E5CE7D8A72C}" name="Sterkel, Merideth &quot;Molly&quot;" initials="SM&quot;" userId="S::Merideth.Sterkel@cpuc.ca.gov::9f99ea54-d642-440c-a70c-716acc02a43d" providerId="AD"/>
  <p188:author id="{05565EAC-9608-58CA-23DC-13065A61EB71}" name="Chase, Shelby" initials="CS" userId="S::Shelby.Chase@cpuc.ca.gov::b9a74f7b-cf73-4aa6-b1ed-e3b3526b70f6" providerId="AD"/>
  <p188:author id="{5F0026BF-6B07-0B3E-B636-2730C9987BB5}" name="Pelliccio, Christina" initials="PC" userId="S::christina.pelliccio@cpuc.ca.gov::382536fa-12fe-4324-b07e-cd15637ed21b" providerId="AD"/>
  <p188:author id="{CEE97BC1-C001-4972-CCE4-9B4E6C2725B1}" name="Brant, Simone" initials="BS" userId="S::simone.brant@cpuc.ca.gov::468ebe8d-1b2a-400d-bed1-5987d5e64cc4" providerId="AD"/>
  <p188:author id="{5B184AC4-7FF4-B73D-DE67-58B36A944B27}" name="McGarry, James" initials="MJ" userId="S::james.mcgarry@cpuc.ca.gov::4ed70578-3dab-4c8b-a419-6a0879f9ead5" providerId="AD"/>
  <p188:author id="{590F80DA-99B0-E310-37FA-87D8C8B60B7E}" name="Sterkel, Merideth &quot;Molly&quot;" initials="S&quot;" userId="S::merideth.sterkel@cpuc.ca.gov::9f99ea54-d642-440c-a70c-716acc02a43d" providerId="AD"/>
  <p188:author id="{ACCE39DF-FBF5-0F33-1629-958C6A4A277E}" name="Mozafari, Maryam" initials="MM" userId="S::maryam.mozafari@cpuc.ca.gov::d08947d9-d8f0-4c4c-bede-9a27d38e0b30" providerId="AD"/>
  <p188:author id="{33FE87E7-A3F4-F010-89C9-CA69408A39B7}" name="Reiser, Lauren" initials="RL" userId="S::lauren.reiser@cpuc.ca.gov::ae9f5d00-a87e-417b-84a5-4289863e4d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ingh, Amanda" initials="SA" lastIdx="19" clrIdx="6">
    <p:extLst>
      <p:ext uri="{19B8F6BF-5375-455C-9EA6-DF929625EA0E}">
        <p15:presenceInfo xmlns:p15="http://schemas.microsoft.com/office/powerpoint/2012/main" userId="S::Amanda.Singh@cpuc.ca.gov::b0a305e7-d194-4753-9bde-db8e946ec6df" providerId="AD"/>
      </p:ext>
    </p:extLst>
  </p:cmAuthor>
  <p:cmAuthor id="1" name="LaBonte, Alison" initials="LA" lastIdx="34" clrIdx="0">
    <p:extLst>
      <p:ext uri="{19B8F6BF-5375-455C-9EA6-DF929625EA0E}">
        <p15:presenceInfo xmlns:p15="http://schemas.microsoft.com/office/powerpoint/2012/main" userId="S::alison.labonte@cpuc.ca.gov::c9b55e8c-c27b-4389-9bed-f08c3c1969f8" providerId="AD"/>
      </p:ext>
    </p:extLst>
  </p:cmAuthor>
  <p:cmAuthor id="8" name="Mack, Grant" initials="MG" lastIdx="1" clrIdx="7">
    <p:extLst>
      <p:ext uri="{19B8F6BF-5375-455C-9EA6-DF929625EA0E}">
        <p15:presenceInfo xmlns:p15="http://schemas.microsoft.com/office/powerpoint/2012/main" userId="S::Grant.Mack@cpuc.ca.gov::345f8a6f-a9d1-469e-9048-f1a8e7d53b80" providerId="AD"/>
      </p:ext>
    </p:extLst>
  </p:cmAuthor>
  <p:cmAuthor id="2" name="Symonds, Jason" initials="SJ" lastIdx="22" clrIdx="1">
    <p:extLst>
      <p:ext uri="{19B8F6BF-5375-455C-9EA6-DF929625EA0E}">
        <p15:presenceInfo xmlns:p15="http://schemas.microsoft.com/office/powerpoint/2012/main" userId="S::Jason.Symonds@cpuc.ca.gov::c22ec0fe-4df0-4a1d-aeeb-6a026164c074" providerId="AD"/>
      </p:ext>
    </p:extLst>
  </p:cmAuthor>
  <p:cmAuthor id="9" name="Kjensli, Nika" initials="KN" lastIdx="1" clrIdx="8">
    <p:extLst>
      <p:ext uri="{19B8F6BF-5375-455C-9EA6-DF929625EA0E}">
        <p15:presenceInfo xmlns:p15="http://schemas.microsoft.com/office/powerpoint/2012/main" userId="S::nika.kjensli@cpuc.ca.gov::9120ce1a-efae-4873-a2d3-0658a4a33d6d" providerId="AD"/>
      </p:ext>
    </p:extLst>
  </p:cmAuthor>
  <p:cmAuthor id="3" name="Kulkarni, Kapil" initials="KK" lastIdx="2" clrIdx="2">
    <p:extLst>
      <p:ext uri="{19B8F6BF-5375-455C-9EA6-DF929625EA0E}">
        <p15:presenceInfo xmlns:p15="http://schemas.microsoft.com/office/powerpoint/2012/main" userId="S::kapil.kulkarni@cpuc.ca.gov::af35e3bb-8062-4f6e-9bca-bb809f2d8308" providerId="AD"/>
      </p:ext>
    </p:extLst>
  </p:cmAuthor>
  <p:cmAuthor id="4" name="Haine, Steven K." initials="HK" lastIdx="1" clrIdx="3">
    <p:extLst>
      <p:ext uri="{19B8F6BF-5375-455C-9EA6-DF929625EA0E}">
        <p15:presenceInfo xmlns:p15="http://schemas.microsoft.com/office/powerpoint/2012/main" userId="S::steven.haine@cpuc.ca.gov::e5299d74-28aa-4433-ab20-55c5d59145aa" providerId="AD"/>
      </p:ext>
    </p:extLst>
  </p:cmAuthor>
  <p:cmAuthor id="5" name="Hanes, Fred" initials="HF" lastIdx="1" clrIdx="4">
    <p:extLst>
      <p:ext uri="{19B8F6BF-5375-455C-9EA6-DF929625EA0E}">
        <p15:presenceInfo xmlns:p15="http://schemas.microsoft.com/office/powerpoint/2012/main" userId="S::fred.hanes@cpuc.ca.gov::b00feec7-91bf-4c79-83ce-67350cc02427" providerId="AD"/>
      </p:ext>
    </p:extLst>
  </p:cmAuthor>
  <p:cmAuthor id="6" name="Bout, Danjel" initials="BD" lastIdx="2" clrIdx="5">
    <p:extLst>
      <p:ext uri="{19B8F6BF-5375-455C-9EA6-DF929625EA0E}">
        <p15:presenceInfo xmlns:p15="http://schemas.microsoft.com/office/powerpoint/2012/main" userId="S::danjel.bout@cpuc.ca.gov::f41d2a45-522f-4754-8519-2894ee0dd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1B73D-3427-DBEE-2341-C478D044E711}" v="17" dt="2025-05-19T13:19:56.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comments/modernComment_2018_1CFA1C10.xml><?xml version="1.0" encoding="utf-8"?>
<p188:cmLst xmlns:a="http://schemas.openxmlformats.org/drawingml/2006/main" xmlns:r="http://schemas.openxmlformats.org/officeDocument/2006/relationships" xmlns:p188="http://schemas.microsoft.com/office/powerpoint/2018/8/main">
  <p188:cm id="{C4571DA9-ECB8-4060-A3C1-ADE6B93E25FB}" authorId="{5F0026BF-6B07-0B3E-B636-2730C9987BB5}" status="resolved" created="2024-08-09T18:53:40.145">
    <pc:sldMkLst xmlns:pc="http://schemas.microsoft.com/office/powerpoint/2013/main/command">
      <pc:docMk/>
      <pc:sldMk cId="4021756656" sldId="8210"/>
    </pc:sldMkLst>
    <p188:replyLst>
      <p188:reply id="{2205AE85-0069-4855-8A75-3BD79478A2C3}" authorId="{9990520A-16A1-6054-F4BE-1CB5824925E0}" created="2024-08-09T21:11:54.627">
        <p188:txBody>
          <a:bodyPr/>
          <a:lstStyle/>
          <a:p>
            <a:r>
              <a:rPr lang="en-US"/>
              <a:t>[@Pelliccio, Christina] I’m going to put your other ones in an appendix and keep this one for now. Sound good?</a:t>
            </a:r>
          </a:p>
        </p188:txBody>
      </p188:reply>
      <p188:reply id="{C52D94EC-D8F3-436C-8886-23A3594FB01F}" authorId="{5F0026BF-6B07-0B3E-B636-2730C9987BB5}" created="2024-08-09T21:35:32.970">
        <p188:txBody>
          <a:bodyPr/>
          <a:lstStyle/>
          <a:p>
            <a:r>
              <a:rPr lang="en-US"/>
              <a:t>[@Goldmuntz, Sarah] Perfect!</a:t>
            </a:r>
          </a:p>
        </p188:txBody>
      </p188:reply>
    </p188:replyLst>
    <p188:txBody>
      <a:bodyPr/>
      <a:lstStyle/>
      <a:p>
        <a:r>
          <a:rPr lang="en-US"/>
          <a:t>[@Goldmuntz, Sarah] do you think this slide is enough or should we include any of the ones above?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0ACE7A-C6EF-8447-9F67-958EE183E041}"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90547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9910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371475"/>
            <a:ext cx="4508500" cy="2536825"/>
          </a:xfrm>
        </p:spPr>
      </p:sp>
      <p:sp>
        <p:nvSpPr>
          <p:cNvPr id="3" name="Notes Placeholder 2"/>
          <p:cNvSpPr>
            <a:spLocks noGrp="1"/>
          </p:cNvSpPr>
          <p:nvPr>
            <p:ph type="body" idx="1"/>
          </p:nvPr>
        </p:nvSpPr>
        <p:spPr>
          <a:xfrm>
            <a:off x="610729" y="3040204"/>
            <a:ext cx="5608320" cy="3660458"/>
          </a:xfrm>
        </p:spPr>
        <p:txBody>
          <a:bodyPr/>
          <a:lstStyle/>
          <a:p>
            <a:r>
              <a:rPr lang="en-ZW">
                <a:cs typeface="Calibri"/>
              </a:rPr>
              <a:t>This slide shows the unprecedented quantity of new clean energy resources that have come online in under two years. </a:t>
            </a:r>
          </a:p>
          <a:p>
            <a:r>
              <a:rPr lang="en-ZW">
                <a:cs typeface="Calibri"/>
              </a:rPr>
              <a:t>                    So, Let’s just take a quick look at this data together. We are showing both the nameplate and Sept. net qualifying capacity (NQC). The NQC reflects the amount a particular resource can count towards meeting the reliability requirements.  </a:t>
            </a:r>
          </a:p>
          <a:p>
            <a:r>
              <a:rPr lang="en-ZW">
                <a:cs typeface="Calibri"/>
              </a:rPr>
              <a:t>                 The first row shows the huge amount of new energy storage that has come online since January 2020. This is really the big story in the transformation of the energy fleet.  While we have been expecting storage to provide reliability for most of the past decade – here we can see it has finally arrived – it is now here.   So, Prior to 2020 we had just barely begun to see a few hundred MWs of energy storage online to serve the CAISO markets – and most of the storage was providing just ancillary services. But the storage that you see here now reflects a truly new reliability resource – and these storage MWs are providing energy and capacity on a daily basis.  There is also some storage shown in the “Hybrid” line – so together, there is over 4,000 MW of new storage regularly serving the CAISO market at this time. (And growing monthly)</a:t>
            </a:r>
          </a:p>
          <a:p>
            <a:r>
              <a:rPr lang="en-ZW">
                <a:cs typeface="Calibri"/>
              </a:rPr>
              <a:t>             Of course these storage MWs need energy to charge – so the wind and solar MWs that were added in the past two years – can help provide that energy.   </a:t>
            </a:r>
          </a:p>
          <a:p>
            <a:endParaRPr lang="en-ZW">
              <a:cs typeface="Calibri"/>
            </a:endParaRPr>
          </a:p>
          <a:p>
            <a:r>
              <a:rPr lang="en-ZW">
                <a:cs typeface="Calibri"/>
              </a:rPr>
              <a:t>In addition to the Clean New Resources shown, our possibly last new gas plants came online in Feb 2020 so they are included here as part of the data set of new resources.  Also, some of our new resources serving the CAISO do so as imports, so there are some new imports shown on this chart as well. </a:t>
            </a:r>
          </a:p>
          <a:p>
            <a:endParaRPr lang="en-ZW">
              <a:cs typeface="Calibri"/>
            </a:endParaRPr>
          </a:p>
          <a:p>
            <a:r>
              <a:rPr lang="en-ZW">
                <a:cs typeface="Calibri"/>
              </a:rPr>
              <a:t>All of the new resources support reliability in different ways. </a:t>
            </a:r>
          </a:p>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325482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71392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218995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6C00D-0B72-492E-881E-A2632D412278}"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1F07905-E137-49CA-A9A9-6C440F71EA99}"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2CFA875-53CB-4F42-9EDF-1336A737B391}"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8800131F-22A2-4C61-9774-73A1B9109D9F}"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91A59BA4-EDD0-4027-A063-625085893734}"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D831C37-7D81-4C6F-8067-32B71A6AA1C6}"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3125FCD-8E8B-46D5-9A5F-A8BA013CD720}"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D567A25-A55A-47E0-AA9F-6253DC9076AD}"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0A30674-6473-47BD-87A6-815DF8CB9CEE}"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C231D8D-3112-46F3-B405-8C8AE40D0670}"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DC417C9-B2BB-4C7D-9BF9-78D1332899E4}"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285A51B-1412-4C36-81DE-EA291FF35949}"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D2A4D9C6-400B-4353-B0DB-8C999763E5A8}"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3571B83-F4F7-4FC4-BBE9-D14F2F25780C}"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2C6C324-33EC-4A81-ACDB-8EE1EFB1B3AA}"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1C15764-388E-4C5F-BD7B-223B12E89E88}"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B8EBB1D-AE33-4E6C-9345-9B0B6F1E96A5}"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5A89517-CCCA-4F93-B968-23F8328C82C6}"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1410288-E293-4912-9DD5-A7A23003B8E3}"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D04743E9-5718-49D5-9703-5DD8EF30FFB1}"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AD9EA5C-C2C2-4B27-A607-65C0B329A28C}"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29B3BBF-B28B-4641-8CBE-E79388BBFEB4}"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0A3BC6D-727C-4927-BC08-EDB364B5AC0C}"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9913CCA-9D09-492C-916C-1681F2C97F0A}"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AD9B4FF-3F0C-4587-AF94-B85CB17692FA}"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507B435-0FE4-41FE-9880-A8F2EF9FBF2E}"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9817BC-603D-4D58-AAE9-2189E873D7ED}"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5D98621-9B22-4439-BBDC-389C69977C30}"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8FCE8E3-1A35-47DB-8859-47329062B8C1}"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6D2F012-EBE6-4427-8F61-641494DEED98}"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031E4F9E-916E-455B-899C-F6608DEC9A24}"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A08A7439-1ABB-4CD2-B84A-4B4718B28F68}"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0FF8779-E11B-4230-97E1-9BC4D27E29F3}"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0C4A004-8388-498F-A1DD-6035875A3C3D}"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8327BE-AC4C-4C5B-B2DF-B5FA9352DBC7}"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61501DC-1A7A-4C79-9659-E6D5F0196AD0}"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4BE0C68-118B-41F9-82B7-956001106640}"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B3E8EF8-3F25-45D5-8D69-CACB1BB81114}"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3FB0F06-7083-41DF-921E-6C893F966893}"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64E99D-A8E7-47A8-893B-CA043AA98793}"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C4F6736-D2C5-4898-8A98-AAB1EE8C53F3}"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E8B0220-8291-4FC1-97AC-117347A0A328}"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2CA5D9E-9BAD-4CC2-B883-F58C93E36990}"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E16A4BF-380A-47BA-85C0-19F82C5494EB}"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78AF4A7-02B0-40E1-BB7E-25DA5312F44D}"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64B8419-2234-40A4-AF89-CB4DAEDBF5AB}"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E095A6A-BA4C-4C9A-B559-79E7F7294ADB}"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BDE002-E3C7-4768-9C3F-2B78FE5E3419}"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0C59CBB-6F0B-4466-9969-DE76E47904ED}"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476BD16-A3C7-49C8-B88D-67CCFB11A20A}"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6CD8418-13BB-415A-B41C-9B4980186004}"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222BBCE-F217-4F77-8737-BCE42103890A}"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E49222D-08C5-44CC-A753-7E5793B47A45}"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4DA5561-7E37-4490-AAE5-3F028EDFABBD}"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1EA9660-66EA-49A0-A7F2-9EB6CE9A9499}"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D149B3D-5257-4A35-9BE7-06DE41681427}"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BE44D44-382D-4950-A773-3D4E3D6CEDC8}"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a:prstGeom prst="rect">
            <a:avLst/>
          </a:prstGeo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a:prstGeom prst="rect">
            <a:avLst/>
          </a:prstGeo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a:xfrm>
            <a:off x="609600" y="1825625"/>
            <a:ext cx="10972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a:prstGeom prst="rect">
            <a:avLst/>
          </a:prstGeo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a:prstGeom prst="rect">
            <a:avLst/>
          </a:prstGeo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a:prstGeom prst="rect">
            <a:avLst/>
          </a:prstGeo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a:prstGeom prst="rect">
            <a:avLst/>
          </a:prstGeo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3BD12B8-3B26-4D3F-A1D1-E35196D6BA4C}"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a:prstGeom prst="rect">
            <a:avLst/>
          </a:prstGeo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a:xfrm>
            <a:off x="609600" y="1825625"/>
            <a:ext cx="10972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May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May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May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May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May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May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296B7B7-6D4A-404A-90CB-E862D843B7C0}"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May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May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May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May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0C40D8-E0F4-497A-8B18-224E066D6DD2}" type="datetime4">
              <a:rPr lang="en-US" smtClean="0"/>
              <a:t>May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E23F2EB-2248-4BE4-A733-D6404F2D6412}"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33DC933B-E4BD-4C97-BA4B-E9686BA96529}"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B3F2B90-37F6-48E7-8D17-75BFFE6001B8}"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E15709A-8055-4EAB-870B-C4EC798E821E}"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7996C8D8-1933-476A-AB67-618F701FEC2B}"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May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puc.ca.gov/industries-and-topics/electrical-energy/electric-power-procurement/long-term-procurement-planning/more-information-on-authorizing-procurement/irp-procurement-track"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018_1CFA1C10.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https://www.energy.ca.gov/data-reports/energy-almanac" TargetMode="External"/><Relationship Id="rId13" Type="http://schemas.openxmlformats.org/officeDocument/2006/relationships/hyperlink" Target="https://www.cpuc.ca.gov/-/media/cpuc-website/divisions/energy-division/documents/integrated-resource-plan-and-long-term-procurement-plan-irp-ltpp/final-public-report-d19mtr-compliance-summaries-feb-2023-vintagever2.pdf" TargetMode="External"/><Relationship Id="rId3" Type="http://schemas.openxmlformats.org/officeDocument/2006/relationships/hyperlink" Target="https://www.cpuc.ca.gov/trackingenergy" TargetMode="External"/><Relationship Id="rId7" Type="http://schemas.openxmlformats.org/officeDocument/2006/relationships/hyperlink" Target="https://www.energy.ca.gov/publications/2025/joint-agency-reliability-planning-assessment-covering-requirements-sb-846" TargetMode="External"/><Relationship Id="rId12" Type="http://schemas.openxmlformats.org/officeDocument/2006/relationships/hyperlink" Target="https://www.cpuc.ca.gov/-/media/cpuc-website/divisions/energy-division/documents/integrated-resource-plan-and-long-term-procurement-plan-irp-ltpp/publicirpcompliancereport080123.pdf" TargetMode="External"/><Relationship Id="rId17" Type="http://schemas.openxmlformats.org/officeDocument/2006/relationships/hyperlink" Target="mailto:irpdatarequest@cpuc.ca.gov" TargetMode="External"/><Relationship Id="rId2" Type="http://schemas.openxmlformats.org/officeDocument/2006/relationships/notesSlide" Target="../notesSlides/notesSlide5.xml"/><Relationship Id="rId16" Type="http://schemas.openxmlformats.org/officeDocument/2006/relationships/hyperlink" Target="https://www.cpuc.ca.gov/-/media/cpuc-website/divisions/energy-division/documents/integrated-resource-plan-and-long-term-procurement-plan-irp-ltpp/ed_staff_review_of_feb2021_data_in_compliance_with_d1911016.pdf" TargetMode="External"/><Relationship Id="rId1" Type="http://schemas.openxmlformats.org/officeDocument/2006/relationships/slideLayout" Target="../slideLayouts/slideLayout2.xml"/><Relationship Id="rId6" Type="http://schemas.openxmlformats.org/officeDocument/2006/relationships/hyperlink" Target="https://www.cpuc.ca.gov/-/media/cpuc-website/divisions/energy-division/documents/summer-2021-reliability/tracking-energy-development/tn262236_20250318t113822_joint-agency-reliability-planning-assessment.pdf" TargetMode="External"/><Relationship Id="rId11" Type="http://schemas.openxmlformats.org/officeDocument/2006/relationships/hyperlink" Target="https://www.cpuc.ca.gov/-/media/cpuc-website/divisions/energy-division/documents/integrated-resource-plan-and-long-term-procurement-plan-irp-ltpp/irp12123compliancereport.pdf" TargetMode="External"/><Relationship Id="rId5" Type="http://schemas.openxmlformats.org/officeDocument/2006/relationships/hyperlink" Target="https://www.cpuc.ca.gov/-/media/cpuc-website/divisions/energy-division/documents/summer-2021-reliability/tracking-energy-development/joint-agency-reliability-planning-assessment--sb-846-combined-second-and-third-quarterly-report-2024.pdf" TargetMode="External"/><Relationship Id="rId15" Type="http://schemas.openxmlformats.org/officeDocument/2006/relationships/hyperlink" Target="https://www.cpuc.ca.gov/-/media/cpuc-website/divisions/energy-division/documents/integrated-resource-plan-and-long-term-procurement-plan-irp-ltpp/d1911016-feb-2022-procurement.pdf" TargetMode="External"/><Relationship Id="rId10" Type="http://schemas.openxmlformats.org/officeDocument/2006/relationships/hyperlink" Target="https://www.cpuc.ca.gov/industries-and-topics/electrical-energy/electric-power-procurement/long-term-procurement-planning/more-information-on-authorizing-procurement/irp-procurement-track" TargetMode="External"/><Relationship Id="rId4" Type="http://schemas.openxmlformats.org/officeDocument/2006/relationships/hyperlink" Target="https://www.cpuc.ca.gov/-/media/cpuc-website/divisions/energy-division/documents/summer-2021-reliability/tracking-energy-development/first-quarterly-joint-agency-reliability-planning-assessment-sb846.pdf" TargetMode="External"/><Relationship Id="rId9" Type="http://schemas.openxmlformats.org/officeDocument/2006/relationships/hyperlink" Target="https://www.caiso.com/about/news/media-resources#key-statistics" TargetMode="External"/><Relationship Id="rId14" Type="http://schemas.openxmlformats.org/officeDocument/2006/relationships/hyperlink" Target="https://www.cpuc.ca.gov/-/media/cpuc-website/divisions/energy-division/documents/integrated-resource-plan-and-long-term-procurement-plan-irp-ltpp/d1911016andd21.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irpdatarequest@cpuc.ca.gov" TargetMode="External"/><Relationship Id="rId5" Type="http://schemas.openxmlformats.org/officeDocument/2006/relationships/hyperlink" Target="https://www.cpuc.ca.gov/industries-and-topics/electrical-energy/electric-power-procurement/long-term-procurement-planning/more-information-on-authorizing-procurement/irp-procurement-track" TargetMode="External"/><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64808" y="4048395"/>
            <a:ext cx="10907610" cy="2349065"/>
          </a:xfrm>
        </p:spPr>
        <p:txBody>
          <a:bodyPr vert="horz" lIns="0" tIns="0" rIns="0" bIns="0" rtlCol="0" anchor="t">
            <a:normAutofit/>
          </a:bodyPr>
          <a:lstStyle/>
          <a:p>
            <a:pPr>
              <a:lnSpc>
                <a:spcPct val="120000"/>
              </a:lnSpc>
            </a:pPr>
            <a:r>
              <a:rPr lang="en-US" sz="2000" dirty="0"/>
              <a:t>Data current as of March 2025</a:t>
            </a:r>
          </a:p>
          <a:p>
            <a:pPr>
              <a:lnSpc>
                <a:spcPct val="120000"/>
              </a:lnSpc>
            </a:pPr>
            <a:br>
              <a:rPr lang="en-US" sz="2000" dirty="0"/>
            </a:b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2800" b="1" i="1"/>
          </a:p>
        </p:txBody>
      </p:sp>
      <p:pic>
        <p:nvPicPr>
          <p:cNvPr id="6" name="Picture 5" descr="A picture containing text&#10;&#10;Description automatically generated">
            <a:extLst>
              <a:ext uri="{FF2B5EF4-FFF2-40B4-BE49-F238E27FC236}">
                <a16:creationId xmlns:a16="http://schemas.microsoft.com/office/drawing/2014/main" id="{9FE6DBD7-2007-4637-93F5-9D65DC262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945" y="5004190"/>
            <a:ext cx="1709157" cy="1578212"/>
          </a:xfrm>
          <a:prstGeom prst="rect">
            <a:avLst/>
          </a:prstGeom>
        </p:spPr>
      </p:pic>
      <p:sp>
        <p:nvSpPr>
          <p:cNvPr id="7" name="Title 6">
            <a:extLst>
              <a:ext uri="{FF2B5EF4-FFF2-40B4-BE49-F238E27FC236}">
                <a16:creationId xmlns:a16="http://schemas.microsoft.com/office/drawing/2014/main" id="{C27468A0-A1AF-95E6-59AD-1CD94D806D2D}"/>
              </a:ext>
            </a:extLst>
          </p:cNvPr>
          <p:cNvSpPr>
            <a:spLocks noGrp="1"/>
          </p:cNvSpPr>
          <p:nvPr>
            <p:ph type="ctrTitle"/>
          </p:nvPr>
        </p:nvSpPr>
        <p:spPr>
          <a:xfrm>
            <a:off x="764808" y="1849281"/>
            <a:ext cx="9601200" cy="2306637"/>
          </a:xfrm>
        </p:spPr>
        <p:txBody>
          <a:bodyPr/>
          <a:lstStyle/>
          <a:p>
            <a:r>
              <a:rPr lang="en-ZW"/>
              <a:t>Resource Tracking Data</a:t>
            </a:r>
            <a:br>
              <a:rPr lang="en-ZW"/>
            </a:b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425199" y="5612153"/>
            <a:ext cx="5818977" cy="707886"/>
          </a:xfrm>
          <a:prstGeom prst="rect">
            <a:avLst/>
          </a:prstGeom>
          <a:noFill/>
        </p:spPr>
        <p:txBody>
          <a:bodyPr wrap="square" lIns="91440" tIns="45720" rIns="91440" bIns="45720" rtlCol="0" anchor="t">
            <a:spAutoFit/>
          </a:bodyPr>
          <a:lstStyle/>
          <a:p>
            <a:r>
              <a:rPr lang="en-ZW" sz="1000" b="1" dirty="0"/>
              <a:t>Note</a:t>
            </a:r>
            <a:r>
              <a:rPr lang="en-ZW" sz="1000" dirty="0"/>
              <a:t>: </a:t>
            </a:r>
            <a:r>
              <a:rPr lang="en-ZW" sz="1000" dirty="0">
                <a:ea typeface="+mn-lt"/>
                <a:cs typeface="+mn-lt"/>
              </a:rPr>
              <a:t>Data shown here shows a snapshot of new resources added to the CAISO grid Q1 2020 – Q2 2025,  including specified CAISO imports.  </a:t>
            </a:r>
            <a:r>
              <a:rPr lang="en-ZW" sz="1000" dirty="0"/>
              <a:t>Hybrids include some storage, and some other (usually solar) technology. MW shown here only include the storage portion of hybrids.</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Storage Online</a:t>
            </a:r>
            <a:br>
              <a:rPr lang="en-ZW"/>
            </a:br>
            <a:r>
              <a:rPr lang="en-ZW" sz="2400"/>
              <a:t>By Year</a:t>
            </a:r>
            <a:endParaRPr lang="en-US"/>
          </a:p>
        </p:txBody>
      </p:sp>
      <p:sp>
        <p:nvSpPr>
          <p:cNvPr id="7" name="TextBox 6">
            <a:extLst>
              <a:ext uri="{FF2B5EF4-FFF2-40B4-BE49-F238E27FC236}">
                <a16:creationId xmlns:a16="http://schemas.microsoft.com/office/drawing/2014/main" id="{C4532470-9E94-E290-0CC7-7B693A57B58F}"/>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sp>
        <p:nvSpPr>
          <p:cNvPr id="5" name="TextBox 7">
            <a:extLst>
              <a:ext uri="{FF2B5EF4-FFF2-40B4-BE49-F238E27FC236}">
                <a16:creationId xmlns:a16="http://schemas.microsoft.com/office/drawing/2014/main" id="{EF397570-792F-F09F-DDD4-2C5DB85DC2C0}"/>
              </a:ext>
            </a:extLst>
          </p:cNvPr>
          <p:cNvSpPr txBox="1"/>
          <p:nvPr/>
        </p:nvSpPr>
        <p:spPr>
          <a:xfrm>
            <a:off x="6764242" y="1166137"/>
            <a:ext cx="4820314" cy="58631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100" b="1" dirty="0"/>
              <a:t>Installed to date:</a:t>
            </a:r>
            <a:r>
              <a:rPr lang="en-US" sz="2100" dirty="0"/>
              <a:t> Roughly 12,000 MW of storage nameplate capacity is online serving the grid as of March 2025, including imports.</a:t>
            </a:r>
            <a:endParaRPr lang="en-US" dirty="0"/>
          </a:p>
          <a:p>
            <a:pPr marL="800100" lvl="1" indent="-342900">
              <a:buFont typeface="Arial"/>
              <a:buChar char="•"/>
            </a:pPr>
            <a:r>
              <a:rPr lang="en-US" sz="2100" dirty="0"/>
              <a:t>Includes ~150 MW of storage added prior to 2020</a:t>
            </a:r>
            <a:endParaRPr lang="en-US" dirty="0"/>
          </a:p>
          <a:p>
            <a:pPr marL="800100" lvl="1" indent="-342900">
              <a:buFont typeface="Arial"/>
              <a:buChar char="•"/>
            </a:pPr>
            <a:r>
              <a:rPr lang="en-US" sz="2100" dirty="0"/>
              <a:t>Includes standalone battery storage and the storage component of hybrid resources</a:t>
            </a:r>
            <a:endParaRPr lang="en-US" dirty="0"/>
          </a:p>
          <a:p>
            <a:pPr marL="342900" indent="-342900">
              <a:buFont typeface="Arial"/>
              <a:buChar char="•"/>
            </a:pPr>
            <a:r>
              <a:rPr lang="en-US" sz="2100" b="1" dirty="0"/>
              <a:t>Expected future installs: </a:t>
            </a:r>
            <a:r>
              <a:rPr lang="en-US" sz="2100" dirty="0"/>
              <a:t>~15,000 MW nameplate capacity of additional storage resources are under contract and expected to come online by 2028. </a:t>
            </a:r>
          </a:p>
          <a:p>
            <a:pPr marL="285750" lvl="1" indent="-285750">
              <a:buFont typeface="Arial"/>
              <a:buChar char="•"/>
            </a:pPr>
            <a:endParaRPr lang="en-US" sz="2100"/>
          </a:p>
          <a:p>
            <a:pPr marL="285750" indent="-285750">
              <a:buFont typeface="Arial"/>
              <a:buChar char="•"/>
            </a:pPr>
            <a:endParaRPr lang="en-US"/>
          </a:p>
        </p:txBody>
      </p:sp>
      <p:pic>
        <p:nvPicPr>
          <p:cNvPr id="2" name="Picture 1">
            <a:extLst>
              <a:ext uri="{FF2B5EF4-FFF2-40B4-BE49-F238E27FC236}">
                <a16:creationId xmlns:a16="http://schemas.microsoft.com/office/drawing/2014/main" id="{A8D3F101-7E5B-51E6-2C3E-34570F068E2E}"/>
              </a:ext>
            </a:extLst>
          </p:cNvPr>
          <p:cNvPicPr>
            <a:picLocks noChangeAspect="1"/>
          </p:cNvPicPr>
          <p:nvPr/>
        </p:nvPicPr>
        <p:blipFill>
          <a:blip r:embed="rId2"/>
          <a:stretch>
            <a:fillRect/>
          </a:stretch>
        </p:blipFill>
        <p:spPr>
          <a:xfrm>
            <a:off x="175918" y="1501913"/>
            <a:ext cx="6318427" cy="3942523"/>
          </a:xfrm>
          <a:prstGeom prst="rect">
            <a:avLst/>
          </a:prstGeom>
        </p:spPr>
      </p:pic>
    </p:spTree>
    <p:extLst>
      <p:ext uri="{BB962C8B-B14F-4D97-AF65-F5344CB8AC3E}">
        <p14:creationId xmlns:p14="http://schemas.microsoft.com/office/powerpoint/2010/main" val="369727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2: Integrated Resource Planning Compliance</a:t>
            </a:r>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dirty="0"/>
              <a:t>New IRP Procurement MW by Year and Resource Type – Nameplate</a:t>
            </a:r>
            <a:endParaRPr lang="en-US" dirty="0"/>
          </a:p>
          <a:p>
            <a:pPr marL="342900" indent="-342900">
              <a:buFont typeface="Arial" panose="020B0604020202020204" pitchFamily="34" charset="0"/>
              <a:buChar char="•"/>
            </a:pPr>
            <a:r>
              <a:rPr lang="en-ZW" dirty="0"/>
              <a:t>New IRP Procurement MW by Year and Resource Type – NQC</a:t>
            </a:r>
            <a:endParaRPr lang="en-US" dirty="0"/>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396977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68193" y="5633573"/>
            <a:ext cx="11651207" cy="769441"/>
          </a:xfrm>
          <a:prstGeom prst="rect">
            <a:avLst/>
          </a:prstGeom>
          <a:noFill/>
        </p:spPr>
        <p:txBody>
          <a:bodyPr wrap="square" lIns="91440" tIns="45720" rIns="91440" bIns="45720" rtlCol="0" anchor="t">
            <a:spAutoFit/>
          </a:bodyPr>
          <a:lstStyle/>
          <a:p>
            <a:r>
              <a:rPr lang="en-ZW" sz="1100" b="1" dirty="0"/>
              <a:t>Note</a:t>
            </a:r>
            <a:r>
              <a:rPr lang="en-ZW" sz="1100" dirty="0"/>
              <a:t>: </a:t>
            </a:r>
            <a:r>
              <a:rPr lang="en-ZW" sz="1100" dirty="0">
                <a:ea typeface="+mn-lt"/>
                <a:cs typeface="+mn-lt"/>
              </a:rPr>
              <a:t>Data shown here shows a snapshot of new resources added to the CAISO grid Q1 2020 – Q2 2025 for compliance with Integrated Resource Planning (IRP) procurement orders, including specified CAISO imports. "Other" resources includes geothermal, biomass, biogas, and hydropower. </a:t>
            </a:r>
            <a:r>
              <a:rPr lang="en-ZW" sz="1100" dirty="0"/>
              <a:t>Hybrids include some storage, and some other (usually solar).  Additional resources have come online for other reasons in this time period but are not included in these figures. </a:t>
            </a:r>
          </a:p>
          <a:p>
            <a:r>
              <a:rPr lang="en-ZW" sz="1100" dirty="0"/>
              <a:t>See: </a:t>
            </a:r>
            <a:r>
              <a:rPr lang="en-ZW" sz="1100" dirty="0">
                <a:ea typeface="+mn-lt"/>
                <a:cs typeface="+mn-lt"/>
                <a:hlinkClick r:id="rId2"/>
              </a:rPr>
              <a:t>IRP Procurement Track (ca.gov)</a:t>
            </a:r>
            <a:r>
              <a:rPr lang="en-ZW" sz="1100" dirty="0">
                <a:ea typeface="+mn-lt"/>
                <a:cs typeface="+mn-lt"/>
              </a:rPr>
              <a:t> for more information about IRP Procurement Order Compliance.</a:t>
            </a:r>
            <a:endParaRPr lang="en-ZW" sz="1100" dirty="0"/>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IRP Procurement</a:t>
            </a:r>
            <a:br>
              <a:rPr lang="en-ZW"/>
            </a:br>
            <a:r>
              <a:rPr lang="en-ZW" sz="2400"/>
              <a:t>By Year and Resource Type</a:t>
            </a:r>
            <a:endParaRPr lang="en-US"/>
          </a:p>
        </p:txBody>
      </p:sp>
      <p:sp>
        <p:nvSpPr>
          <p:cNvPr id="5" name="TextBox 4">
            <a:extLst>
              <a:ext uri="{FF2B5EF4-FFF2-40B4-BE49-F238E27FC236}">
                <a16:creationId xmlns:a16="http://schemas.microsoft.com/office/drawing/2014/main" id="{4B60FC0D-E8F0-FE5D-63D8-06989BEADC4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pic>
        <p:nvPicPr>
          <p:cNvPr id="2" name="Picture 1">
            <a:extLst>
              <a:ext uri="{FF2B5EF4-FFF2-40B4-BE49-F238E27FC236}">
                <a16:creationId xmlns:a16="http://schemas.microsoft.com/office/drawing/2014/main" id="{A21F347A-B1AA-09F4-D9A3-70BAB718B616}"/>
              </a:ext>
            </a:extLst>
          </p:cNvPr>
          <p:cNvPicPr>
            <a:picLocks noChangeAspect="1"/>
          </p:cNvPicPr>
          <p:nvPr/>
        </p:nvPicPr>
        <p:blipFill>
          <a:blip r:embed="rId3"/>
          <a:stretch>
            <a:fillRect/>
          </a:stretch>
        </p:blipFill>
        <p:spPr>
          <a:xfrm>
            <a:off x="4453" y="1501913"/>
            <a:ext cx="5943531" cy="3854175"/>
          </a:xfrm>
          <a:prstGeom prst="rect">
            <a:avLst/>
          </a:prstGeom>
        </p:spPr>
      </p:pic>
      <p:pic>
        <p:nvPicPr>
          <p:cNvPr id="4" name="Picture 3">
            <a:extLst>
              <a:ext uri="{FF2B5EF4-FFF2-40B4-BE49-F238E27FC236}">
                <a16:creationId xmlns:a16="http://schemas.microsoft.com/office/drawing/2014/main" id="{0BC6DAF5-3161-BA2C-9FAE-0C10624BF3EB}"/>
              </a:ext>
            </a:extLst>
          </p:cNvPr>
          <p:cNvPicPr>
            <a:picLocks noChangeAspect="1"/>
          </p:cNvPicPr>
          <p:nvPr/>
        </p:nvPicPr>
        <p:blipFill>
          <a:blip r:embed="rId4"/>
          <a:stretch>
            <a:fillRect/>
          </a:stretch>
        </p:blipFill>
        <p:spPr>
          <a:xfrm>
            <a:off x="6075634" y="1501913"/>
            <a:ext cx="6114645" cy="3854175"/>
          </a:xfrm>
          <a:prstGeom prst="rect">
            <a:avLst/>
          </a:prstGeom>
        </p:spPr>
      </p:pic>
    </p:spTree>
    <p:extLst>
      <p:ext uri="{BB962C8B-B14F-4D97-AF65-F5344CB8AC3E}">
        <p14:creationId xmlns:p14="http://schemas.microsoft.com/office/powerpoint/2010/main" val="115001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3: Expected New MWs </a:t>
            </a:r>
            <a:br>
              <a:rPr lang="en-ZW"/>
            </a:br>
            <a:r>
              <a:rPr lang="en-ZW"/>
              <a:t>based on LSE Contracts to date</a:t>
            </a:r>
            <a:endParaRPr lang="en-US"/>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dirty="0"/>
              <a:t>Expected New MW by Year and Resource Type – Nameplate</a:t>
            </a:r>
          </a:p>
          <a:p>
            <a:pPr marL="342900" indent="-342900">
              <a:buFont typeface="Arial" panose="020B0604020202020204" pitchFamily="34" charset="0"/>
              <a:buChar char="•"/>
            </a:pPr>
            <a:r>
              <a:rPr lang="en-ZW" dirty="0"/>
              <a:t>Expected New MW by Year and Resource Type – NQC</a:t>
            </a:r>
            <a:endParaRPr lang="en-US"/>
          </a:p>
          <a:p>
            <a:pPr marL="342900" indent="-342900">
              <a:buFont typeface="Arial" panose="020B0604020202020204" pitchFamily="34" charset="0"/>
              <a:buChar char="•"/>
            </a:pPr>
            <a:r>
              <a:rPr lang="en-ZW" dirty="0">
                <a:ea typeface="+mn-lt"/>
                <a:cs typeface="+mn-lt"/>
              </a:rPr>
              <a:t>Total New Energy Resources Online and Under Contract – Nameplate</a:t>
            </a:r>
            <a:endParaRPr lang="en-ZW"/>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9486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14</a:t>
            </a:fld>
            <a:endParaRPr lang="en-US"/>
          </a:p>
        </p:txBody>
      </p:sp>
      <p:sp>
        <p:nvSpPr>
          <p:cNvPr id="7" name="TextBox 6">
            <a:extLst>
              <a:ext uri="{FF2B5EF4-FFF2-40B4-BE49-F238E27FC236}">
                <a16:creationId xmlns:a16="http://schemas.microsoft.com/office/drawing/2014/main" id="{8E8469DB-7A1D-E1A4-7677-5F2657C46307}"/>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a:t>
            </a:r>
            <a:br>
              <a:rPr lang="en-US" sz="1400" dirty="0"/>
            </a:br>
            <a:r>
              <a:rPr lang="en-US" sz="1400" dirty="0">
                <a:solidFill>
                  <a:srgbClr val="FF0000"/>
                </a:solidFill>
              </a:rPr>
              <a:t>expected/under contract</a:t>
            </a:r>
          </a:p>
          <a:p>
            <a:r>
              <a:rPr lang="en-US" sz="1400" dirty="0">
                <a:solidFill>
                  <a:srgbClr val="FF0000"/>
                </a:solidFill>
              </a:rPr>
              <a:t>as of March 13, 2025</a:t>
            </a:r>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70680"/>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Nameplate</a:t>
            </a:r>
            <a:br>
              <a:rPr lang="en-ZW"/>
            </a:br>
            <a:r>
              <a:rPr lang="en-ZW" sz="2400"/>
              <a:t>By Year and Resource Type, including imports</a:t>
            </a:r>
            <a:endParaRPr lang="en-US"/>
          </a:p>
        </p:txBody>
      </p:sp>
      <p:graphicFrame>
        <p:nvGraphicFramePr>
          <p:cNvPr id="6" name="Table 5">
            <a:extLst>
              <a:ext uri="{FF2B5EF4-FFF2-40B4-BE49-F238E27FC236}">
                <a16:creationId xmlns:a16="http://schemas.microsoft.com/office/drawing/2014/main" id="{707259C7-8EB9-0D94-9B70-A27D0C7C522C}"/>
              </a:ext>
            </a:extLst>
          </p:cNvPr>
          <p:cNvGraphicFramePr>
            <a:graphicFrameLocks noGrp="1"/>
          </p:cNvGraphicFramePr>
          <p:nvPr>
            <p:extLst>
              <p:ext uri="{D42A27DB-BD31-4B8C-83A1-F6EECF244321}">
                <p14:modId xmlns:p14="http://schemas.microsoft.com/office/powerpoint/2010/main" val="3871616678"/>
              </p:ext>
            </p:extLst>
          </p:nvPr>
        </p:nvGraphicFramePr>
        <p:xfrm>
          <a:off x="642292" y="1631772"/>
          <a:ext cx="6602642" cy="4399593"/>
        </p:xfrm>
        <a:graphic>
          <a:graphicData uri="http://schemas.openxmlformats.org/drawingml/2006/table">
            <a:tbl>
              <a:tblPr bandRow="1">
                <a:tableStyleId>{5C22544A-7EE6-4342-B048-85BDC9FD1C3A}</a:tableStyleId>
              </a:tblPr>
              <a:tblGrid>
                <a:gridCol w="1956387">
                  <a:extLst>
                    <a:ext uri="{9D8B030D-6E8A-4147-A177-3AD203B41FA5}">
                      <a16:colId xmlns:a16="http://schemas.microsoft.com/office/drawing/2014/main" val="521182777"/>
                    </a:ext>
                  </a:extLst>
                </a:gridCol>
                <a:gridCol w="848223">
                  <a:extLst>
                    <a:ext uri="{9D8B030D-6E8A-4147-A177-3AD203B41FA5}">
                      <a16:colId xmlns:a16="http://schemas.microsoft.com/office/drawing/2014/main" val="848056738"/>
                    </a:ext>
                  </a:extLst>
                </a:gridCol>
                <a:gridCol w="957671">
                  <a:extLst>
                    <a:ext uri="{9D8B030D-6E8A-4147-A177-3AD203B41FA5}">
                      <a16:colId xmlns:a16="http://schemas.microsoft.com/office/drawing/2014/main" val="184961797"/>
                    </a:ext>
                  </a:extLst>
                </a:gridCol>
                <a:gridCol w="930310">
                  <a:extLst>
                    <a:ext uri="{9D8B030D-6E8A-4147-A177-3AD203B41FA5}">
                      <a16:colId xmlns:a16="http://schemas.microsoft.com/office/drawing/2014/main" val="3730346375"/>
                    </a:ext>
                  </a:extLst>
                </a:gridCol>
                <a:gridCol w="916761">
                  <a:extLst>
                    <a:ext uri="{9D8B030D-6E8A-4147-A177-3AD203B41FA5}">
                      <a16:colId xmlns:a16="http://schemas.microsoft.com/office/drawing/2014/main" val="1289476138"/>
                    </a:ext>
                  </a:extLst>
                </a:gridCol>
                <a:gridCol w="993290">
                  <a:extLst>
                    <a:ext uri="{9D8B030D-6E8A-4147-A177-3AD203B41FA5}">
                      <a16:colId xmlns:a16="http://schemas.microsoft.com/office/drawing/2014/main" val="2747505109"/>
                    </a:ext>
                  </a:extLst>
                </a:gridCol>
              </a:tblGrid>
              <a:tr h="496506">
                <a:tc>
                  <a:txBody>
                    <a:bodyPr/>
                    <a:lstStyle/>
                    <a:p>
                      <a:pPr algn="ctr" fontAlgn="base"/>
                      <a:r>
                        <a:rPr lang="en-US" sz="1600" b="1" dirty="0">
                          <a:solidFill>
                            <a:srgbClr val="FFFFFF"/>
                          </a:solidFill>
                          <a:effectLst/>
                          <a:highlight>
                            <a:srgbClr val="6996C9"/>
                          </a:highlight>
                          <a:latin typeface="Century Gothic"/>
                        </a:rPr>
                        <a:t>Resource Type</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2025</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2026</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lvl="0" algn="ctr">
                        <a:buNone/>
                      </a:pPr>
                      <a:r>
                        <a:rPr lang="en-US" sz="1600" b="1" dirty="0">
                          <a:solidFill>
                            <a:srgbClr val="FFFFFF"/>
                          </a:solidFill>
                          <a:effectLst/>
                          <a:highlight>
                            <a:srgbClr val="6996C9"/>
                          </a:highlight>
                          <a:latin typeface="Century Gothic"/>
                        </a:rPr>
                        <a:t>2027</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lvl="0" algn="ctr">
                        <a:buNone/>
                      </a:pPr>
                      <a:r>
                        <a:rPr lang="en-US" sz="1600" b="1" dirty="0">
                          <a:solidFill>
                            <a:srgbClr val="FFFFFF"/>
                          </a:solidFill>
                          <a:effectLst/>
                          <a:highlight>
                            <a:srgbClr val="6996C9"/>
                          </a:highlight>
                          <a:latin typeface="Century Gothic"/>
                        </a:rPr>
                        <a:t>2028</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Total</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2829616708"/>
                  </a:ext>
                </a:extLst>
              </a:tr>
              <a:tr h="551673">
                <a:tc>
                  <a:txBody>
                    <a:bodyPr/>
                    <a:lstStyle/>
                    <a:p>
                      <a:pPr algn="ctr" fontAlgn="base"/>
                      <a:r>
                        <a:rPr lang="en-US" sz="1500" b="1" dirty="0">
                          <a:effectLst/>
                          <a:highlight>
                            <a:srgbClr val="D4DDEB"/>
                          </a:highlight>
                          <a:latin typeface="Century Gothic"/>
                        </a:rPr>
                        <a:t>Solar</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644 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1,423 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322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latin typeface="Century Gothic"/>
                        </a:rPr>
                        <a:t> 150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2,540 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442267217"/>
                  </a:ext>
                </a:extLst>
              </a:tr>
              <a:tr h="551673">
                <a:tc>
                  <a:txBody>
                    <a:bodyPr/>
                    <a:lstStyle/>
                    <a:p>
                      <a:pPr algn="ctr" fontAlgn="base"/>
                      <a:r>
                        <a:rPr lang="en-US" sz="1500" b="1" dirty="0">
                          <a:effectLst/>
                          <a:highlight>
                            <a:srgbClr val="EBEFF5"/>
                          </a:highlight>
                          <a:latin typeface="Century Gothic"/>
                        </a:rPr>
                        <a:t>Battery Storage</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3,417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3,576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3,667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915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latin typeface="Century Gothic"/>
                        </a:rPr>
                        <a:t> 11,575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857340661"/>
                  </a:ext>
                </a:extLst>
              </a:tr>
              <a:tr h="551673">
                <a:tc>
                  <a:txBody>
                    <a:bodyPr/>
                    <a:lstStyle/>
                    <a:p>
                      <a:pPr algn="ctr" fontAlgn="base"/>
                      <a:r>
                        <a:rPr lang="en-US" sz="1500" b="1" dirty="0">
                          <a:effectLst/>
                          <a:highlight>
                            <a:srgbClr val="D4DDEB"/>
                          </a:highlight>
                          <a:latin typeface="Century Gothic"/>
                        </a:rPr>
                        <a:t>Paired/Hybrid</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565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1,285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1,321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70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3,241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54318844"/>
                  </a:ext>
                </a:extLst>
              </a:tr>
              <a:tr h="551673">
                <a:tc>
                  <a:txBody>
                    <a:bodyPr/>
                    <a:lstStyle/>
                    <a:p>
                      <a:pPr algn="ctr" fontAlgn="base"/>
                      <a:r>
                        <a:rPr lang="en-US" sz="1500" b="1" dirty="0">
                          <a:effectLst/>
                          <a:highlight>
                            <a:srgbClr val="EBEFF5"/>
                          </a:highlight>
                          <a:latin typeface="Century Gothic"/>
                        </a:rPr>
                        <a:t>Wind</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71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1,435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250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latin typeface="Century Gothic"/>
                        </a:rPr>
                        <a:t> -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latin typeface="Century Gothic"/>
                        </a:rPr>
                        <a:t> 1,756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743338944"/>
                  </a:ext>
                </a:extLst>
              </a:tr>
              <a:tr h="551673">
                <a:tc>
                  <a:txBody>
                    <a:bodyPr/>
                    <a:lstStyle/>
                    <a:p>
                      <a:pPr algn="ctr" fontAlgn="base"/>
                      <a:r>
                        <a:rPr lang="en-US" sz="1500" b="1" dirty="0">
                          <a:effectLst/>
                          <a:highlight>
                            <a:srgbClr val="D4DDEB"/>
                          </a:highlight>
                          <a:latin typeface="Century Gothic"/>
                        </a:rPr>
                        <a:t>Geothermal</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10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126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163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latin typeface="Century Gothic"/>
                        </a:rPr>
                        <a:t> 450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749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9347878"/>
                  </a:ext>
                </a:extLst>
              </a:tr>
              <a:tr h="510297">
                <a:tc>
                  <a:txBody>
                    <a:bodyPr/>
                    <a:lstStyle/>
                    <a:p>
                      <a:pPr algn="ctr" fontAlgn="base"/>
                      <a:r>
                        <a:rPr lang="en-US" sz="1500" b="1" dirty="0">
                          <a:effectLst/>
                          <a:highlight>
                            <a:srgbClr val="EBEFF5"/>
                          </a:highlight>
                          <a:latin typeface="Century Gothic"/>
                        </a:rPr>
                        <a:t>Biomass/Biogas</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10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latin typeface="Century Gothic"/>
                        </a:rPr>
                        <a:t> -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latin typeface="Century Gothic"/>
                        </a:rPr>
                        <a:t> -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latin typeface="Century Gothic"/>
                        </a:rPr>
                        <a:t> 10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83884989"/>
                  </a:ext>
                </a:extLst>
              </a:tr>
              <a:tr h="634425">
                <a:tc>
                  <a:txBody>
                    <a:bodyPr/>
                    <a:lstStyle/>
                    <a:p>
                      <a:pPr algn="ctr" fontAlgn="base"/>
                      <a:r>
                        <a:rPr lang="en-US" sz="1500" b="1" dirty="0">
                          <a:effectLst/>
                          <a:highlight>
                            <a:srgbClr val="D4DDEB"/>
                          </a:highlight>
                          <a:latin typeface="Century Gothic"/>
                        </a:rPr>
                        <a:t>Totals</a:t>
                      </a:r>
                      <a:endParaRPr lang="en-US"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4,717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7,845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5,722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1,585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latin typeface="Century Gothic"/>
                        </a:rPr>
                        <a:t> 19,870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093092705"/>
                  </a:ext>
                </a:extLst>
              </a:tr>
            </a:tbl>
          </a:graphicData>
        </a:graphic>
      </p:graphicFrame>
      <p:sp>
        <p:nvSpPr>
          <p:cNvPr id="9" name="TextBox 7">
            <a:extLst>
              <a:ext uri="{FF2B5EF4-FFF2-40B4-BE49-F238E27FC236}">
                <a16:creationId xmlns:a16="http://schemas.microsoft.com/office/drawing/2014/main" id="{D628091D-7E4B-78C0-06CD-CAF9456C87D1}"/>
              </a:ext>
            </a:extLst>
          </p:cNvPr>
          <p:cNvSpPr txBox="1"/>
          <p:nvPr/>
        </p:nvSpPr>
        <p:spPr>
          <a:xfrm>
            <a:off x="7603405" y="1629124"/>
            <a:ext cx="3981150"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dirty="0"/>
              <a:t>Nearly 20,000 MW nameplate of future contracts are executed to meet CPUC’s procurement order obligations. </a:t>
            </a:r>
          </a:p>
          <a:p>
            <a:pPr marL="342900" indent="-342900">
              <a:buFont typeface="Arial"/>
              <a:buChar char="•"/>
            </a:pPr>
            <a:endParaRPr lang="en-US" sz="2000"/>
          </a:p>
          <a:p>
            <a:pPr marL="285750" indent="-285750">
              <a:buFont typeface="Arial,Sans-Serif"/>
              <a:buChar char="•"/>
            </a:pPr>
            <a:r>
              <a:rPr lang="en-US" sz="2000" dirty="0"/>
              <a:t>Majority of new resource MWs are expected to be battery storage.</a:t>
            </a:r>
          </a:p>
          <a:p>
            <a:pPr marL="285750" indent="-285750">
              <a:buFont typeface="Arial,Sans-Serif"/>
              <a:buChar char="•"/>
            </a:pPr>
            <a:endParaRPr lang="en-US" sz="2000">
              <a:solidFill>
                <a:srgbClr val="000000"/>
              </a:solidFill>
            </a:endParaRPr>
          </a:p>
          <a:p>
            <a:pPr marL="285750" indent="-285750">
              <a:buFont typeface="Arial,Sans-Serif"/>
              <a:buChar char="•"/>
            </a:pPr>
            <a:r>
              <a:rPr lang="en-US" sz="2000" dirty="0">
                <a:solidFill>
                  <a:srgbClr val="000000"/>
                </a:solidFill>
              </a:rPr>
              <a:t>Other types of resources are eligible to meet orders and may be contracted in the future.</a:t>
            </a:r>
            <a:endParaRPr lang="en-US" sz="2000" dirty="0"/>
          </a:p>
          <a:p>
            <a:pPr marL="285750" indent="-285750">
              <a:buFont typeface="Arial"/>
              <a:buChar char="•"/>
            </a:pPr>
            <a:endParaRPr lang="en-US" sz="2100">
              <a:solidFill>
                <a:srgbClr val="000000"/>
              </a:solidFill>
            </a:endParaRPr>
          </a:p>
          <a:p>
            <a:pPr marL="285750" lvl="1" indent="-285750">
              <a:buFont typeface="Arial"/>
              <a:buChar char="•"/>
            </a:pPr>
            <a:endParaRPr lang="en-US" sz="2100">
              <a:solidFill>
                <a:srgbClr val="000000"/>
              </a:solidFill>
            </a:endParaRPr>
          </a:p>
          <a:p>
            <a:pPr marL="285750" indent="-285750">
              <a:buFont typeface="Arial"/>
              <a:buChar char="•"/>
            </a:pPr>
            <a:endParaRPr lang="en-US"/>
          </a:p>
        </p:txBody>
      </p:sp>
    </p:spTree>
    <p:extLst>
      <p:ext uri="{BB962C8B-B14F-4D97-AF65-F5344CB8AC3E}">
        <p14:creationId xmlns:p14="http://schemas.microsoft.com/office/powerpoint/2010/main" val="40452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15</a:t>
            </a:fld>
            <a:endParaRPr lang="en-US"/>
          </a:p>
        </p:txBody>
      </p:sp>
      <p:sp>
        <p:nvSpPr>
          <p:cNvPr id="7" name="TextBox 6">
            <a:extLst>
              <a:ext uri="{FF2B5EF4-FFF2-40B4-BE49-F238E27FC236}">
                <a16:creationId xmlns:a16="http://schemas.microsoft.com/office/drawing/2014/main" id="{8E8469DB-7A1D-E1A4-7677-5F2657C46307}"/>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a:t>
            </a:r>
            <a:br>
              <a:rPr lang="en-US" sz="1400" dirty="0"/>
            </a:br>
            <a:r>
              <a:rPr lang="en-US" sz="1400" dirty="0">
                <a:solidFill>
                  <a:srgbClr val="FF0000"/>
                </a:solidFill>
              </a:rPr>
              <a:t>expected/under contract</a:t>
            </a:r>
          </a:p>
          <a:p>
            <a:r>
              <a:rPr lang="en-US" sz="1400" dirty="0">
                <a:solidFill>
                  <a:srgbClr val="FF0000"/>
                </a:solidFill>
              </a:rPr>
              <a:t>as of March 13, 2025</a:t>
            </a:r>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70680"/>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NQC</a:t>
            </a:r>
            <a:br>
              <a:rPr lang="en-ZW"/>
            </a:br>
            <a:r>
              <a:rPr lang="en-ZW" sz="2400"/>
              <a:t>By Year and Resource Type, including imports</a:t>
            </a:r>
            <a:endParaRPr lang="en-US"/>
          </a:p>
        </p:txBody>
      </p:sp>
      <p:graphicFrame>
        <p:nvGraphicFramePr>
          <p:cNvPr id="6" name="Table 5">
            <a:extLst>
              <a:ext uri="{FF2B5EF4-FFF2-40B4-BE49-F238E27FC236}">
                <a16:creationId xmlns:a16="http://schemas.microsoft.com/office/drawing/2014/main" id="{707259C7-8EB9-0D94-9B70-A27D0C7C522C}"/>
              </a:ext>
            </a:extLst>
          </p:cNvPr>
          <p:cNvGraphicFramePr>
            <a:graphicFrameLocks noGrp="1"/>
          </p:cNvGraphicFramePr>
          <p:nvPr>
            <p:extLst>
              <p:ext uri="{D42A27DB-BD31-4B8C-83A1-F6EECF244321}">
                <p14:modId xmlns:p14="http://schemas.microsoft.com/office/powerpoint/2010/main" val="2326552000"/>
              </p:ext>
            </p:extLst>
          </p:nvPr>
        </p:nvGraphicFramePr>
        <p:xfrm>
          <a:off x="555481" y="1631772"/>
          <a:ext cx="6614693" cy="4399593"/>
        </p:xfrm>
        <a:graphic>
          <a:graphicData uri="http://schemas.openxmlformats.org/drawingml/2006/table">
            <a:tbl>
              <a:tblPr bandRow="1">
                <a:tableStyleId>{5C22544A-7EE6-4342-B048-85BDC9FD1C3A}</a:tableStyleId>
              </a:tblPr>
              <a:tblGrid>
                <a:gridCol w="1959959">
                  <a:extLst>
                    <a:ext uri="{9D8B030D-6E8A-4147-A177-3AD203B41FA5}">
                      <a16:colId xmlns:a16="http://schemas.microsoft.com/office/drawing/2014/main" val="521182777"/>
                    </a:ext>
                  </a:extLst>
                </a:gridCol>
                <a:gridCol w="932009">
                  <a:extLst>
                    <a:ext uri="{9D8B030D-6E8A-4147-A177-3AD203B41FA5}">
                      <a16:colId xmlns:a16="http://schemas.microsoft.com/office/drawing/2014/main" val="848056738"/>
                    </a:ext>
                  </a:extLst>
                </a:gridCol>
                <a:gridCol w="877177">
                  <a:extLst>
                    <a:ext uri="{9D8B030D-6E8A-4147-A177-3AD203B41FA5}">
                      <a16:colId xmlns:a16="http://schemas.microsoft.com/office/drawing/2014/main" val="184961797"/>
                    </a:ext>
                  </a:extLst>
                </a:gridCol>
                <a:gridCol w="932009">
                  <a:extLst>
                    <a:ext uri="{9D8B030D-6E8A-4147-A177-3AD203B41FA5}">
                      <a16:colId xmlns:a16="http://schemas.microsoft.com/office/drawing/2014/main" val="3730346375"/>
                    </a:ext>
                  </a:extLst>
                </a:gridCol>
                <a:gridCol w="918435">
                  <a:extLst>
                    <a:ext uri="{9D8B030D-6E8A-4147-A177-3AD203B41FA5}">
                      <a16:colId xmlns:a16="http://schemas.microsoft.com/office/drawing/2014/main" val="1289476138"/>
                    </a:ext>
                  </a:extLst>
                </a:gridCol>
                <a:gridCol w="995104">
                  <a:extLst>
                    <a:ext uri="{9D8B030D-6E8A-4147-A177-3AD203B41FA5}">
                      <a16:colId xmlns:a16="http://schemas.microsoft.com/office/drawing/2014/main" val="2747505109"/>
                    </a:ext>
                  </a:extLst>
                </a:gridCol>
              </a:tblGrid>
              <a:tr h="496506">
                <a:tc>
                  <a:txBody>
                    <a:bodyPr/>
                    <a:lstStyle/>
                    <a:p>
                      <a:pPr algn="ctr" fontAlgn="base"/>
                      <a:r>
                        <a:rPr lang="en-US" sz="1600" b="1" dirty="0">
                          <a:solidFill>
                            <a:srgbClr val="FFFFFF"/>
                          </a:solidFill>
                          <a:effectLst/>
                          <a:highlight>
                            <a:srgbClr val="6996C9"/>
                          </a:highlight>
                          <a:latin typeface="Century Gothic"/>
                        </a:rPr>
                        <a:t>Resource Type</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2025</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2026</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lvl="0" algn="ctr">
                        <a:buNone/>
                      </a:pPr>
                      <a:r>
                        <a:rPr lang="en-US" sz="1600" b="1" dirty="0">
                          <a:solidFill>
                            <a:srgbClr val="FFFFFF"/>
                          </a:solidFill>
                          <a:effectLst/>
                          <a:highlight>
                            <a:srgbClr val="6996C9"/>
                          </a:highlight>
                          <a:latin typeface="Century Gothic"/>
                        </a:rPr>
                        <a:t>2027</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lvl="0" algn="ctr">
                        <a:buNone/>
                      </a:pPr>
                      <a:r>
                        <a:rPr lang="en-US" sz="1600" b="1" dirty="0">
                          <a:solidFill>
                            <a:srgbClr val="FFFFFF"/>
                          </a:solidFill>
                          <a:effectLst/>
                          <a:highlight>
                            <a:srgbClr val="6996C9"/>
                          </a:highlight>
                          <a:latin typeface="Century Gothic"/>
                        </a:rPr>
                        <a:t>2028</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dirty="0">
                          <a:solidFill>
                            <a:srgbClr val="FFFFFF"/>
                          </a:solidFill>
                          <a:effectLst/>
                          <a:highlight>
                            <a:srgbClr val="6996C9"/>
                          </a:highlight>
                          <a:latin typeface="Century Gothic"/>
                        </a:rPr>
                        <a:t>Total</a:t>
                      </a:r>
                      <a:endParaRPr lang="en-US" dirty="0">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2829616708"/>
                  </a:ext>
                </a:extLst>
              </a:tr>
              <a:tr h="551673">
                <a:tc>
                  <a:txBody>
                    <a:bodyPr/>
                    <a:lstStyle/>
                    <a:p>
                      <a:pPr algn="ctr" fontAlgn="base"/>
                      <a:r>
                        <a:rPr lang="en-US" sz="1500" b="1" dirty="0">
                          <a:effectLst/>
                          <a:highlight>
                            <a:srgbClr val="D4DDEB"/>
                          </a:highlight>
                          <a:latin typeface="Century Gothic"/>
                        </a:rPr>
                        <a:t>Solar</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275 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264 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150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690 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442267217"/>
                  </a:ext>
                </a:extLst>
              </a:tr>
              <a:tr h="551673">
                <a:tc>
                  <a:txBody>
                    <a:bodyPr/>
                    <a:lstStyle/>
                    <a:p>
                      <a:pPr algn="ctr" fontAlgn="base"/>
                      <a:r>
                        <a:rPr lang="en-US" sz="1500" b="1" dirty="0">
                          <a:effectLst/>
                          <a:highlight>
                            <a:srgbClr val="EBEFF5"/>
                          </a:highlight>
                          <a:latin typeface="Century Gothic"/>
                        </a:rPr>
                        <a:t>Battery Storage</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3,061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3,393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3,264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895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rPr>
                        <a:t> 10,613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857340661"/>
                  </a:ext>
                </a:extLst>
              </a:tr>
              <a:tr h="551673">
                <a:tc>
                  <a:txBody>
                    <a:bodyPr/>
                    <a:lstStyle/>
                    <a:p>
                      <a:pPr algn="ctr" fontAlgn="base"/>
                      <a:r>
                        <a:rPr lang="en-US" sz="1500" b="1" dirty="0">
                          <a:effectLst/>
                          <a:highlight>
                            <a:srgbClr val="D4DDEB"/>
                          </a:highlight>
                          <a:latin typeface="Century Gothic"/>
                        </a:rPr>
                        <a:t>Paired/Hybrid</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397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929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856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33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2,214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54318844"/>
                  </a:ext>
                </a:extLst>
              </a:tr>
              <a:tr h="551673">
                <a:tc>
                  <a:txBody>
                    <a:bodyPr/>
                    <a:lstStyle/>
                    <a:p>
                      <a:pPr algn="ctr" fontAlgn="base"/>
                      <a:r>
                        <a:rPr lang="en-US" sz="1500" b="1" dirty="0">
                          <a:effectLst/>
                          <a:highlight>
                            <a:srgbClr val="EBEFF5"/>
                          </a:highlight>
                          <a:latin typeface="Century Gothic"/>
                        </a:rPr>
                        <a:t>Wind</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16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398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84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latin typeface="Century Gothic"/>
                        </a:rPr>
                        <a:t> -   </a:t>
                      </a:r>
                      <a:endParaRPr lang="en-US"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rPr>
                        <a:t> 498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743338944"/>
                  </a:ext>
                </a:extLst>
              </a:tr>
              <a:tr h="551673">
                <a:tc>
                  <a:txBody>
                    <a:bodyPr/>
                    <a:lstStyle/>
                    <a:p>
                      <a:pPr algn="ctr" fontAlgn="base"/>
                      <a:r>
                        <a:rPr lang="en-US" sz="1500" b="1" dirty="0">
                          <a:effectLst/>
                          <a:highlight>
                            <a:srgbClr val="D4DDEB"/>
                          </a:highlight>
                          <a:latin typeface="Century Gothic"/>
                        </a:rPr>
                        <a:t>Geothermal</a:t>
                      </a:r>
                      <a:endParaRPr lang="en-US" sz="1500"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9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120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158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dirty="0">
                          <a:effectLst/>
                          <a:highlight>
                            <a:srgbClr val="D4DDEB"/>
                          </a:highlight>
                        </a:rPr>
                        <a:t> 445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733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9347878"/>
                  </a:ext>
                </a:extLst>
              </a:tr>
              <a:tr h="510297">
                <a:tc>
                  <a:txBody>
                    <a:bodyPr/>
                    <a:lstStyle/>
                    <a:p>
                      <a:pPr algn="ctr" fontAlgn="base"/>
                      <a:r>
                        <a:rPr lang="en-US" sz="1500" b="1" dirty="0">
                          <a:effectLst/>
                          <a:highlight>
                            <a:srgbClr val="EBEFF5"/>
                          </a:highlight>
                          <a:latin typeface="Century Gothic"/>
                        </a:rPr>
                        <a:t>Biomass/Biogas</a:t>
                      </a:r>
                      <a:endParaRPr lang="en-US" sz="1500" dirty="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10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effectLst/>
                          <a:highlight>
                            <a:srgbClr val="EBEFF5"/>
                          </a:highlight>
                        </a:rPr>
                        <a:t> -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dirty="0"/>
                        <a:t> -   </a:t>
                      </a:r>
                      <a:endParaRPr lang="en-US"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dirty="0">
                          <a:effectLst/>
                          <a:highlight>
                            <a:srgbClr val="EBEFF5"/>
                          </a:highlight>
                          <a:latin typeface="Century Gothic"/>
                        </a:rPr>
                        <a:t> 10 </a:t>
                      </a:r>
                      <a:endParaRPr lang="en-US" b="1" dirty="0">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83884989"/>
                  </a:ext>
                </a:extLst>
              </a:tr>
              <a:tr h="634425">
                <a:tc>
                  <a:txBody>
                    <a:bodyPr/>
                    <a:lstStyle/>
                    <a:p>
                      <a:pPr algn="ctr" fontAlgn="base"/>
                      <a:r>
                        <a:rPr lang="en-US" sz="1500" b="1" dirty="0">
                          <a:effectLst/>
                          <a:highlight>
                            <a:srgbClr val="D4DDEB"/>
                          </a:highlight>
                          <a:latin typeface="Century Gothic"/>
                        </a:rPr>
                        <a:t>Totals</a:t>
                      </a:r>
                      <a:endParaRPr lang="en-US" dirty="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3,769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5,104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4,512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1,373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dirty="0">
                          <a:effectLst/>
                          <a:highlight>
                            <a:srgbClr val="D4DDEB"/>
                          </a:highlight>
                        </a:rPr>
                        <a:t> 14,758 </a:t>
                      </a:r>
                      <a:endParaRPr lang="en-US" b="1" dirty="0"/>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093092705"/>
                  </a:ext>
                </a:extLst>
              </a:tr>
            </a:tbl>
          </a:graphicData>
        </a:graphic>
      </p:graphicFrame>
      <p:sp>
        <p:nvSpPr>
          <p:cNvPr id="9" name="TextBox 7">
            <a:extLst>
              <a:ext uri="{FF2B5EF4-FFF2-40B4-BE49-F238E27FC236}">
                <a16:creationId xmlns:a16="http://schemas.microsoft.com/office/drawing/2014/main" id="{D628091D-7E4B-78C0-06CD-CAF9456C87D1}"/>
              </a:ext>
            </a:extLst>
          </p:cNvPr>
          <p:cNvSpPr txBox="1"/>
          <p:nvPr/>
        </p:nvSpPr>
        <p:spPr>
          <a:xfrm>
            <a:off x="7603405" y="1629124"/>
            <a:ext cx="3981150"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a:t>Nearly 15,000 MW NQC of future contracts are executed to meet CPUC’s procurement order obligations. </a:t>
            </a:r>
          </a:p>
          <a:p>
            <a:pPr marL="342900" indent="-342900">
              <a:buFont typeface="Arial"/>
              <a:buChar char="•"/>
            </a:pPr>
            <a:endParaRPr lang="en-US" sz="2000"/>
          </a:p>
          <a:p>
            <a:pPr marL="285750" indent="-285750">
              <a:buFont typeface="Arial,Sans-Serif"/>
              <a:buChar char="•"/>
            </a:pPr>
            <a:r>
              <a:rPr lang="en-US" sz="2000"/>
              <a:t>Majority of new resource MWs are expected to be battery storage.</a:t>
            </a:r>
          </a:p>
          <a:p>
            <a:pPr marL="285750" indent="-285750">
              <a:buFont typeface="Arial,Sans-Serif"/>
              <a:buChar char="•"/>
            </a:pPr>
            <a:endParaRPr lang="en-US" sz="2000">
              <a:solidFill>
                <a:srgbClr val="000000"/>
              </a:solidFill>
            </a:endParaRPr>
          </a:p>
          <a:p>
            <a:pPr marL="285750" indent="-285750">
              <a:buFont typeface="Arial,Sans-Serif"/>
              <a:buChar char="•"/>
            </a:pPr>
            <a:r>
              <a:rPr lang="en-US" sz="2000">
                <a:solidFill>
                  <a:srgbClr val="000000"/>
                </a:solidFill>
              </a:rPr>
              <a:t>Other types of resources are eligible to meet orders and may be contracted in the future.</a:t>
            </a:r>
            <a:endParaRPr lang="en-US" sz="2000"/>
          </a:p>
          <a:p>
            <a:pPr marL="285750" indent="-285750">
              <a:buFont typeface="Arial"/>
              <a:buChar char="•"/>
            </a:pPr>
            <a:endParaRPr lang="en-US" sz="2100">
              <a:solidFill>
                <a:srgbClr val="000000"/>
              </a:solidFill>
            </a:endParaRPr>
          </a:p>
          <a:p>
            <a:pPr marL="285750" lvl="1" indent="-285750">
              <a:buFont typeface="Arial"/>
              <a:buChar char="•"/>
            </a:pPr>
            <a:endParaRPr lang="en-US" sz="2100">
              <a:solidFill>
                <a:srgbClr val="000000"/>
              </a:solidFill>
            </a:endParaRPr>
          </a:p>
          <a:p>
            <a:pPr marL="285750" indent="-285750">
              <a:buFont typeface="Arial"/>
              <a:buChar char="•"/>
            </a:pPr>
            <a:endParaRPr lang="en-US"/>
          </a:p>
        </p:txBody>
      </p:sp>
    </p:spTree>
    <p:extLst>
      <p:ext uri="{BB962C8B-B14F-4D97-AF65-F5344CB8AC3E}">
        <p14:creationId xmlns:p14="http://schemas.microsoft.com/office/powerpoint/2010/main" val="261884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7D1E7-335C-3290-4D82-38F9E827661F}"/>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5" name="TextBox 7">
            <a:extLst>
              <a:ext uri="{FF2B5EF4-FFF2-40B4-BE49-F238E27FC236}">
                <a16:creationId xmlns:a16="http://schemas.microsoft.com/office/drawing/2014/main" id="{4431D796-8CF6-4D38-63F5-457BEA676BD0}"/>
              </a:ext>
            </a:extLst>
          </p:cNvPr>
          <p:cNvSpPr txBox="1"/>
          <p:nvPr/>
        </p:nvSpPr>
        <p:spPr>
          <a:xfrm>
            <a:off x="3558133" y="6094509"/>
            <a:ext cx="7417695" cy="6185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t>Note: </a:t>
            </a:r>
            <a:r>
              <a:rPr lang="en-US" sz="1100" dirty="0"/>
              <a:t>Data shown here shows a snapshot of new resources added to CAISO grid Q12020 – Q2 2025, including specified CAISO imports. Also shown is a projection of future new resources based on contracts in place by February 2025. "Other" resources includes geothermal, biomass, biogas, and hydropower.</a:t>
            </a:r>
          </a:p>
        </p:txBody>
      </p:sp>
      <p:sp>
        <p:nvSpPr>
          <p:cNvPr id="4" name="Title 1">
            <a:extLst>
              <a:ext uri="{FF2B5EF4-FFF2-40B4-BE49-F238E27FC236}">
                <a16:creationId xmlns:a16="http://schemas.microsoft.com/office/drawing/2014/main" id="{DCC52B00-6428-FAB2-4998-436659F73AF2}"/>
              </a:ext>
            </a:extLst>
          </p:cNvPr>
          <p:cNvSpPr>
            <a:spLocks noGrp="1"/>
          </p:cNvSpPr>
          <p:nvPr/>
        </p:nvSpPr>
        <p:spPr>
          <a:xfrm>
            <a:off x="201760" y="-528920"/>
            <a:ext cx="12448633" cy="1434420"/>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sz="3200">
                <a:ea typeface="+mj-lt"/>
                <a:cs typeface="+mj-lt"/>
              </a:rPr>
              <a:t>Total New Energy Resources Online and Under Contract</a:t>
            </a:r>
            <a:endParaRPr lang="en-US" sz="3200"/>
          </a:p>
        </p:txBody>
      </p:sp>
      <p:pic>
        <p:nvPicPr>
          <p:cNvPr id="6" name="Picture 5">
            <a:extLst>
              <a:ext uri="{FF2B5EF4-FFF2-40B4-BE49-F238E27FC236}">
                <a16:creationId xmlns:a16="http://schemas.microsoft.com/office/drawing/2014/main" id="{58D961F8-C672-B1FE-4B74-5E94753C517C}"/>
              </a:ext>
            </a:extLst>
          </p:cNvPr>
          <p:cNvPicPr>
            <a:picLocks noChangeAspect="1"/>
          </p:cNvPicPr>
          <p:nvPr/>
        </p:nvPicPr>
        <p:blipFill>
          <a:blip r:embed="rId4"/>
          <a:stretch>
            <a:fillRect/>
          </a:stretch>
        </p:blipFill>
        <p:spPr>
          <a:xfrm>
            <a:off x="1785109" y="970584"/>
            <a:ext cx="8621781" cy="4927875"/>
          </a:xfrm>
          <a:prstGeom prst="rect">
            <a:avLst/>
          </a:prstGeom>
        </p:spPr>
      </p:pic>
    </p:spTree>
    <p:extLst>
      <p:ext uri="{BB962C8B-B14F-4D97-AF65-F5344CB8AC3E}">
        <p14:creationId xmlns:p14="http://schemas.microsoft.com/office/powerpoint/2010/main" val="48615323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582B-339F-9886-3E8F-29B972453C64}"/>
              </a:ext>
            </a:extLst>
          </p:cNvPr>
          <p:cNvSpPr>
            <a:spLocks noGrp="1"/>
          </p:cNvSpPr>
          <p:nvPr>
            <p:ph type="title"/>
          </p:nvPr>
        </p:nvSpPr>
        <p:spPr/>
        <p:txBody>
          <a:bodyPr/>
          <a:lstStyle/>
          <a:p>
            <a:r>
              <a:rPr lang="en-ZW"/>
              <a:t>Links to Other Key References on New Resource Development</a:t>
            </a:r>
            <a:br>
              <a:rPr lang="en-ZW"/>
            </a:br>
            <a:endParaRPr lang="en-US"/>
          </a:p>
        </p:txBody>
      </p:sp>
      <p:sp>
        <p:nvSpPr>
          <p:cNvPr id="4" name="Slide Number Placeholder 3">
            <a:extLst>
              <a:ext uri="{FF2B5EF4-FFF2-40B4-BE49-F238E27FC236}">
                <a16:creationId xmlns:a16="http://schemas.microsoft.com/office/drawing/2014/main" id="{EC222C84-113B-E184-3F27-DDD8DB2C2B72}"/>
              </a:ext>
            </a:extLst>
          </p:cNvPr>
          <p:cNvSpPr>
            <a:spLocks noGrp="1"/>
          </p:cNvSpPr>
          <p:nvPr>
            <p:ph type="sldNum" sz="quarter" idx="12"/>
          </p:nvPr>
        </p:nvSpPr>
        <p:spPr/>
        <p:txBody>
          <a:bodyPr/>
          <a:lstStyle/>
          <a:p>
            <a:fld id="{1C4126A1-9282-4A82-AC02-A59AF4A969C8}" type="slidenum">
              <a:rPr lang="en-US" dirty="0" smtClean="0"/>
              <a:t>17</a:t>
            </a:fld>
            <a:endParaRPr lang="en-US"/>
          </a:p>
        </p:txBody>
      </p:sp>
    </p:spTree>
    <p:extLst>
      <p:ext uri="{BB962C8B-B14F-4D97-AF65-F5344CB8AC3E}">
        <p14:creationId xmlns:p14="http://schemas.microsoft.com/office/powerpoint/2010/main" val="174587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E6E-0EF7-38C6-6C94-0D64A938ECF4}"/>
              </a:ext>
            </a:extLst>
          </p:cNvPr>
          <p:cNvSpPr>
            <a:spLocks noGrp="1"/>
          </p:cNvSpPr>
          <p:nvPr>
            <p:ph type="title"/>
          </p:nvPr>
        </p:nvSpPr>
        <p:spPr/>
        <p:txBody>
          <a:bodyPr/>
          <a:lstStyle/>
          <a:p>
            <a:r>
              <a:rPr lang="en-ZW"/>
              <a:t>References to Related Information</a:t>
            </a:r>
            <a:endParaRPr lang="en-US"/>
          </a:p>
        </p:txBody>
      </p:sp>
      <p:sp>
        <p:nvSpPr>
          <p:cNvPr id="3" name="Content Placeholder 2">
            <a:extLst>
              <a:ext uri="{FF2B5EF4-FFF2-40B4-BE49-F238E27FC236}">
                <a16:creationId xmlns:a16="http://schemas.microsoft.com/office/drawing/2014/main" id="{52A63CEF-10FE-0D19-0B91-916B853FF897}"/>
              </a:ext>
            </a:extLst>
          </p:cNvPr>
          <p:cNvSpPr>
            <a:spLocks noGrp="1"/>
          </p:cNvSpPr>
          <p:nvPr>
            <p:ph idx="1"/>
          </p:nvPr>
        </p:nvSpPr>
        <p:spPr/>
        <p:txBody>
          <a:bodyPr vert="horz" lIns="0" tIns="45720" rIns="91440" bIns="45720" rtlCol="0" anchor="t">
            <a:normAutofit fontScale="77500" lnSpcReduction="20000"/>
          </a:bodyPr>
          <a:lstStyle/>
          <a:p>
            <a:pPr marL="457200" indent="-457200">
              <a:buAutoNum type="arabicParenBoth"/>
            </a:pPr>
            <a:r>
              <a:rPr lang="en-ZW" sz="2000" dirty="0"/>
              <a:t>Tracking Energy Development Task Force </a:t>
            </a:r>
            <a:r>
              <a:rPr lang="en-ZW" sz="2000" dirty="0">
                <a:hlinkClick r:id="rId3"/>
              </a:rPr>
              <a:t>–</a:t>
            </a:r>
            <a:r>
              <a:rPr lang="en-ZW" sz="2000" dirty="0"/>
              <a:t> </a:t>
            </a:r>
            <a:r>
              <a:rPr lang="en-ZW" sz="2000" dirty="0">
                <a:hlinkClick r:id="rId3"/>
              </a:rPr>
              <a:t>Tracking Energy Development (ca.gov)</a:t>
            </a:r>
            <a:endParaRPr lang="en-ZW" sz="2000" dirty="0"/>
          </a:p>
          <a:p>
            <a:pPr marL="457200" indent="-457200">
              <a:buAutoNum type="arabicParenBoth"/>
            </a:pPr>
            <a:r>
              <a:rPr lang="en-ZW" sz="2000" dirty="0">
                <a:ea typeface="+mn-lt"/>
                <a:cs typeface="+mn-lt"/>
              </a:rPr>
              <a:t>Joint Agency Reliability Planning Assessments – pursuant to SB 846 </a:t>
            </a:r>
            <a:endParaRPr lang="en-US" sz="2000" dirty="0">
              <a:ea typeface="+mn-lt"/>
              <a:cs typeface="+mn-lt"/>
            </a:endParaRPr>
          </a:p>
          <a:p>
            <a:pPr marL="854075" lvl="1" indent="-285750"/>
            <a:r>
              <a:rPr lang="en-ZW" sz="2000" dirty="0">
                <a:hlinkClick r:id="rId4"/>
              </a:rPr>
              <a:t>May 2024 Report</a:t>
            </a:r>
            <a:endParaRPr lang="en-ZW" sz="2000" dirty="0"/>
          </a:p>
          <a:p>
            <a:pPr marL="854075" lvl="1" indent="-285750"/>
            <a:r>
              <a:rPr lang="en-ZW" sz="2000" dirty="0">
                <a:hlinkClick r:id="rId5"/>
              </a:rPr>
              <a:t>August 2024 Report</a:t>
            </a:r>
            <a:endParaRPr lang="en-ZW" sz="2000" dirty="0"/>
          </a:p>
          <a:p>
            <a:pPr marL="854075" lvl="1" indent="-285750"/>
            <a:r>
              <a:rPr lang="en-ZW" sz="2000" dirty="0">
                <a:hlinkClick r:id="rId6"/>
              </a:rPr>
              <a:t>March 2025 Report</a:t>
            </a:r>
            <a:endParaRPr lang="en-ZW" sz="2000" dirty="0"/>
          </a:p>
          <a:p>
            <a:pPr marL="854075" lvl="1" indent="-285750"/>
            <a:r>
              <a:rPr lang="en-ZW" sz="2000" dirty="0">
                <a:hlinkClick r:id="rId7"/>
              </a:rPr>
              <a:t>May 2025 Report</a:t>
            </a:r>
            <a:endParaRPr lang="en-ZW" sz="2000" dirty="0"/>
          </a:p>
          <a:p>
            <a:pPr marL="457200" indent="-457200">
              <a:buAutoNum type="arabicParenBoth"/>
            </a:pPr>
            <a:r>
              <a:rPr lang="en-ZW" sz="2000" dirty="0"/>
              <a:t>California Energy Commission’s Energy Almanac - </a:t>
            </a:r>
            <a:r>
              <a:rPr lang="en-US" sz="2000" dirty="0">
                <a:hlinkClick r:id="rId8"/>
              </a:rPr>
              <a:t>Energy Almanac (ca.gov)</a:t>
            </a:r>
            <a:endParaRPr lang="en-ZW" sz="2000" dirty="0"/>
          </a:p>
          <a:p>
            <a:pPr marL="457200" indent="-457200">
              <a:buAutoNum type="arabicParenBoth"/>
            </a:pPr>
            <a:r>
              <a:rPr lang="en-US" sz="2000" dirty="0"/>
              <a:t>CAISO Key Energy Statistics: </a:t>
            </a:r>
            <a:r>
              <a:rPr lang="en-US" sz="2000" dirty="0">
                <a:ea typeface="+mn-lt"/>
                <a:cs typeface="+mn-lt"/>
                <a:hlinkClick r:id="rId9"/>
              </a:rPr>
              <a:t>Media resources | California ISO (caiso.com)</a:t>
            </a:r>
            <a:endParaRPr lang="en-US" sz="2000" dirty="0"/>
          </a:p>
          <a:p>
            <a:pPr marL="457200" indent="-457200">
              <a:buAutoNum type="arabicParenBoth"/>
            </a:pPr>
            <a:r>
              <a:rPr lang="en-ZW" sz="2000" dirty="0"/>
              <a:t>Overview of CPUC IRP Procurement Orders – </a:t>
            </a:r>
            <a:r>
              <a:rPr lang="en-ZW" sz="2000" dirty="0">
                <a:hlinkClick r:id="rId10"/>
              </a:rPr>
              <a:t>IRP Procurement Track (ca.gov)</a:t>
            </a:r>
            <a:endParaRPr lang="en-ZW" sz="2000" dirty="0"/>
          </a:p>
          <a:p>
            <a:pPr marL="457200" indent="-457200">
              <a:buAutoNum type="arabicParenBoth"/>
            </a:pPr>
            <a:r>
              <a:rPr lang="en-ZW" sz="2000" dirty="0"/>
              <a:t>Overview of CPUC Jurisdictional LSE Procurement in Compliance with IRP Procurement Orders </a:t>
            </a:r>
          </a:p>
          <a:p>
            <a:pPr lvl="1"/>
            <a:r>
              <a:rPr lang="en-US" sz="1600" dirty="0">
                <a:solidFill>
                  <a:srgbClr val="003065"/>
                </a:solidFill>
                <a:highlight>
                  <a:srgbClr val="FFFFFF"/>
                </a:highlight>
                <a:ea typeface="+mn-lt"/>
                <a:cs typeface="+mn-lt"/>
                <a:hlinkClick r:id="rId11"/>
              </a:rPr>
              <a:t>Procurement in Compliance with D.19-11-016 and Mid Term Reliability (D.21-06-035) per December 1, 2023</a:t>
            </a:r>
            <a:r>
              <a:rPr lang="en-US" sz="1600" dirty="0">
                <a:solidFill>
                  <a:srgbClr val="003065"/>
                </a:solidFill>
                <a:highlight>
                  <a:srgbClr val="FFFFFF"/>
                </a:highlight>
                <a:ea typeface="+mn-lt"/>
                <a:cs typeface="+mn-lt"/>
              </a:rPr>
              <a:t>, </a:t>
            </a:r>
            <a:r>
              <a:rPr lang="en-US" sz="1600" dirty="0">
                <a:solidFill>
                  <a:schemeClr val="tx1"/>
                </a:solidFill>
                <a:highlight>
                  <a:srgbClr val="FFFFFF"/>
                </a:highlight>
                <a:ea typeface="+mn-lt"/>
                <a:cs typeface="+mn-lt"/>
              </a:rPr>
              <a:t>10/9/2024</a:t>
            </a:r>
            <a:endParaRPr lang="en-US" sz="1600" u="sng" dirty="0">
              <a:solidFill>
                <a:schemeClr val="tx1"/>
              </a:solidFill>
              <a:highlight>
                <a:srgbClr val="FFFFFF"/>
              </a:highlight>
            </a:endParaRPr>
          </a:p>
          <a:p>
            <a:pPr lvl="1"/>
            <a:r>
              <a:rPr lang="en-US" sz="1600" b="0" i="0" u="sng" dirty="0">
                <a:solidFill>
                  <a:srgbClr val="003065"/>
                </a:solidFill>
                <a:effectLst/>
                <a:highlight>
                  <a:srgbClr val="FFFFFF"/>
                </a:highlight>
                <a:hlinkClick r:id="rId12">
                  <a:extLst>
                    <a:ext uri="{A12FA001-AC4F-418D-AE19-62706E023703}">
                      <ahyp:hlinkClr xmlns:ahyp="http://schemas.microsoft.com/office/drawing/2018/hyperlinkcolor" val="tx"/>
                    </a:ext>
                  </a:extLst>
                </a:hlinkClick>
              </a:rPr>
              <a:t>Procurement in Compliance with D.19-11-016 and Mid Term Reliability (D.21-06-035) per August 1, 2023</a:t>
            </a:r>
            <a:r>
              <a:rPr lang="en-US" sz="1600" b="0" i="0" dirty="0">
                <a:solidFill>
                  <a:srgbClr val="000000"/>
                </a:solidFill>
                <a:effectLst/>
                <a:highlight>
                  <a:srgbClr val="FFFFFF"/>
                </a:highlight>
              </a:rPr>
              <a:t>, 4/22/2024</a:t>
            </a:r>
            <a:endParaRPr lang="en-US" dirty="0"/>
          </a:p>
          <a:p>
            <a:pPr lvl="1"/>
            <a:r>
              <a:rPr lang="en-US" sz="1600" b="0" i="0" u="sng" dirty="0">
                <a:solidFill>
                  <a:srgbClr val="003065"/>
                </a:solidFill>
                <a:effectLst/>
                <a:highlight>
                  <a:srgbClr val="FFFFFF"/>
                </a:highlight>
                <a:hlinkClick r:id="rId13"/>
              </a:rPr>
              <a:t>Procurement in Compliance with D.19-11-016 and Mid Term Reliability (D.21-06-035) per February 1, 2023</a:t>
            </a:r>
            <a:r>
              <a:rPr lang="en-US" sz="1600" b="0" i="0" dirty="0">
                <a:solidFill>
                  <a:srgbClr val="000000"/>
                </a:solidFill>
                <a:effectLst/>
                <a:highlight>
                  <a:srgbClr val="FFFFFF"/>
                </a:highlight>
              </a:rPr>
              <a:t>, 11/2/2023</a:t>
            </a:r>
            <a:endParaRPr lang="en-ZW" sz="1600" b="0" i="0" u="sng" dirty="0">
              <a:solidFill>
                <a:srgbClr val="003065"/>
              </a:solidFill>
              <a:effectLst/>
              <a:hlinkClick r:id="rId14"/>
            </a:endParaRPr>
          </a:p>
          <a:p>
            <a:pPr lvl="1"/>
            <a:r>
              <a:rPr lang="en-ZW" sz="1600" b="0" i="0" u="sng" dirty="0">
                <a:solidFill>
                  <a:srgbClr val="003065"/>
                </a:solidFill>
                <a:effectLst/>
                <a:hlinkClick r:id="rId14"/>
              </a:rPr>
              <a:t>Procurement in Compliance with D.19-11-016 per August 1, 2022 Fillings</a:t>
            </a:r>
            <a:r>
              <a:rPr lang="en-ZW" sz="1600" b="0" i="0" dirty="0">
                <a:solidFill>
                  <a:srgbClr val="000000"/>
                </a:solidFill>
                <a:effectLst/>
              </a:rPr>
              <a:t>, 2/13/2023</a:t>
            </a:r>
          </a:p>
          <a:p>
            <a:pPr lvl="1"/>
            <a:r>
              <a:rPr lang="en-ZW" sz="1600" b="0" i="0" u="sng" dirty="0">
                <a:solidFill>
                  <a:srgbClr val="003065"/>
                </a:solidFill>
                <a:effectLst/>
                <a:hlinkClick r:id="rId15"/>
              </a:rPr>
              <a:t>Procurement in Compliance with D.19-11-016 per February 1, 2022 Filings</a:t>
            </a:r>
            <a:r>
              <a:rPr lang="en-ZW" sz="1600" b="0" i="0" dirty="0">
                <a:solidFill>
                  <a:srgbClr val="000000"/>
                </a:solidFill>
                <a:effectLst/>
              </a:rPr>
              <a:t>, 7/22/2022</a:t>
            </a:r>
          </a:p>
          <a:p>
            <a:pPr lvl="1"/>
            <a:r>
              <a:rPr lang="en-ZW" sz="1600" b="0" i="0" u="sng" dirty="0">
                <a:solidFill>
                  <a:srgbClr val="003065"/>
                </a:solidFill>
                <a:effectLst/>
                <a:hlinkClick r:id="rId16"/>
              </a:rPr>
              <a:t>Procurement  in Compliance with D.19-11-016 per February 1, 2021 Filings</a:t>
            </a:r>
            <a:r>
              <a:rPr lang="en-ZW" sz="1600" b="0" i="0" dirty="0">
                <a:solidFill>
                  <a:srgbClr val="000000"/>
                </a:solidFill>
                <a:effectLst/>
              </a:rPr>
              <a:t>, 8/23/2021</a:t>
            </a:r>
          </a:p>
          <a:p>
            <a:pPr marL="339725" lvl="1" indent="0">
              <a:buNone/>
            </a:pPr>
            <a:endParaRPr lang="en-ZW" sz="1600">
              <a:solidFill>
                <a:srgbClr val="000000"/>
              </a:solidFill>
            </a:endParaRPr>
          </a:p>
          <a:p>
            <a:pPr marL="339725" lvl="1" indent="0">
              <a:buNone/>
            </a:pPr>
            <a:r>
              <a:rPr lang="en-US" sz="1600" dirty="0"/>
              <a:t>For any questions about the data, please contact </a:t>
            </a:r>
            <a:r>
              <a:rPr lang="en-US" sz="1600" dirty="0">
                <a:ea typeface="+mn-lt"/>
                <a:cs typeface="+mn-lt"/>
                <a:hlinkClick r:id="rId17"/>
              </a:rPr>
              <a:t>irpdatarequest@cpuc.ca.gov</a:t>
            </a:r>
          </a:p>
          <a:p>
            <a:pPr marL="339725" lvl="1" indent="0">
              <a:buNone/>
            </a:pPr>
            <a:endParaRPr lang="en-ZW" sz="1400" b="0" i="0">
              <a:solidFill>
                <a:srgbClr val="000000"/>
              </a:solidFill>
              <a:effectLst/>
            </a:endParaRPr>
          </a:p>
          <a:p>
            <a:pPr marL="0" indent="0">
              <a:buNone/>
            </a:pPr>
            <a:endParaRPr lang="en-ZW"/>
          </a:p>
          <a:p>
            <a:pPr marL="0" indent="0">
              <a:buNone/>
            </a:pPr>
            <a:endParaRPr lang="en-US"/>
          </a:p>
        </p:txBody>
      </p:sp>
      <p:sp>
        <p:nvSpPr>
          <p:cNvPr id="4" name="Slide Number Placeholder 3">
            <a:extLst>
              <a:ext uri="{FF2B5EF4-FFF2-40B4-BE49-F238E27FC236}">
                <a16:creationId xmlns:a16="http://schemas.microsoft.com/office/drawing/2014/main" id="{4D6AE52D-2223-A987-4890-3D2D7580585C}"/>
              </a:ext>
            </a:extLst>
          </p:cNvPr>
          <p:cNvSpPr>
            <a:spLocks noGrp="1"/>
          </p:cNvSpPr>
          <p:nvPr>
            <p:ph type="sldNum" sz="quarter" idx="12"/>
          </p:nvPr>
        </p:nvSpPr>
        <p:spPr/>
        <p:txBody>
          <a:bodyPr/>
          <a:lstStyle/>
          <a:p>
            <a:fld id="{1C4126A1-9282-4A82-AC02-A59AF4A969C8}" type="slidenum">
              <a:rPr lang="en-US" dirty="0" smtClean="0"/>
              <a:t>18</a:t>
            </a:fld>
            <a:endParaRPr lang="en-US"/>
          </a:p>
        </p:txBody>
      </p:sp>
    </p:spTree>
    <p:extLst>
      <p:ext uri="{BB962C8B-B14F-4D97-AF65-F5344CB8AC3E}">
        <p14:creationId xmlns:p14="http://schemas.microsoft.com/office/powerpoint/2010/main" val="29463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6C41-0723-8B61-7D3B-FC3B8BF636C8}"/>
              </a:ext>
            </a:extLst>
          </p:cNvPr>
          <p:cNvSpPr>
            <a:spLocks noGrp="1"/>
          </p:cNvSpPr>
          <p:nvPr>
            <p:ph type="title"/>
          </p:nvPr>
        </p:nvSpPr>
        <p:spPr>
          <a:xfrm>
            <a:off x="530351" y="-377559"/>
            <a:ext cx="10972800" cy="1325563"/>
          </a:xfrm>
        </p:spPr>
        <p:txBody>
          <a:bodyPr/>
          <a:lstStyle/>
          <a:p>
            <a:r>
              <a:rPr lang="en-US"/>
              <a:t>Notes on Resource Tracking Data</a:t>
            </a:r>
          </a:p>
        </p:txBody>
      </p:sp>
      <p:sp>
        <p:nvSpPr>
          <p:cNvPr id="3" name="Content Placeholder 2">
            <a:extLst>
              <a:ext uri="{FF2B5EF4-FFF2-40B4-BE49-F238E27FC236}">
                <a16:creationId xmlns:a16="http://schemas.microsoft.com/office/drawing/2014/main" id="{E24212BD-C474-AADD-CC14-B54D39097D38}"/>
              </a:ext>
            </a:extLst>
          </p:cNvPr>
          <p:cNvSpPr>
            <a:spLocks noGrp="1"/>
          </p:cNvSpPr>
          <p:nvPr>
            <p:ph idx="1"/>
          </p:nvPr>
        </p:nvSpPr>
        <p:spPr>
          <a:xfrm>
            <a:off x="286512" y="963468"/>
            <a:ext cx="11206201" cy="5428270"/>
          </a:xfrm>
        </p:spPr>
        <p:txBody>
          <a:bodyPr vert="horz" lIns="0" tIns="45720" rIns="91440" bIns="45720" rtlCol="0" anchor="t">
            <a:normAutofit fontScale="62500" lnSpcReduction="20000"/>
          </a:bodyPr>
          <a:lstStyle/>
          <a:p>
            <a:pPr lvl="1"/>
            <a:r>
              <a:rPr lang="en-US" sz="2400" b="1" dirty="0">
                <a:latin typeface="+mj-lt"/>
                <a:ea typeface="+mn-lt"/>
                <a:cs typeface="+mn-lt"/>
              </a:rPr>
              <a:t>Notes on Online MWs data</a:t>
            </a:r>
          </a:p>
          <a:p>
            <a:pPr lvl="2" indent="-172720"/>
            <a:r>
              <a:rPr lang="en-US" sz="2400" dirty="0">
                <a:latin typeface="+mj-lt"/>
                <a:ea typeface="+mn-lt"/>
                <a:cs typeface="+mn-lt"/>
              </a:rPr>
              <a:t>All data are </a:t>
            </a:r>
            <a:r>
              <a:rPr lang="en-US" sz="2400" dirty="0">
                <a:latin typeface="+mj-lt"/>
              </a:rPr>
              <a:t>derived from CAISO </a:t>
            </a:r>
            <a:r>
              <a:rPr lang="en-US" sz="2400" dirty="0">
                <a:latin typeface="+mj-lt"/>
                <a:hlinkClick r:id="rId3"/>
              </a:rPr>
              <a:t>Master Generating Capability List</a:t>
            </a:r>
            <a:r>
              <a:rPr lang="en-US" sz="2400" dirty="0">
                <a:latin typeface="+mj-lt"/>
              </a:rPr>
              <a:t>, and CPUC </a:t>
            </a:r>
            <a:r>
              <a:rPr lang="en-US" sz="2400" dirty="0">
                <a:latin typeface="+mj-lt"/>
                <a:hlinkClick r:id="rId4"/>
              </a:rPr>
              <a:t>NQC Lists</a:t>
            </a:r>
            <a:r>
              <a:rPr lang="en-US" sz="2400" dirty="0">
                <a:latin typeface="+mj-lt"/>
              </a:rPr>
              <a:t> with online dates between </a:t>
            </a:r>
            <a:r>
              <a:rPr lang="en-US" sz="2400" dirty="0">
                <a:solidFill>
                  <a:srgbClr val="FF0000"/>
                </a:solidFill>
                <a:latin typeface="+mj-lt"/>
              </a:rPr>
              <a:t>Jan 1, 2020 – April 9, 2025</a:t>
            </a:r>
          </a:p>
          <a:p>
            <a:pPr lvl="2" indent="-172720"/>
            <a:r>
              <a:rPr lang="en-US" sz="2400" dirty="0">
                <a:latin typeface="+mj-lt"/>
              </a:rPr>
              <a:t>Nameplate Capacity is shown as “Net Dependable Capacity” in the CAISO Master Generating List file. </a:t>
            </a:r>
          </a:p>
          <a:p>
            <a:pPr lvl="2" indent="-172720"/>
            <a:r>
              <a:rPr lang="en-US" sz="2400" dirty="0">
                <a:latin typeface="+mj-lt"/>
              </a:rPr>
              <a:t>Data shown excludes imports, except where specified.</a:t>
            </a:r>
          </a:p>
          <a:p>
            <a:pPr lvl="2" indent="-172720"/>
            <a:r>
              <a:rPr lang="en-US" sz="2400" dirty="0">
                <a:latin typeface="+mj-lt"/>
              </a:rPr>
              <a:t>NQC values are “Estimated September NQC” and subject to change based on counting rules or changes to resource configurations.</a:t>
            </a:r>
          </a:p>
          <a:p>
            <a:pPr lvl="2" indent="-172720"/>
            <a:r>
              <a:rPr lang="en-US" sz="2400" dirty="0">
                <a:latin typeface="+mj-lt"/>
              </a:rPr>
              <a:t>Data showing “Number of Projects” is derived by counting each unique CAISO resource ID as a project.</a:t>
            </a:r>
          </a:p>
          <a:p>
            <a:pPr lvl="2" indent="-172720"/>
            <a:r>
              <a:rPr lang="en-US" sz="2400" dirty="0">
                <a:latin typeface="+mj-lt"/>
              </a:rPr>
              <a:t>“Natural Gas” includes Alamitos Unit 7 (675 MW) and Huntington Beach (674 MW), online in Feb 2020.</a:t>
            </a:r>
            <a:endParaRPr lang="en-US" sz="2400" dirty="0">
              <a:highlight>
                <a:srgbClr val="FFFF00"/>
              </a:highlight>
              <a:latin typeface="+mj-lt"/>
            </a:endParaRPr>
          </a:p>
          <a:p>
            <a:pPr lvl="1"/>
            <a:r>
              <a:rPr lang="en-US" sz="2600" b="1" dirty="0">
                <a:latin typeface="+mj-lt"/>
                <a:ea typeface="+mn-lt"/>
                <a:cs typeface="+mn-lt"/>
              </a:rPr>
              <a:t>Notes on Expected New MWs </a:t>
            </a:r>
          </a:p>
          <a:p>
            <a:pPr lvl="2" indent="-172720"/>
            <a:r>
              <a:rPr lang="en-US" sz="2600" dirty="0">
                <a:latin typeface="+mj-lt"/>
                <a:ea typeface="+mn-lt"/>
                <a:cs typeface="+mn-lt"/>
              </a:rPr>
              <a:t>All data are from LSE self-reported contracting for projects expected to come online between 2025 and 2028. </a:t>
            </a:r>
          </a:p>
          <a:p>
            <a:pPr lvl="2" indent="-172720"/>
            <a:r>
              <a:rPr lang="en-US" sz="2400" dirty="0">
                <a:latin typeface="+mj-lt"/>
                <a:ea typeface="+mn-lt"/>
                <a:cs typeface="+mn-lt"/>
              </a:rPr>
              <a:t>Data are subject to change as the CPUC gets updated information from LSEs, IOU interconnection departments, developers and others.</a:t>
            </a:r>
          </a:p>
          <a:p>
            <a:pPr lvl="2" indent="-172720"/>
            <a:r>
              <a:rPr lang="en-US" sz="2400" dirty="0">
                <a:latin typeface="+mj-lt"/>
                <a:ea typeface="+mn-lt"/>
                <a:cs typeface="+mn-lt"/>
              </a:rPr>
              <a:t>CP</a:t>
            </a:r>
            <a:r>
              <a:rPr lang="en-US" sz="2400" dirty="0">
                <a:latin typeface="+mj-lt"/>
              </a:rPr>
              <a:t>UC staff continue to refine the data included herein. Data in this presentation are current up until March 2025 and any subsequent postings will supersede prior postings.</a:t>
            </a:r>
          </a:p>
          <a:p>
            <a:pPr lvl="2" indent="-172720"/>
            <a:r>
              <a:rPr lang="en-US" sz="2400" dirty="0">
                <a:solidFill>
                  <a:srgbClr val="FF0000"/>
                </a:solidFill>
                <a:latin typeface="+mj-lt"/>
              </a:rPr>
              <a:t>Data included here are only the projects under contract to CPUC jurisdictional LSEs, and do not include all resources being developed in the state nor the CAISO footprint. </a:t>
            </a:r>
          </a:p>
          <a:p>
            <a:pPr lvl="1"/>
            <a:r>
              <a:rPr lang="en-US" sz="2400" b="1" dirty="0">
                <a:latin typeface="+mj-lt"/>
              </a:rPr>
              <a:t>Notes on Differences between Resource Tracking Data and IRP Compliance</a:t>
            </a:r>
          </a:p>
          <a:p>
            <a:pPr lvl="2" indent="-172720"/>
            <a:r>
              <a:rPr lang="en-US" sz="2400" dirty="0">
                <a:latin typeface="+mj-lt"/>
              </a:rPr>
              <a:t>Due to numerous differences, such as varied baselines and resource eligibility for compliance, data on New MW Online plus New MW Expected do not exactly match progress towards IRP compliance orders. For information on compliance with IRP Procurement orders, see compliance updates at </a:t>
            </a:r>
            <a:r>
              <a:rPr lang="en-ZW" sz="2400" dirty="0">
                <a:latin typeface="+mj-lt"/>
                <a:hlinkClick r:id="rId5"/>
              </a:rPr>
              <a:t>IRP Procurement Track (ca.gov)</a:t>
            </a:r>
            <a:r>
              <a:rPr lang="en-ZW" sz="2400" dirty="0">
                <a:latin typeface="+mj-lt"/>
              </a:rPr>
              <a:t>.</a:t>
            </a:r>
          </a:p>
          <a:p>
            <a:pPr lvl="1"/>
            <a:r>
              <a:rPr lang="en-US" sz="2400" b="1" dirty="0">
                <a:latin typeface="+mj-lt"/>
              </a:rPr>
              <a:t>Notes on Updates and Questions</a:t>
            </a:r>
          </a:p>
          <a:p>
            <a:pPr lvl="2" indent="-172720"/>
            <a:r>
              <a:rPr lang="en-US" sz="2400" dirty="0">
                <a:latin typeface="+mj-lt"/>
              </a:rPr>
              <a:t>For the most up-to-date data publicly available, please visit the CPUC's Summer Reliability page.</a:t>
            </a:r>
          </a:p>
          <a:p>
            <a:pPr lvl="2" indent="-172720"/>
            <a:r>
              <a:rPr lang="en-US" sz="2400" dirty="0">
                <a:latin typeface="+mj-lt"/>
              </a:rPr>
              <a:t>For any questions about the data, please contact </a:t>
            </a:r>
            <a:r>
              <a:rPr lang="en-US" sz="2400" dirty="0">
                <a:solidFill>
                  <a:schemeClr val="accent1"/>
                </a:solidFill>
                <a:latin typeface="+mj-lt"/>
                <a:ea typeface="+mn-lt"/>
                <a:cs typeface="+mn-lt"/>
                <a:hlinkClick r:id="rId6">
                  <a:extLst>
                    <a:ext uri="{A12FA001-AC4F-418D-AE19-62706E023703}">
                      <ahyp:hlinkClr xmlns:ahyp="http://schemas.microsoft.com/office/drawing/2018/hyperlinkcolor" val="tx"/>
                    </a:ext>
                  </a:extLst>
                </a:hlinkClick>
              </a:rPr>
              <a:t>irpdatarequest</a:t>
            </a:r>
            <a:r>
              <a:rPr lang="en-US" sz="2400" dirty="0">
                <a:solidFill>
                  <a:schemeClr val="accent1"/>
                </a:solidFill>
                <a:ea typeface="+mn-lt"/>
                <a:cs typeface="+mn-lt"/>
                <a:hlinkClick r:id="rId6">
                  <a:extLst>
                    <a:ext uri="{A12FA001-AC4F-418D-AE19-62706E023703}">
                      <ahyp:hlinkClr xmlns:ahyp="http://schemas.microsoft.com/office/drawing/2018/hyperlinkcolor" val="tx"/>
                    </a:ext>
                  </a:extLst>
                </a:hlinkClick>
              </a:rPr>
              <a:t>@cpuc.ca.gov</a:t>
            </a:r>
            <a:endParaRPr lang="en-US" sz="2400" dirty="0">
              <a:solidFill>
                <a:schemeClr val="accent1"/>
              </a:solidFill>
              <a:ea typeface="+mn-lt"/>
              <a:cs typeface="+mn-lt"/>
            </a:endParaRPr>
          </a:p>
          <a:p>
            <a:endParaRPr lang="en-US"/>
          </a:p>
        </p:txBody>
      </p:sp>
      <p:sp>
        <p:nvSpPr>
          <p:cNvPr id="4" name="Slide Number Placeholder 3">
            <a:extLst>
              <a:ext uri="{FF2B5EF4-FFF2-40B4-BE49-F238E27FC236}">
                <a16:creationId xmlns:a16="http://schemas.microsoft.com/office/drawing/2014/main" id="{3FB516D7-1E79-F36D-486B-828543666BE4}"/>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53514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711C-7C4A-54CF-A0AD-8DA8D57B04E7}"/>
              </a:ext>
            </a:extLst>
          </p:cNvPr>
          <p:cNvSpPr>
            <a:spLocks noGrp="1"/>
          </p:cNvSpPr>
          <p:nvPr>
            <p:ph type="title"/>
          </p:nvPr>
        </p:nvSpPr>
        <p:spPr>
          <a:xfrm>
            <a:off x="609600" y="1115851"/>
            <a:ext cx="9601200" cy="2781580"/>
          </a:xfrm>
        </p:spPr>
        <p:txBody>
          <a:bodyPr/>
          <a:lstStyle/>
          <a:p>
            <a:r>
              <a:rPr lang="en-ZW"/>
              <a:t>Part 1: New MW Online</a:t>
            </a:r>
            <a:endParaRPr lang="en-US"/>
          </a:p>
        </p:txBody>
      </p:sp>
      <p:sp>
        <p:nvSpPr>
          <p:cNvPr id="3" name="Text Placeholder 2">
            <a:extLst>
              <a:ext uri="{FF2B5EF4-FFF2-40B4-BE49-F238E27FC236}">
                <a16:creationId xmlns:a16="http://schemas.microsoft.com/office/drawing/2014/main" id="{24CE4CBD-152D-4507-BE2B-78AAFB1CEA2F}"/>
              </a:ext>
            </a:extLst>
          </p:cNvPr>
          <p:cNvSpPr>
            <a:spLocks noGrp="1"/>
          </p:cNvSpPr>
          <p:nvPr>
            <p:ph type="body" idx="1"/>
          </p:nvPr>
        </p:nvSpPr>
        <p:spPr>
          <a:xfrm>
            <a:off x="609600" y="4119513"/>
            <a:ext cx="9601200" cy="1970137"/>
          </a:xfrm>
        </p:spPr>
        <p:txBody>
          <a:bodyPr vert="horz" lIns="0" tIns="45720" rIns="91440" bIns="45720" rtlCol="0" anchor="t">
            <a:normAutofit fontScale="92500" lnSpcReduction="10000"/>
          </a:bodyPr>
          <a:lstStyle/>
          <a:p>
            <a:pPr marL="342900" indent="-342900">
              <a:buFont typeface="Arial" panose="020B0604020202020204" pitchFamily="34" charset="0"/>
              <a:buChar char="•"/>
            </a:pPr>
            <a:r>
              <a:rPr lang="en-ZW" dirty="0">
                <a:solidFill>
                  <a:schemeClr val="tx1"/>
                </a:solidFill>
              </a:rPr>
              <a:t>New Resources Online from 1/1/2020 to 4/9/2025</a:t>
            </a:r>
          </a:p>
          <a:p>
            <a:pPr marL="800100" lvl="1" indent="-342900">
              <a:buFont typeface="Arial" panose="020B0604020202020204" pitchFamily="34" charset="0"/>
              <a:buChar char="•"/>
            </a:pPr>
            <a:r>
              <a:rPr lang="en-ZW" dirty="0">
                <a:solidFill>
                  <a:schemeClr val="tx1"/>
                </a:solidFill>
              </a:rPr>
              <a:t>By Nameplate, NQC, and Number of Projects</a:t>
            </a:r>
          </a:p>
          <a:p>
            <a:pPr marL="342900" indent="-342900">
              <a:buFont typeface="Arial" panose="020B0604020202020204" pitchFamily="34" charset="0"/>
              <a:buChar char="•"/>
            </a:pPr>
            <a:r>
              <a:rPr lang="en-ZW" dirty="0">
                <a:solidFill>
                  <a:schemeClr val="tx1"/>
                </a:solidFill>
              </a:rPr>
              <a:t>New Resources Online by Year and Resource Type</a:t>
            </a:r>
          </a:p>
          <a:p>
            <a:pPr marL="800100" lvl="1" indent="-342900">
              <a:buFont typeface="Arial" panose="020B0604020202020204" pitchFamily="34" charset="0"/>
              <a:buChar char="•"/>
            </a:pPr>
            <a:r>
              <a:rPr lang="en-ZW" dirty="0">
                <a:solidFill>
                  <a:schemeClr val="tx1"/>
                </a:solidFill>
              </a:rPr>
              <a:t>By Nameplate and NQC</a:t>
            </a:r>
          </a:p>
          <a:p>
            <a:pPr marL="342900" indent="-342900">
              <a:buChar char="•"/>
            </a:pPr>
            <a:r>
              <a:rPr lang="en-ZW" dirty="0">
                <a:solidFill>
                  <a:schemeClr val="tx1"/>
                </a:solidFill>
              </a:rPr>
              <a:t>New IRP Procurement Resources Online by Year and Resource Type</a:t>
            </a:r>
          </a:p>
          <a:p>
            <a:pPr marL="800100" lvl="1" indent="-342900">
              <a:buFont typeface="Arial" panose="020B0604020202020204" pitchFamily="34" charset="0"/>
              <a:buChar char="•"/>
            </a:pPr>
            <a:r>
              <a:rPr lang="en-ZW" dirty="0">
                <a:solidFill>
                  <a:schemeClr val="tx1"/>
                </a:solidFill>
              </a:rPr>
              <a:t>By Nameplate and NQC</a:t>
            </a:r>
          </a:p>
          <a:p>
            <a:endParaRPr lang="en-US"/>
          </a:p>
        </p:txBody>
      </p:sp>
      <p:sp>
        <p:nvSpPr>
          <p:cNvPr id="4" name="Slide Number Placeholder 3">
            <a:extLst>
              <a:ext uri="{FF2B5EF4-FFF2-40B4-BE49-F238E27FC236}">
                <a16:creationId xmlns:a16="http://schemas.microsoft.com/office/drawing/2014/main" id="{4757B844-341E-F037-76B1-6E834663CC7F}"/>
              </a:ext>
            </a:extLst>
          </p:cNvPr>
          <p:cNvSpPr>
            <a:spLocks noGrp="1"/>
          </p:cNvSpPr>
          <p:nvPr>
            <p:ph type="sldNum" sz="quarter" idx="12"/>
          </p:nvPr>
        </p:nvSpPr>
        <p:spPr/>
        <p:txBody>
          <a:bodyPr/>
          <a:lstStyle/>
          <a:p>
            <a:fld id="{1C4126A1-9282-4A82-AC02-A59AF4A969C8}" type="slidenum">
              <a:rPr lang="en-US" smtClean="0"/>
              <a:pPr/>
              <a:t>3</a:t>
            </a:fld>
            <a:endParaRPr lang="en-US"/>
          </a:p>
        </p:txBody>
      </p:sp>
    </p:spTree>
    <p:extLst>
      <p:ext uri="{BB962C8B-B14F-4D97-AF65-F5344CB8AC3E}">
        <p14:creationId xmlns:p14="http://schemas.microsoft.com/office/powerpoint/2010/main" val="185018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F12B-4BF9-112B-DC54-C38A78C96E5F}"/>
              </a:ext>
            </a:extLst>
          </p:cNvPr>
          <p:cNvSpPr>
            <a:spLocks noGrp="1"/>
          </p:cNvSpPr>
          <p:nvPr>
            <p:ph type="title"/>
          </p:nvPr>
        </p:nvSpPr>
        <p:spPr/>
        <p:txBody>
          <a:bodyPr/>
          <a:lstStyle/>
          <a:p>
            <a:r>
              <a:rPr lang="en-ZW"/>
              <a:t>New MWs - Key Takeaways </a:t>
            </a:r>
            <a:endParaRPr lang="en-US"/>
          </a:p>
        </p:txBody>
      </p:sp>
      <p:sp>
        <p:nvSpPr>
          <p:cNvPr id="4" name="Slide Number Placeholder 3">
            <a:extLst>
              <a:ext uri="{FF2B5EF4-FFF2-40B4-BE49-F238E27FC236}">
                <a16:creationId xmlns:a16="http://schemas.microsoft.com/office/drawing/2014/main" id="{41970EB3-C3AB-37AA-C07E-DD2D116D669A}"/>
              </a:ext>
            </a:extLst>
          </p:cNvPr>
          <p:cNvSpPr>
            <a:spLocks noGrp="1"/>
          </p:cNvSpPr>
          <p:nvPr>
            <p:ph type="sldNum" sz="quarter" idx="12"/>
          </p:nvPr>
        </p:nvSpPr>
        <p:spPr>
          <a:xfrm>
            <a:off x="11211812" y="6769894"/>
            <a:ext cx="382493" cy="181909"/>
          </a:xfrm>
        </p:spPr>
        <p:txBody>
          <a:bodyPr/>
          <a:lstStyle/>
          <a:p>
            <a:fld id="{1C4126A1-9282-4A82-AC02-A59AF4A969C8}" type="slidenum">
              <a:rPr lang="en-US" smtClean="0"/>
              <a:t>4</a:t>
            </a:fld>
            <a:endParaRPr lang="en-US"/>
          </a:p>
        </p:txBody>
      </p:sp>
      <p:graphicFrame>
        <p:nvGraphicFramePr>
          <p:cNvPr id="5" name="Content Placeholder 11">
            <a:extLst>
              <a:ext uri="{FF2B5EF4-FFF2-40B4-BE49-F238E27FC236}">
                <a16:creationId xmlns:a16="http://schemas.microsoft.com/office/drawing/2014/main" id="{C30116C0-F698-1B24-3911-62BB6FE75320}"/>
              </a:ext>
            </a:extLst>
          </p:cNvPr>
          <p:cNvGraphicFramePr>
            <a:graphicFrameLocks/>
          </p:cNvGraphicFramePr>
          <p:nvPr>
            <p:extLst>
              <p:ext uri="{D42A27DB-BD31-4B8C-83A1-F6EECF244321}">
                <p14:modId xmlns:p14="http://schemas.microsoft.com/office/powerpoint/2010/main" val="4221285702"/>
              </p:ext>
            </p:extLst>
          </p:nvPr>
        </p:nvGraphicFramePr>
        <p:xfrm>
          <a:off x="870227" y="2169099"/>
          <a:ext cx="9993107" cy="146304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dirty="0">
                          <a:effectLst/>
                        </a:rPr>
                        <a:t>Nameplate Capacity</a:t>
                      </a:r>
                      <a:br>
                        <a:rPr lang="en-US" sz="1200" dirty="0">
                          <a:effectLst/>
                        </a:rPr>
                      </a:br>
                      <a:r>
                        <a:rPr lang="en-US" sz="1200" dirty="0">
                          <a:effectLst/>
                        </a:rPr>
                        <a:t>(MW)</a:t>
                      </a:r>
                    </a:p>
                  </a:txBody>
                  <a:tcPr anchor="ctr"/>
                </a:tc>
                <a:tc>
                  <a:txBody>
                    <a:bodyPr/>
                    <a:lstStyle/>
                    <a:p>
                      <a:pPr lvl="0" algn="ctr">
                        <a:buNone/>
                      </a:pPr>
                      <a:r>
                        <a:rPr lang="en-US" sz="1200" dirty="0">
                          <a:effectLst/>
                        </a:rPr>
                        <a:t>Estimated Sept. </a:t>
                      </a:r>
                      <a:br>
                        <a:rPr lang="en-US" sz="1200" dirty="0">
                          <a:effectLst/>
                        </a:rPr>
                      </a:br>
                      <a:r>
                        <a:rPr lang="en-US" sz="1200" dirty="0">
                          <a:effectLst/>
                        </a:rPr>
                        <a:t>Net Qualifying Capacity (NQC) MW</a:t>
                      </a:r>
                      <a:endParaRPr lang="en-US" sz="1200" dirty="0"/>
                    </a:p>
                  </a:txBody>
                  <a:tcPr anchor="ctr"/>
                </a:tc>
                <a:tc>
                  <a:txBody>
                    <a:bodyPr/>
                    <a:lstStyle/>
                    <a:p>
                      <a:pPr lvl="0" algn="ctr">
                        <a:buNone/>
                      </a:pPr>
                      <a:r>
                        <a:rPr lang="en-US" sz="1200" dirty="0">
                          <a:effectLst/>
                        </a:rPr>
                        <a:t>Number of </a:t>
                      </a:r>
                      <a:br>
                        <a:rPr lang="en-US" sz="1200" dirty="0">
                          <a:effectLst/>
                        </a:rPr>
                      </a:br>
                      <a:r>
                        <a:rPr lang="en-US" sz="1200" dirty="0">
                          <a:effectLst/>
                        </a:rPr>
                        <a:t>Projects by </a:t>
                      </a:r>
                      <a:br>
                        <a:rPr lang="en-US" sz="1200" dirty="0">
                          <a:effectLst/>
                        </a:rPr>
                      </a:br>
                      <a:r>
                        <a:rPr lang="en-US" sz="1200" dirty="0">
                          <a:effectLst/>
                        </a:rPr>
                        <a:t>Resource IDs</a:t>
                      </a:r>
                    </a:p>
                  </a:txBody>
                  <a:tcPr anchor="ctr"/>
                </a:tc>
                <a:extLst>
                  <a:ext uri="{0D108BD9-81ED-4DB2-BD59-A6C34878D82A}">
                    <a16:rowId xmlns:a16="http://schemas.microsoft.com/office/drawing/2014/main" val="873723855"/>
                  </a:ext>
                </a:extLst>
              </a:tr>
              <a:tr h="266700">
                <a:tc>
                  <a:txBody>
                    <a:bodyPr/>
                    <a:lstStyle/>
                    <a:p>
                      <a:r>
                        <a:rPr lang="en-US" sz="1200" b="0" dirty="0">
                          <a:effectLst/>
                        </a:rPr>
                        <a:t>New SB100 Resources, IN-CAISO</a:t>
                      </a:r>
                      <a:endParaRPr lang="en-US" sz="1200" b="0" dirty="0"/>
                    </a:p>
                  </a:txBody>
                  <a:tcPr anchor="ctr"/>
                </a:tc>
                <a:tc>
                  <a:txBody>
                    <a:bodyPr/>
                    <a:lstStyle/>
                    <a:p>
                      <a:pPr lvl="0" algn="ctr">
                        <a:buNone/>
                      </a:pPr>
                      <a:r>
                        <a:rPr lang="en-US" sz="1200" b="0" i="0" u="none" strike="noStrike" noProof="0" dirty="0"/>
                        <a:t>21,825 </a:t>
                      </a:r>
                      <a:endParaRPr lang="en-US" dirty="0"/>
                    </a:p>
                  </a:txBody>
                  <a:tcPr anchor="ctr"/>
                </a:tc>
                <a:tc>
                  <a:txBody>
                    <a:bodyPr/>
                    <a:lstStyle/>
                    <a:p>
                      <a:pPr lvl="0" algn="ctr">
                        <a:buNone/>
                      </a:pPr>
                      <a:r>
                        <a:rPr lang="en-US" sz="1200" b="0" i="0" u="none" strike="noStrike" noProof="0" dirty="0">
                          <a:effectLst/>
                        </a:rPr>
                        <a:t> 13,887 </a:t>
                      </a:r>
                      <a:endParaRPr lang="en-US" dirty="0"/>
                    </a:p>
                  </a:txBody>
                  <a:tcPr anchor="ctr"/>
                </a:tc>
                <a:tc>
                  <a:txBody>
                    <a:bodyPr/>
                    <a:lstStyle/>
                    <a:p>
                      <a:pPr lvl="0" algn="ctr">
                        <a:buNone/>
                      </a:pPr>
                      <a:r>
                        <a:rPr lang="en-US" sz="1200" b="0" i="0" u="none" strike="noStrike" noProof="0" dirty="0"/>
                        <a:t>335</a:t>
                      </a:r>
                      <a:endParaRPr lang="en-US" dirty="0"/>
                    </a:p>
                  </a:txBody>
                  <a:tcPr anchor="ctr"/>
                </a:tc>
                <a:extLst>
                  <a:ext uri="{0D108BD9-81ED-4DB2-BD59-A6C34878D82A}">
                    <a16:rowId xmlns:a16="http://schemas.microsoft.com/office/drawing/2014/main" val="285091242"/>
                  </a:ext>
                </a:extLst>
              </a:tr>
              <a:tr h="0">
                <a:tc>
                  <a:txBody>
                    <a:bodyPr/>
                    <a:lstStyle/>
                    <a:p>
                      <a:pPr lvl="0">
                        <a:buNone/>
                      </a:pPr>
                      <a:r>
                        <a:rPr lang="en-US" sz="1200" b="0" dirty="0">
                          <a:effectLst/>
                        </a:rPr>
                        <a:t>New Resources, IN-CAISO (includes Natural Gas)</a:t>
                      </a:r>
                    </a:p>
                  </a:txBody>
                  <a:tcPr anchor="ctr"/>
                </a:tc>
                <a:tc>
                  <a:txBody>
                    <a:bodyPr/>
                    <a:lstStyle/>
                    <a:p>
                      <a:pPr lvl="0" algn="ctr">
                        <a:buNone/>
                      </a:pPr>
                      <a:r>
                        <a:rPr lang="en-US" sz="1200" b="0" i="0" u="none" strike="noStrike" noProof="0" dirty="0"/>
                        <a:t>23,364 </a:t>
                      </a:r>
                      <a:endParaRPr lang="en-US" dirty="0"/>
                    </a:p>
                  </a:txBody>
                  <a:tcPr anchor="ctr"/>
                </a:tc>
                <a:tc>
                  <a:txBody>
                    <a:bodyPr/>
                    <a:lstStyle/>
                    <a:p>
                      <a:pPr lvl="0" algn="ctr">
                        <a:buNone/>
                      </a:pPr>
                      <a:r>
                        <a:rPr lang="en-US" sz="1200" b="0" i="0" u="none" strike="noStrike" noProof="0" dirty="0">
                          <a:effectLst/>
                        </a:rPr>
                        <a:t> 15,373 </a:t>
                      </a:r>
                      <a:endParaRPr lang="en-US" dirty="0"/>
                    </a:p>
                  </a:txBody>
                  <a:tcPr anchor="ctr"/>
                </a:tc>
                <a:tc>
                  <a:txBody>
                    <a:bodyPr/>
                    <a:lstStyle/>
                    <a:p>
                      <a:pPr lvl="0" algn="ctr">
                        <a:buNone/>
                      </a:pPr>
                      <a:r>
                        <a:rPr lang="en-US" sz="1200" b="0" i="0" u="none" strike="noStrike" noProof="0" dirty="0">
                          <a:latin typeface="Century Gothic"/>
                        </a:rPr>
                        <a:t>352</a:t>
                      </a:r>
                      <a:endParaRPr lang="en-US" dirty="0"/>
                    </a:p>
                  </a:txBody>
                  <a:tcPr anchor="ctr"/>
                </a:tc>
                <a:extLst>
                  <a:ext uri="{0D108BD9-81ED-4DB2-BD59-A6C34878D82A}">
                    <a16:rowId xmlns:a16="http://schemas.microsoft.com/office/drawing/2014/main" val="1279525861"/>
                  </a:ext>
                </a:extLst>
              </a:tr>
              <a:tr h="0">
                <a:tc>
                  <a:txBody>
                    <a:bodyPr/>
                    <a:lstStyle/>
                    <a:p>
                      <a:pPr lvl="0">
                        <a:buNone/>
                      </a:pPr>
                      <a:r>
                        <a:rPr lang="en-US" sz="1200" b="1" dirty="0">
                          <a:effectLst/>
                        </a:rPr>
                        <a:t>Total New Reliability Resources, including Imports</a:t>
                      </a:r>
                    </a:p>
                  </a:txBody>
                  <a:tcPr anchor="ctr"/>
                </a:tc>
                <a:tc>
                  <a:txBody>
                    <a:bodyPr/>
                    <a:lstStyle/>
                    <a:p>
                      <a:pPr lvl="0" algn="ctr">
                        <a:buNone/>
                      </a:pPr>
                      <a:r>
                        <a:rPr lang="en-US" sz="1200" b="1" i="0" u="none" strike="noStrike" noProof="0" dirty="0"/>
                        <a:t>25,247 </a:t>
                      </a:r>
                      <a:endParaRPr lang="en-US" b="1" dirty="0"/>
                    </a:p>
                  </a:txBody>
                  <a:tcPr anchor="ctr"/>
                </a:tc>
                <a:tc>
                  <a:txBody>
                    <a:bodyPr/>
                    <a:lstStyle/>
                    <a:p>
                      <a:pPr lvl="0" algn="ctr">
                        <a:buNone/>
                      </a:pPr>
                      <a:r>
                        <a:rPr lang="en-US" sz="1200" b="1" i="0" u="none" strike="noStrike" noProof="0" dirty="0">
                          <a:effectLst/>
                        </a:rPr>
                        <a:t> 16,435 </a:t>
                      </a:r>
                      <a:endParaRPr lang="en-US" b="1" dirty="0"/>
                    </a:p>
                  </a:txBody>
                  <a:tcPr anchor="ctr"/>
                </a:tc>
                <a:tc>
                  <a:txBody>
                    <a:bodyPr/>
                    <a:lstStyle/>
                    <a:p>
                      <a:pPr lvl="0" algn="ctr">
                        <a:buNone/>
                      </a:pPr>
                      <a:r>
                        <a:rPr lang="en-US" sz="1200" b="1" i="0" u="none" strike="noStrike" noProof="0" dirty="0">
                          <a:latin typeface="Century Gothic"/>
                        </a:rPr>
                        <a:t>367</a:t>
                      </a:r>
                      <a:endParaRPr lang="en-US" b="1" dirty="0"/>
                    </a:p>
                  </a:txBody>
                  <a:tcPr anchor="ctr"/>
                </a:tc>
                <a:extLst>
                  <a:ext uri="{0D108BD9-81ED-4DB2-BD59-A6C34878D82A}">
                    <a16:rowId xmlns:a16="http://schemas.microsoft.com/office/drawing/2014/main" val="526198081"/>
                  </a:ext>
                </a:extLst>
              </a:tr>
            </a:tbl>
          </a:graphicData>
        </a:graphic>
      </p:graphicFrame>
      <p:graphicFrame>
        <p:nvGraphicFramePr>
          <p:cNvPr id="6" name="Content Placeholder 11">
            <a:extLst>
              <a:ext uri="{FF2B5EF4-FFF2-40B4-BE49-F238E27FC236}">
                <a16:creationId xmlns:a16="http://schemas.microsoft.com/office/drawing/2014/main" id="{2659F87E-343C-701A-8139-5012BCF8CB8E}"/>
              </a:ext>
            </a:extLst>
          </p:cNvPr>
          <p:cNvGraphicFramePr>
            <a:graphicFrameLocks/>
          </p:cNvGraphicFramePr>
          <p:nvPr>
            <p:extLst>
              <p:ext uri="{D42A27DB-BD31-4B8C-83A1-F6EECF244321}">
                <p14:modId xmlns:p14="http://schemas.microsoft.com/office/powerpoint/2010/main" val="3643279208"/>
              </p:ext>
            </p:extLst>
          </p:nvPr>
        </p:nvGraphicFramePr>
        <p:xfrm>
          <a:off x="882133" y="4695495"/>
          <a:ext cx="9993107" cy="109728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dirty="0">
                          <a:effectLst/>
                        </a:rPr>
                        <a:t>Nameplate Capacity</a:t>
                      </a:r>
                      <a:br>
                        <a:rPr lang="en-US" sz="1200" dirty="0">
                          <a:effectLst/>
                        </a:rPr>
                      </a:br>
                      <a:r>
                        <a:rPr lang="en-US" sz="1200" dirty="0">
                          <a:effectLst/>
                        </a:rPr>
                        <a:t>(MW)</a:t>
                      </a:r>
                    </a:p>
                  </a:txBody>
                  <a:tcPr anchor="ctr"/>
                </a:tc>
                <a:tc>
                  <a:txBody>
                    <a:bodyPr/>
                    <a:lstStyle/>
                    <a:p>
                      <a:pPr lvl="0" algn="ctr">
                        <a:buNone/>
                      </a:pPr>
                      <a:r>
                        <a:rPr lang="en-US" sz="1200" dirty="0">
                          <a:effectLst/>
                        </a:rPr>
                        <a:t>Estimated Sept. </a:t>
                      </a:r>
                      <a:br>
                        <a:rPr lang="en-US" sz="1200" dirty="0">
                          <a:effectLst/>
                        </a:rPr>
                      </a:br>
                      <a:r>
                        <a:rPr lang="en-US" sz="1200" dirty="0">
                          <a:effectLst/>
                        </a:rPr>
                        <a:t>Net Qualifying Capacity (NQC) MW</a:t>
                      </a:r>
                      <a:endParaRPr lang="en-US" sz="1200" dirty="0"/>
                    </a:p>
                  </a:txBody>
                  <a:tcPr anchor="ctr"/>
                </a:tc>
                <a:tc>
                  <a:txBody>
                    <a:bodyPr/>
                    <a:lstStyle/>
                    <a:p>
                      <a:pPr lvl="0" algn="ctr">
                        <a:buNone/>
                      </a:pPr>
                      <a:r>
                        <a:rPr lang="en-US" sz="1200" dirty="0">
                          <a:effectLst/>
                        </a:rPr>
                        <a:t>Number of </a:t>
                      </a:r>
                      <a:br>
                        <a:rPr lang="en-US" sz="1200" dirty="0">
                          <a:effectLst/>
                        </a:rPr>
                      </a:br>
                      <a:r>
                        <a:rPr lang="en-US" sz="1200" dirty="0">
                          <a:effectLst/>
                        </a:rPr>
                        <a:t>Projects by </a:t>
                      </a:r>
                      <a:br>
                        <a:rPr lang="en-US" sz="1200" dirty="0">
                          <a:effectLst/>
                        </a:rPr>
                      </a:br>
                      <a:r>
                        <a:rPr lang="en-US" sz="1200" dirty="0">
                          <a:effectLst/>
                        </a:rPr>
                        <a:t>Resource IDs</a:t>
                      </a:r>
                    </a:p>
                  </a:txBody>
                  <a:tcPr anchor="ctr"/>
                </a:tc>
                <a:extLst>
                  <a:ext uri="{0D108BD9-81ED-4DB2-BD59-A6C34878D82A}">
                    <a16:rowId xmlns:a16="http://schemas.microsoft.com/office/drawing/2014/main" val="873723855"/>
                  </a:ext>
                </a:extLst>
              </a:tr>
              <a:tr h="0">
                <a:tc>
                  <a:txBody>
                    <a:bodyPr/>
                    <a:lstStyle/>
                    <a:p>
                      <a:r>
                        <a:rPr lang="en-US" sz="1200" b="1" dirty="0">
                          <a:effectLst/>
                        </a:rPr>
                        <a:t>Battery Energy Storage Systems (BESS) </a:t>
                      </a:r>
                      <a:br>
                        <a:rPr lang="en-US" sz="1200" b="1" dirty="0">
                          <a:effectLst/>
                        </a:rPr>
                      </a:br>
                      <a:r>
                        <a:rPr lang="en-US" sz="1200" b="1" dirty="0">
                          <a:effectLst/>
                        </a:rPr>
                        <a:t>Projects (Including Standalone BESS &amp; Hybrids)</a:t>
                      </a:r>
                      <a:endParaRPr lang="en-US" sz="1200" b="1" dirty="0"/>
                    </a:p>
                  </a:txBody>
                  <a:tcPr anchor="ctr"/>
                </a:tc>
                <a:tc>
                  <a:txBody>
                    <a:bodyPr/>
                    <a:lstStyle/>
                    <a:p>
                      <a:pPr lvl="0" algn="ctr">
                        <a:buNone/>
                      </a:pPr>
                      <a:r>
                        <a:rPr lang="en-US" sz="1200" b="1" i="0" u="none" strike="noStrike" noProof="0" dirty="0">
                          <a:latin typeface="Century Gothic"/>
                        </a:rPr>
                        <a:t>11,937</a:t>
                      </a:r>
                      <a:endParaRPr lang="en-US" b="1" dirty="0"/>
                    </a:p>
                  </a:txBody>
                  <a:tcPr anchor="ctr"/>
                </a:tc>
                <a:tc>
                  <a:txBody>
                    <a:bodyPr/>
                    <a:lstStyle/>
                    <a:p>
                      <a:pPr lvl="0" algn="ctr">
                        <a:buNone/>
                      </a:pPr>
                      <a:r>
                        <a:rPr lang="en-US" sz="1200" b="1" i="0" u="none" strike="noStrike" noProof="0" dirty="0">
                          <a:effectLst/>
                        </a:rPr>
                        <a:t> 10,919</a:t>
                      </a:r>
                      <a:endParaRPr lang="en-US" b="1" dirty="0"/>
                    </a:p>
                  </a:txBody>
                  <a:tcPr anchor="ctr"/>
                </a:tc>
                <a:tc>
                  <a:txBody>
                    <a:bodyPr/>
                    <a:lstStyle/>
                    <a:p>
                      <a:pPr lvl="0" algn="ctr">
                        <a:buNone/>
                      </a:pPr>
                      <a:r>
                        <a:rPr lang="en-ZW" sz="1200" b="1" dirty="0"/>
                        <a:t>183</a:t>
                      </a:r>
                      <a:br>
                        <a:rPr lang="en-ZW" sz="1200" b="1" dirty="0"/>
                      </a:br>
                      <a:r>
                        <a:rPr lang="en-ZW" sz="1200" b="1" dirty="0"/>
                        <a:t>(incl. 27 hybrids)</a:t>
                      </a:r>
                      <a:endParaRPr lang="en-US" sz="1200" b="1" dirty="0"/>
                    </a:p>
                  </a:txBody>
                  <a:tcPr anchor="ctr"/>
                </a:tc>
                <a:extLst>
                  <a:ext uri="{0D108BD9-81ED-4DB2-BD59-A6C34878D82A}">
                    <a16:rowId xmlns:a16="http://schemas.microsoft.com/office/drawing/2014/main" val="285091242"/>
                  </a:ext>
                </a:extLst>
              </a:tr>
            </a:tbl>
          </a:graphicData>
        </a:graphic>
      </p:graphicFrame>
      <p:sp>
        <p:nvSpPr>
          <p:cNvPr id="9" name="TextBox 8">
            <a:extLst>
              <a:ext uri="{FF2B5EF4-FFF2-40B4-BE49-F238E27FC236}">
                <a16:creationId xmlns:a16="http://schemas.microsoft.com/office/drawing/2014/main" id="{4B214E19-03B7-49D8-4C99-DEDAB8226CD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sp>
        <p:nvSpPr>
          <p:cNvPr id="10" name="TextBox 9">
            <a:extLst>
              <a:ext uri="{FF2B5EF4-FFF2-40B4-BE49-F238E27FC236}">
                <a16:creationId xmlns:a16="http://schemas.microsoft.com/office/drawing/2014/main" id="{C054A378-B374-05E9-308C-AC9EA1DF07C6}"/>
              </a:ext>
            </a:extLst>
          </p:cNvPr>
          <p:cNvSpPr txBox="1"/>
          <p:nvPr/>
        </p:nvSpPr>
        <p:spPr>
          <a:xfrm>
            <a:off x="576942" y="1779774"/>
            <a:ext cx="8999034" cy="369332"/>
          </a:xfrm>
          <a:prstGeom prst="rect">
            <a:avLst/>
          </a:prstGeom>
          <a:noFill/>
        </p:spPr>
        <p:txBody>
          <a:bodyPr wrap="square" lIns="91440" tIns="45720" rIns="91440" bIns="45720" anchor="t">
            <a:spAutoFit/>
          </a:bodyPr>
          <a:lstStyle/>
          <a:p>
            <a:r>
              <a:rPr lang="en-US" sz="1800" b="1" dirty="0">
                <a:effectLst/>
                <a:latin typeface="+mj-lt"/>
                <a:ea typeface="Calibri"/>
              </a:rPr>
              <a:t>Total New MW Online between 1/1/2020 </a:t>
            </a:r>
            <a:r>
              <a:rPr lang="en-US" b="1" dirty="0">
                <a:latin typeface="+mj-lt"/>
                <a:ea typeface="Calibri"/>
              </a:rPr>
              <a:t>-</a:t>
            </a:r>
            <a:r>
              <a:rPr lang="en-US" sz="1800" b="1" dirty="0">
                <a:effectLst/>
                <a:latin typeface="+mj-lt"/>
                <a:ea typeface="Calibri"/>
              </a:rPr>
              <a:t> </a:t>
            </a:r>
            <a:r>
              <a:rPr lang="en-US" b="1" dirty="0">
                <a:latin typeface="+mj-lt"/>
                <a:ea typeface="Calibri"/>
              </a:rPr>
              <a:t>4/9/2025</a:t>
            </a:r>
            <a:endParaRPr lang="en-US" sz="1800" b="1" dirty="0">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3B6EBCD2-593F-B596-6687-515CC3964423}"/>
              </a:ext>
            </a:extLst>
          </p:cNvPr>
          <p:cNvSpPr txBox="1"/>
          <p:nvPr/>
        </p:nvSpPr>
        <p:spPr>
          <a:xfrm>
            <a:off x="621506" y="4294978"/>
            <a:ext cx="9021336" cy="369332"/>
          </a:xfrm>
          <a:prstGeom prst="rect">
            <a:avLst/>
          </a:prstGeom>
          <a:noFill/>
        </p:spPr>
        <p:txBody>
          <a:bodyPr wrap="square" lIns="91440" tIns="45720" rIns="91440" bIns="45720" anchor="t">
            <a:spAutoFit/>
          </a:bodyPr>
          <a:lstStyle/>
          <a:p>
            <a:pPr marL="0" marR="0">
              <a:spcBef>
                <a:spcPts val="0"/>
              </a:spcBef>
              <a:spcAft>
                <a:spcPts val="0"/>
              </a:spcAft>
            </a:pPr>
            <a:r>
              <a:rPr lang="en-US" sz="1800" b="1">
                <a:effectLst/>
                <a:latin typeface="+mj-lt"/>
                <a:ea typeface="Calibri" panose="020F0502020204030204" pitchFamily="34" charset="0"/>
              </a:rPr>
              <a:t>Total Storage Online (all time)</a:t>
            </a:r>
            <a:r>
              <a:rPr lang="en-US" sz="1800">
                <a:effectLst/>
                <a:latin typeface="+mj-lt"/>
                <a:ea typeface="Calibri" panose="020F0502020204030204" pitchFamily="34" charset="0"/>
              </a:rPr>
              <a:t> </a:t>
            </a:r>
          </a:p>
        </p:txBody>
      </p:sp>
      <p:sp>
        <p:nvSpPr>
          <p:cNvPr id="11" name="TextBox 10">
            <a:extLst>
              <a:ext uri="{FF2B5EF4-FFF2-40B4-BE49-F238E27FC236}">
                <a16:creationId xmlns:a16="http://schemas.microsoft.com/office/drawing/2014/main" id="{9D11C418-E6BA-C396-3BF0-1B307267329F}"/>
              </a:ext>
            </a:extLst>
          </p:cNvPr>
          <p:cNvSpPr txBox="1"/>
          <p:nvPr/>
        </p:nvSpPr>
        <p:spPr>
          <a:xfrm>
            <a:off x="877461" y="5907212"/>
            <a:ext cx="76864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W" sz="1100" b="1"/>
              <a:t>Note</a:t>
            </a:r>
            <a:r>
              <a:rPr lang="en-ZW" sz="1100"/>
              <a:t>: MW only include storage portion of hybrids. Includes CAISO imports.</a:t>
            </a:r>
            <a:endParaRPr lang="en-US" sz="1100"/>
          </a:p>
        </p:txBody>
      </p:sp>
      <p:sp>
        <p:nvSpPr>
          <p:cNvPr id="3" name="TextBox 2">
            <a:extLst>
              <a:ext uri="{FF2B5EF4-FFF2-40B4-BE49-F238E27FC236}">
                <a16:creationId xmlns:a16="http://schemas.microsoft.com/office/drawing/2014/main" id="{6DE1A6ED-22AE-A926-FCDC-89CC1EAFB194}"/>
              </a:ext>
            </a:extLst>
          </p:cNvPr>
          <p:cNvSpPr txBox="1"/>
          <p:nvPr/>
        </p:nvSpPr>
        <p:spPr>
          <a:xfrm>
            <a:off x="865554" y="3716463"/>
            <a:ext cx="99962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W" sz="1100" b="1"/>
              <a:t>Note</a:t>
            </a:r>
            <a:r>
              <a:rPr lang="en-ZW" sz="1100"/>
              <a:t>: </a:t>
            </a:r>
            <a:r>
              <a:rPr lang="en-ZW" sz="1100">
                <a:ea typeface="+mn-lt"/>
                <a:cs typeface="+mn-lt"/>
              </a:rPr>
              <a:t>SB100 resources include all eligible renewable energy resources and zero-carbon resources for compliance with California's SB 100 clean energy targets. </a:t>
            </a:r>
            <a:endParaRPr lang="en-US" sz="1100"/>
          </a:p>
        </p:txBody>
      </p:sp>
    </p:spTree>
    <p:extLst>
      <p:ext uri="{BB962C8B-B14F-4D97-AF65-F5344CB8AC3E}">
        <p14:creationId xmlns:p14="http://schemas.microsoft.com/office/powerpoint/2010/main" val="139967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187E-1B03-42EE-A673-5A464CC4A6AC}"/>
              </a:ext>
            </a:extLst>
          </p:cNvPr>
          <p:cNvSpPr>
            <a:spLocks noGrp="1"/>
          </p:cNvSpPr>
          <p:nvPr>
            <p:ph type="title"/>
          </p:nvPr>
        </p:nvSpPr>
        <p:spPr>
          <a:xfrm>
            <a:off x="462013" y="122818"/>
            <a:ext cx="11167864" cy="935038"/>
          </a:xfrm>
        </p:spPr>
        <p:txBody>
          <a:bodyPr>
            <a:normAutofit/>
          </a:bodyPr>
          <a:lstStyle/>
          <a:p>
            <a:r>
              <a:rPr lang="en-US"/>
              <a:t>New Energy Resources Online</a:t>
            </a:r>
          </a:p>
        </p:txBody>
      </p:sp>
      <p:sp>
        <p:nvSpPr>
          <p:cNvPr id="4" name="Slide Number Placeholder 3">
            <a:extLst>
              <a:ext uri="{FF2B5EF4-FFF2-40B4-BE49-F238E27FC236}">
                <a16:creationId xmlns:a16="http://schemas.microsoft.com/office/drawing/2014/main" id="{AD4BD552-96FF-448F-8815-590FAB3541DE}"/>
              </a:ext>
            </a:extLst>
          </p:cNvPr>
          <p:cNvSpPr>
            <a:spLocks noGrp="1"/>
          </p:cNvSpPr>
          <p:nvPr>
            <p:ph type="sldNum" sz="quarter" idx="12"/>
          </p:nvPr>
        </p:nvSpPr>
        <p:spPr/>
        <p:txBody>
          <a:bodyPr/>
          <a:lstStyle/>
          <a:p>
            <a:fld id="{1C4126A1-9282-4A82-AC02-A59AF4A969C8}" type="slidenum">
              <a:rPr lang="en-US" smtClean="0"/>
              <a:t>5</a:t>
            </a:fld>
            <a:endParaRPr lang="en-US"/>
          </a:p>
        </p:txBody>
      </p:sp>
      <p:graphicFrame>
        <p:nvGraphicFramePr>
          <p:cNvPr id="12" name="Content Placeholder 11">
            <a:extLst>
              <a:ext uri="{FF2B5EF4-FFF2-40B4-BE49-F238E27FC236}">
                <a16:creationId xmlns:a16="http://schemas.microsoft.com/office/drawing/2014/main" id="{9D463E9F-4BD7-4DA2-A179-98BF8C0D3D9B}"/>
              </a:ext>
            </a:extLst>
          </p:cNvPr>
          <p:cNvGraphicFramePr>
            <a:graphicFrameLocks noGrp="1"/>
          </p:cNvGraphicFramePr>
          <p:nvPr>
            <p:ph idx="1"/>
            <p:extLst>
              <p:ext uri="{D42A27DB-BD31-4B8C-83A1-F6EECF244321}">
                <p14:modId xmlns:p14="http://schemas.microsoft.com/office/powerpoint/2010/main" val="4266266741"/>
              </p:ext>
            </p:extLst>
          </p:nvPr>
        </p:nvGraphicFramePr>
        <p:xfrm>
          <a:off x="417908" y="1392334"/>
          <a:ext cx="11013382" cy="4207103"/>
        </p:xfrm>
        <a:graphic>
          <a:graphicData uri="http://schemas.openxmlformats.org/drawingml/2006/table">
            <a:tbl>
              <a:tblPr firstRow="1" bandRow="1">
                <a:tableStyleId>{5C22544A-7EE6-4342-B048-85BDC9FD1C3A}</a:tableStyleId>
              </a:tblPr>
              <a:tblGrid>
                <a:gridCol w="4516202">
                  <a:extLst>
                    <a:ext uri="{9D8B030D-6E8A-4147-A177-3AD203B41FA5}">
                      <a16:colId xmlns:a16="http://schemas.microsoft.com/office/drawing/2014/main" val="1006627231"/>
                    </a:ext>
                  </a:extLst>
                </a:gridCol>
                <a:gridCol w="2159805">
                  <a:extLst>
                    <a:ext uri="{9D8B030D-6E8A-4147-A177-3AD203B41FA5}">
                      <a16:colId xmlns:a16="http://schemas.microsoft.com/office/drawing/2014/main" val="711347201"/>
                    </a:ext>
                  </a:extLst>
                </a:gridCol>
                <a:gridCol w="2545076">
                  <a:extLst>
                    <a:ext uri="{9D8B030D-6E8A-4147-A177-3AD203B41FA5}">
                      <a16:colId xmlns:a16="http://schemas.microsoft.com/office/drawing/2014/main" val="1728123738"/>
                    </a:ext>
                  </a:extLst>
                </a:gridCol>
                <a:gridCol w="1792299">
                  <a:extLst>
                    <a:ext uri="{9D8B030D-6E8A-4147-A177-3AD203B41FA5}">
                      <a16:colId xmlns:a16="http://schemas.microsoft.com/office/drawing/2014/main" val="165812918"/>
                    </a:ext>
                  </a:extLst>
                </a:gridCol>
              </a:tblGrid>
              <a:tr h="495177">
                <a:tc>
                  <a:txBody>
                    <a:bodyPr/>
                    <a:lstStyle/>
                    <a:p>
                      <a:pPr algn="ctr"/>
                      <a:r>
                        <a:rPr lang="en-US" sz="1200" dirty="0">
                          <a:effectLst/>
                        </a:rPr>
                        <a:t>Technology Type</a:t>
                      </a:r>
                    </a:p>
                  </a:txBody>
                  <a:tcPr anchor="ctr"/>
                </a:tc>
                <a:tc>
                  <a:txBody>
                    <a:bodyPr/>
                    <a:lstStyle/>
                    <a:p>
                      <a:pPr algn="ctr"/>
                      <a:r>
                        <a:rPr lang="en-US" sz="1200" dirty="0">
                          <a:effectLst/>
                        </a:rPr>
                        <a:t>Nameplate Capacity</a:t>
                      </a:r>
                      <a:br>
                        <a:rPr lang="en-US" sz="1200" dirty="0">
                          <a:effectLst/>
                        </a:rPr>
                      </a:br>
                      <a:r>
                        <a:rPr lang="en-US" sz="1200" dirty="0">
                          <a:effectLst/>
                        </a:rPr>
                        <a:t>MW</a:t>
                      </a:r>
                    </a:p>
                  </a:txBody>
                  <a:tcPr anchor="ctr"/>
                </a:tc>
                <a:tc>
                  <a:txBody>
                    <a:bodyPr/>
                    <a:lstStyle/>
                    <a:p>
                      <a:pPr lvl="0" algn="ctr">
                        <a:buNone/>
                      </a:pPr>
                      <a:r>
                        <a:rPr lang="en-US" sz="1200" dirty="0">
                          <a:effectLst/>
                        </a:rPr>
                        <a:t>Estimated Sept. Net Qualifying Capacity (NQC) MW</a:t>
                      </a:r>
                      <a:endParaRPr lang="en-US" sz="1200" dirty="0"/>
                    </a:p>
                  </a:txBody>
                  <a:tcPr anchor="ctr"/>
                </a:tc>
                <a:tc>
                  <a:txBody>
                    <a:bodyPr/>
                    <a:lstStyle/>
                    <a:p>
                      <a:pPr lvl="0" algn="ctr">
                        <a:buNone/>
                      </a:pPr>
                      <a:r>
                        <a:rPr lang="en-US" sz="1200" dirty="0">
                          <a:effectLst/>
                        </a:rPr>
                        <a:t>Number of </a:t>
                      </a:r>
                      <a:br>
                        <a:rPr lang="en-US" sz="1200" dirty="0">
                          <a:effectLst/>
                        </a:rPr>
                      </a:br>
                      <a:r>
                        <a:rPr lang="en-US" sz="1200" dirty="0">
                          <a:effectLst/>
                        </a:rPr>
                        <a:t>Projects</a:t>
                      </a:r>
                    </a:p>
                  </a:txBody>
                  <a:tcPr anchor="ctr"/>
                </a:tc>
                <a:extLst>
                  <a:ext uri="{0D108BD9-81ED-4DB2-BD59-A6C34878D82A}">
                    <a16:rowId xmlns:a16="http://schemas.microsoft.com/office/drawing/2014/main" val="873723855"/>
                  </a:ext>
                </a:extLst>
              </a:tr>
              <a:tr h="273581">
                <a:tc>
                  <a:txBody>
                    <a:bodyPr/>
                    <a:lstStyle/>
                    <a:p>
                      <a:r>
                        <a:rPr lang="en-US" sz="1200" b="0" dirty="0">
                          <a:effectLst/>
                        </a:rPr>
                        <a:t>STORAGE</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10,719 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9,764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145</a:t>
                      </a:r>
                      <a:endParaRPr lang="en-US" dirty="0"/>
                    </a:p>
                  </a:txBody>
                  <a:tcPr marL="7620" marR="7620" marT="7620" anchor="b">
                    <a:solidFill>
                      <a:schemeClr val="bg1">
                        <a:lumMod val="95000"/>
                      </a:schemeClr>
                    </a:solidFill>
                  </a:tcPr>
                </a:tc>
                <a:extLst>
                  <a:ext uri="{0D108BD9-81ED-4DB2-BD59-A6C34878D82A}">
                    <a16:rowId xmlns:a16="http://schemas.microsoft.com/office/drawing/2014/main" val="2127385683"/>
                  </a:ext>
                </a:extLst>
              </a:tr>
              <a:tr h="273581">
                <a:tc>
                  <a:txBody>
                    <a:bodyPr/>
                    <a:lstStyle/>
                    <a:p>
                      <a:r>
                        <a:rPr lang="en-US" sz="1200" b="0" dirty="0">
                          <a:effectLst/>
                        </a:rPr>
                        <a:t>SOLAR</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8,039 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2,501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130</a:t>
                      </a:r>
                      <a:endParaRPr lang="en-US" dirty="0"/>
                    </a:p>
                  </a:txBody>
                  <a:tcPr marL="7620" marR="7620" marT="7620" anchor="b">
                    <a:solidFill>
                      <a:schemeClr val="bg1">
                        <a:lumMod val="95000"/>
                      </a:schemeClr>
                    </a:solidFill>
                  </a:tcPr>
                </a:tc>
                <a:extLst>
                  <a:ext uri="{0D108BD9-81ED-4DB2-BD59-A6C34878D82A}">
                    <a16:rowId xmlns:a16="http://schemas.microsoft.com/office/drawing/2014/main" val="2064071848"/>
                  </a:ext>
                </a:extLst>
              </a:tr>
              <a:tr h="273581">
                <a:tc>
                  <a:txBody>
                    <a:bodyPr/>
                    <a:lstStyle/>
                    <a:p>
                      <a:pPr lvl="0">
                        <a:buNone/>
                      </a:pPr>
                      <a:r>
                        <a:rPr lang="en-US" sz="1200" b="0" dirty="0">
                          <a:effectLst/>
                        </a:rPr>
                        <a:t>HYBRID (STORAGE/SOLAR)</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1,841 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1,336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25</a:t>
                      </a:r>
                      <a:endParaRPr lang="en-US" dirty="0"/>
                    </a:p>
                  </a:txBody>
                  <a:tcPr marL="7620" marR="7620" marT="7620" anchor="b">
                    <a:solidFill>
                      <a:schemeClr val="bg1">
                        <a:lumMod val="95000"/>
                      </a:schemeClr>
                    </a:solidFill>
                  </a:tcPr>
                </a:tc>
                <a:extLst>
                  <a:ext uri="{0D108BD9-81ED-4DB2-BD59-A6C34878D82A}">
                    <a16:rowId xmlns:a16="http://schemas.microsoft.com/office/drawing/2014/main" val="2954698278"/>
                  </a:ext>
                </a:extLst>
              </a:tr>
              <a:tr h="337954">
                <a:tc>
                  <a:txBody>
                    <a:bodyPr/>
                    <a:lstStyle/>
                    <a:p>
                      <a:pPr lvl="0">
                        <a:buNone/>
                      </a:pPr>
                      <a:r>
                        <a:rPr lang="en-US" sz="1200" b="0" dirty="0">
                          <a:effectLst/>
                        </a:rPr>
                        <a:t>WIND</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1,145 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255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23</a:t>
                      </a:r>
                      <a:endParaRPr lang="en-US" sz="1200" b="0" i="0" u="none" strike="noStrike" noProof="0" dirty="0">
                        <a:solidFill>
                          <a:srgbClr val="000000"/>
                        </a:solidFill>
                        <a:effectLst/>
                        <a:latin typeface="Century Gothic"/>
                      </a:endParaRPr>
                    </a:p>
                  </a:txBody>
                  <a:tcPr marL="7620" marR="7620" marT="7620" anchor="b">
                    <a:solidFill>
                      <a:schemeClr val="bg1">
                        <a:lumMod val="95000"/>
                      </a:schemeClr>
                    </a:solidFill>
                  </a:tcPr>
                </a:tc>
                <a:extLst>
                  <a:ext uri="{0D108BD9-81ED-4DB2-BD59-A6C34878D82A}">
                    <a16:rowId xmlns:a16="http://schemas.microsoft.com/office/drawing/2014/main" val="4244786319"/>
                  </a:ext>
                </a:extLst>
              </a:tr>
              <a:tr h="273581">
                <a:tc>
                  <a:txBody>
                    <a:bodyPr/>
                    <a:lstStyle/>
                    <a:p>
                      <a:pPr lvl="0">
                        <a:buNone/>
                      </a:pPr>
                      <a:r>
                        <a:rPr lang="en-US" sz="1200" b="0" dirty="0">
                          <a:effectLst/>
                        </a:rPr>
                        <a:t>GEOTHERMAL</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41 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31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1</a:t>
                      </a:r>
                    </a:p>
                  </a:txBody>
                  <a:tcPr marL="7620" marR="7620" marT="7620" anchor="b">
                    <a:solidFill>
                      <a:schemeClr val="bg1">
                        <a:lumMod val="95000"/>
                      </a:schemeClr>
                    </a:solidFill>
                  </a:tcPr>
                </a:tc>
                <a:extLst>
                  <a:ext uri="{0D108BD9-81ED-4DB2-BD59-A6C34878D82A}">
                    <a16:rowId xmlns:a16="http://schemas.microsoft.com/office/drawing/2014/main" val="847426354"/>
                  </a:ext>
                </a:extLst>
              </a:tr>
              <a:tr h="273581">
                <a:tc>
                  <a:txBody>
                    <a:bodyPr/>
                    <a:lstStyle/>
                    <a:p>
                      <a:pPr lvl="0">
                        <a:buNone/>
                      </a:pPr>
                      <a:r>
                        <a:rPr lang="en-US" sz="1200" b="0" dirty="0">
                          <a:effectLst/>
                        </a:rPr>
                        <a:t>BIOGAS, BIOMAS, HYDRO</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39 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0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11</a:t>
                      </a:r>
                      <a:endParaRPr lang="en-US" dirty="0"/>
                    </a:p>
                  </a:txBody>
                  <a:tcPr marL="7620" marR="7620" marT="7620" anchor="b">
                    <a:solidFill>
                      <a:schemeClr val="bg1">
                        <a:lumMod val="95000"/>
                      </a:schemeClr>
                    </a:solidFill>
                  </a:tcPr>
                </a:tc>
                <a:extLst>
                  <a:ext uri="{0D108BD9-81ED-4DB2-BD59-A6C34878D82A}">
                    <a16:rowId xmlns:a16="http://schemas.microsoft.com/office/drawing/2014/main" val="1582289535"/>
                  </a:ext>
                </a:extLst>
              </a:tr>
              <a:tr h="466698">
                <a:tc>
                  <a:txBody>
                    <a:bodyPr/>
                    <a:lstStyle/>
                    <a:p>
                      <a:r>
                        <a:rPr lang="en-US" sz="1200" b="1" dirty="0">
                          <a:effectLst/>
                        </a:rPr>
                        <a:t>Subtotal Total New SB100 Resources, IN-CAISO</a:t>
                      </a:r>
                      <a:endParaRPr lang="en-US" sz="1200" dirty="0"/>
                    </a:p>
                  </a:txBody>
                  <a:tcPr anchor="ctr"/>
                </a:tc>
                <a:tc>
                  <a:txBody>
                    <a:bodyPr/>
                    <a:lstStyle/>
                    <a:p>
                      <a:pPr lvl="0" algn="r">
                        <a:buNone/>
                      </a:pPr>
                      <a:r>
                        <a:rPr lang="en-US" sz="1200" b="1" i="0" u="none" strike="noStrike" noProof="0" dirty="0">
                          <a:solidFill>
                            <a:schemeClr val="tx1"/>
                          </a:solidFill>
                          <a:effectLst/>
                        </a:rPr>
                        <a:t>21,825 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 13,887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335</a:t>
                      </a:r>
                      <a:endParaRPr lang="en-US" b="1" dirty="0"/>
                    </a:p>
                  </a:txBody>
                  <a:tcPr marL="7620" marR="7620" marT="7620" anchor="b"/>
                </a:tc>
                <a:extLst>
                  <a:ext uri="{0D108BD9-81ED-4DB2-BD59-A6C34878D82A}">
                    <a16:rowId xmlns:a16="http://schemas.microsoft.com/office/drawing/2014/main" val="285091242"/>
                  </a:ext>
                </a:extLst>
              </a:tr>
              <a:tr h="280417">
                <a:tc>
                  <a:txBody>
                    <a:bodyPr/>
                    <a:lstStyle/>
                    <a:p>
                      <a:pPr lvl="0">
                        <a:buNone/>
                      </a:pPr>
                      <a:r>
                        <a:rPr lang="en-US" sz="1200" b="0" dirty="0">
                          <a:effectLst/>
                        </a:rPr>
                        <a:t>NATURAL GAS, incl. Alamitos &amp; Huntington Beach</a:t>
                      </a:r>
                      <a:endParaRPr lang="en-US" sz="1200" b="0" dirty="0"/>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1,539 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1,487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17</a:t>
                      </a:r>
                      <a:endParaRPr lang="en-US" dirty="0"/>
                    </a:p>
                  </a:txBody>
                  <a:tcPr marL="7620" marR="7620" marT="7620" anchor="b">
                    <a:solidFill>
                      <a:schemeClr val="bg1">
                        <a:lumMod val="95000"/>
                      </a:schemeClr>
                    </a:solidFill>
                  </a:tcPr>
                </a:tc>
                <a:extLst>
                  <a:ext uri="{0D108BD9-81ED-4DB2-BD59-A6C34878D82A}">
                    <a16:rowId xmlns:a16="http://schemas.microsoft.com/office/drawing/2014/main" val="742079263"/>
                  </a:ext>
                </a:extLst>
              </a:tr>
              <a:tr h="386232">
                <a:tc>
                  <a:txBody>
                    <a:bodyPr/>
                    <a:lstStyle/>
                    <a:p>
                      <a:pPr lvl="0">
                        <a:buNone/>
                      </a:pPr>
                      <a:r>
                        <a:rPr lang="en-US" sz="1200" b="1" dirty="0">
                          <a:effectLst/>
                        </a:rPr>
                        <a:t>Total New Resources, IN-CAISO</a:t>
                      </a:r>
                    </a:p>
                  </a:txBody>
                  <a:tcPr anchor="ctr"/>
                </a:tc>
                <a:tc>
                  <a:txBody>
                    <a:bodyPr/>
                    <a:lstStyle/>
                    <a:p>
                      <a:pPr lvl="0" algn="r">
                        <a:buNone/>
                      </a:pPr>
                      <a:r>
                        <a:rPr lang="en-US" sz="1200" b="1" i="0" u="none" strike="noStrike" noProof="0" dirty="0">
                          <a:solidFill>
                            <a:schemeClr val="tx1"/>
                          </a:solidFill>
                          <a:effectLst/>
                        </a:rPr>
                        <a:t>23,364 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 15,373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352</a:t>
                      </a:r>
                      <a:endParaRPr lang="en-US" b="1" dirty="0"/>
                    </a:p>
                  </a:txBody>
                  <a:tcPr marL="7620" marR="7620" marT="7620" anchor="b"/>
                </a:tc>
                <a:extLst>
                  <a:ext uri="{0D108BD9-81ED-4DB2-BD59-A6C34878D82A}">
                    <a16:rowId xmlns:a16="http://schemas.microsoft.com/office/drawing/2014/main" val="1279525861"/>
                  </a:ext>
                </a:extLst>
              </a:tr>
              <a:tr h="450606">
                <a:tc>
                  <a:txBody>
                    <a:bodyPr/>
                    <a:lstStyle/>
                    <a:p>
                      <a:pPr lvl="0">
                        <a:buNone/>
                      </a:pPr>
                      <a:r>
                        <a:rPr lang="en-US" sz="1200" b="0" dirty="0">
                          <a:effectLst/>
                        </a:rPr>
                        <a:t>New Imports, Pseudo-Tie or Dynamically Scheduled </a:t>
                      </a:r>
                    </a:p>
                  </a:txBody>
                  <a:tcPr anchor="ctr">
                    <a:solidFill>
                      <a:schemeClr val="bg1">
                        <a:lumMod val="95000"/>
                      </a:schemeClr>
                    </a:solidFill>
                  </a:tcPr>
                </a:tc>
                <a:tc>
                  <a:txBody>
                    <a:bodyPr/>
                    <a:lstStyle/>
                    <a:p>
                      <a:pPr lvl="0" algn="r">
                        <a:buNone/>
                      </a:pPr>
                      <a:r>
                        <a:rPr lang="en-US" sz="1200" b="0" i="0" u="none" strike="noStrike" noProof="0" dirty="0">
                          <a:solidFill>
                            <a:srgbClr val="000000"/>
                          </a:solidFill>
                          <a:effectLst/>
                        </a:rPr>
                        <a:t>1,883 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1,061 </a:t>
                      </a:r>
                      <a:endParaRPr lang="en-US" dirty="0"/>
                    </a:p>
                  </a:txBody>
                  <a:tcPr marL="7620" marR="7620" marT="7620" anchor="b">
                    <a:solidFill>
                      <a:schemeClr val="bg1">
                        <a:lumMod val="95000"/>
                      </a:schemeClr>
                    </a:solidFill>
                  </a:tcPr>
                </a:tc>
                <a:tc>
                  <a:txBody>
                    <a:bodyPr/>
                    <a:lstStyle/>
                    <a:p>
                      <a:pPr lvl="0" algn="r">
                        <a:buNone/>
                      </a:pPr>
                      <a:r>
                        <a:rPr lang="en-US" sz="1200" b="0" i="0" u="none" strike="noStrike" noProof="0" dirty="0">
                          <a:solidFill>
                            <a:srgbClr val="000000"/>
                          </a:solidFill>
                          <a:effectLst/>
                        </a:rPr>
                        <a:t> 15 </a:t>
                      </a:r>
                      <a:endParaRPr lang="en-US" dirty="0"/>
                    </a:p>
                  </a:txBody>
                  <a:tcPr marL="7620" marR="7620" marT="7620" anchor="b">
                    <a:solidFill>
                      <a:schemeClr val="bg1">
                        <a:lumMod val="95000"/>
                      </a:schemeClr>
                    </a:solidFill>
                  </a:tcPr>
                </a:tc>
                <a:extLst>
                  <a:ext uri="{0D108BD9-81ED-4DB2-BD59-A6C34878D82A}">
                    <a16:rowId xmlns:a16="http://schemas.microsoft.com/office/drawing/2014/main" val="314127578"/>
                  </a:ext>
                </a:extLst>
              </a:tr>
              <a:tr h="418419">
                <a:tc>
                  <a:txBody>
                    <a:bodyPr/>
                    <a:lstStyle/>
                    <a:p>
                      <a:pPr lvl="0">
                        <a:buNone/>
                      </a:pPr>
                      <a:r>
                        <a:rPr lang="en-US" sz="1200" b="1" dirty="0">
                          <a:effectLst/>
                        </a:rPr>
                        <a:t>Total New Resources, including Imports</a:t>
                      </a:r>
                    </a:p>
                  </a:txBody>
                  <a:tcPr anchor="ctr"/>
                </a:tc>
                <a:tc>
                  <a:txBody>
                    <a:bodyPr/>
                    <a:lstStyle/>
                    <a:p>
                      <a:pPr lvl="0" algn="r">
                        <a:buNone/>
                      </a:pPr>
                      <a:r>
                        <a:rPr lang="en-US" sz="1200" b="1" i="0" u="none" strike="noStrike" noProof="0" dirty="0">
                          <a:solidFill>
                            <a:schemeClr val="tx1"/>
                          </a:solidFill>
                          <a:effectLst/>
                        </a:rPr>
                        <a:t> 25,247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 16,435 </a:t>
                      </a:r>
                      <a:endParaRPr lang="en-US" b="1" dirty="0"/>
                    </a:p>
                  </a:txBody>
                  <a:tcPr marL="7620" marR="7620" marT="7620" anchor="b"/>
                </a:tc>
                <a:tc>
                  <a:txBody>
                    <a:bodyPr/>
                    <a:lstStyle/>
                    <a:p>
                      <a:pPr lvl="0" algn="r">
                        <a:buNone/>
                      </a:pPr>
                      <a:r>
                        <a:rPr lang="en-US" sz="1200" b="1" i="0" u="none" strike="noStrike" noProof="0" dirty="0">
                          <a:solidFill>
                            <a:schemeClr val="tx1"/>
                          </a:solidFill>
                          <a:effectLst/>
                        </a:rPr>
                        <a:t>367</a:t>
                      </a:r>
                      <a:endParaRPr lang="en-US" b="1" dirty="0"/>
                    </a:p>
                  </a:txBody>
                  <a:tcPr marL="7620" marR="7620" marT="7620" anchor="b"/>
                </a:tc>
                <a:extLst>
                  <a:ext uri="{0D108BD9-81ED-4DB2-BD59-A6C34878D82A}">
                    <a16:rowId xmlns:a16="http://schemas.microsoft.com/office/drawing/2014/main" val="526198081"/>
                  </a:ext>
                </a:extLst>
              </a:tr>
            </a:tbl>
          </a:graphicData>
        </a:graphic>
      </p:graphicFrame>
      <p:sp>
        <p:nvSpPr>
          <p:cNvPr id="14" name="TextBox 13">
            <a:extLst>
              <a:ext uri="{FF2B5EF4-FFF2-40B4-BE49-F238E27FC236}">
                <a16:creationId xmlns:a16="http://schemas.microsoft.com/office/drawing/2014/main" id="{D6E13278-8ED4-46D2-BCD4-7AF7C8A8CAA8}"/>
              </a:ext>
            </a:extLst>
          </p:cNvPr>
          <p:cNvSpPr txBox="1"/>
          <p:nvPr/>
        </p:nvSpPr>
        <p:spPr>
          <a:xfrm>
            <a:off x="301842" y="1054817"/>
            <a:ext cx="112455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2A3C50"/>
                </a:solidFill>
                <a:latin typeface="Century Gothic"/>
              </a:rPr>
              <a:t> New Resources Additions, January 1, 2020 – April 9, 2025, Cumulative</a:t>
            </a:r>
            <a:endParaRPr lang="en-US" sz="1600" dirty="0"/>
          </a:p>
        </p:txBody>
      </p:sp>
      <p:sp>
        <p:nvSpPr>
          <p:cNvPr id="15" name="TextBox 14">
            <a:extLst>
              <a:ext uri="{FF2B5EF4-FFF2-40B4-BE49-F238E27FC236}">
                <a16:creationId xmlns:a16="http://schemas.microsoft.com/office/drawing/2014/main" id="{FE9BF5CC-5498-404D-9551-BB2990A30926}"/>
              </a:ext>
            </a:extLst>
          </p:cNvPr>
          <p:cNvSpPr txBox="1"/>
          <p:nvPr/>
        </p:nvSpPr>
        <p:spPr>
          <a:xfrm>
            <a:off x="301842" y="5525290"/>
            <a:ext cx="10166503"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t>Notes</a:t>
            </a:r>
            <a:r>
              <a:rPr lang="en-US" sz="900"/>
              <a:t>:</a:t>
            </a:r>
            <a:r>
              <a:rPr lang="en-US" sz="1200"/>
              <a:t>  </a:t>
            </a:r>
            <a:br>
              <a:rPr lang="en-US" sz="1200"/>
            </a:br>
            <a:r>
              <a:rPr lang="en-US" sz="900">
                <a:latin typeface="Century Gothic"/>
              </a:rPr>
              <a:t>All data shown derived from CAISO </a:t>
            </a:r>
            <a:r>
              <a:rPr lang="en-US" sz="900">
                <a:latin typeface="Century Gothic"/>
                <a:hlinkClick r:id="rId3"/>
              </a:rPr>
              <a:t>Master Generating Capability List</a:t>
            </a:r>
            <a:r>
              <a:rPr lang="en-US" sz="900">
                <a:latin typeface="Century Gothic"/>
              </a:rPr>
              <a:t>, and CPUC </a:t>
            </a:r>
            <a:r>
              <a:rPr lang="en-US" sz="900">
                <a:latin typeface="Century Gothic"/>
                <a:hlinkClick r:id="rId4"/>
              </a:rPr>
              <a:t>NQC Lists</a:t>
            </a:r>
            <a:r>
              <a:rPr lang="en-US" sz="900">
                <a:latin typeface="Century Gothic"/>
              </a:rPr>
              <a:t>. </a:t>
            </a:r>
          </a:p>
          <a:p>
            <a:r>
              <a:rPr lang="en-US" sz="900">
                <a:latin typeface="Century Gothic"/>
              </a:rPr>
              <a:t>Nameplate Capacity is shown as “Net Dependable Capacity” in the CAISO Master Generating List file. Data shown excludes imports, except where specified. All NQC values are “September NQC” and subject to change based on counting rules and additions to monthly CPUC NQC Lists. “</a:t>
            </a:r>
            <a:r>
              <a:rPr lang="en-US" sz="900"/>
              <a:t>Project” is defined as a unique CAISO resource ID. “Natural Gas” includes Alamitos Unit 7 (675 MW) and Huntington Beach (674 MW) added in Feb 2020. SB100 resources include all </a:t>
            </a:r>
            <a:r>
              <a:rPr lang="en-US" sz="900">
                <a:ea typeface="+mn-lt"/>
                <a:cs typeface="+mn-lt"/>
              </a:rPr>
              <a:t>eligible renewable energy resources and zero-carbon resources for compliance with California's SB 100 clean energy targets.</a:t>
            </a:r>
            <a:endParaRPr lang="en-US" sz="900">
              <a:highlight>
                <a:srgbClr val="FFFF00"/>
              </a:highlight>
            </a:endParaRPr>
          </a:p>
        </p:txBody>
      </p:sp>
      <p:pic>
        <p:nvPicPr>
          <p:cNvPr id="9" name="Picture 8" descr="A picture containing text&#10;&#10;Description automatically generated">
            <a:extLst>
              <a:ext uri="{FF2B5EF4-FFF2-40B4-BE49-F238E27FC236}">
                <a16:creationId xmlns:a16="http://schemas.microsoft.com/office/drawing/2014/main" id="{479ED937-B860-430E-86B4-F510DCD5C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359" y="5857780"/>
            <a:ext cx="784743" cy="724621"/>
          </a:xfrm>
          <a:prstGeom prst="rect">
            <a:avLst/>
          </a:prstGeom>
        </p:spPr>
      </p:pic>
      <p:sp>
        <p:nvSpPr>
          <p:cNvPr id="6" name="TextBox 5">
            <a:extLst>
              <a:ext uri="{FF2B5EF4-FFF2-40B4-BE49-F238E27FC236}">
                <a16:creationId xmlns:a16="http://schemas.microsoft.com/office/drawing/2014/main" id="{A0A1130C-9A4B-7260-9F76-1C2DF796AB9E}"/>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spTree>
    <p:extLst>
      <p:ext uri="{BB962C8B-B14F-4D97-AF65-F5344CB8AC3E}">
        <p14:creationId xmlns:p14="http://schemas.microsoft.com/office/powerpoint/2010/main" val="11404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a:t>New MWs Online - Nameplate</a:t>
            </a:r>
            <a:br>
              <a:rPr lang="en-ZW"/>
            </a:br>
            <a:r>
              <a:rPr lang="en-ZW" sz="2400"/>
              <a:t>By Year and Resource Type</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6" name="TextBox 5">
            <a:extLst>
              <a:ext uri="{FF2B5EF4-FFF2-40B4-BE49-F238E27FC236}">
                <a16:creationId xmlns:a16="http://schemas.microsoft.com/office/drawing/2014/main" id="{F4730EA3-D968-7C0B-AFB3-EC17B63F6074}"/>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graphicFrame>
        <p:nvGraphicFramePr>
          <p:cNvPr id="7" name="Table 6">
            <a:extLst>
              <a:ext uri="{FF2B5EF4-FFF2-40B4-BE49-F238E27FC236}">
                <a16:creationId xmlns:a16="http://schemas.microsoft.com/office/drawing/2014/main" id="{7E179A0A-88C3-6962-EB19-85A31DB4D7E0}"/>
              </a:ext>
            </a:extLst>
          </p:cNvPr>
          <p:cNvGraphicFramePr>
            <a:graphicFrameLocks noGrp="1"/>
          </p:cNvGraphicFramePr>
          <p:nvPr>
            <p:extLst>
              <p:ext uri="{D42A27DB-BD31-4B8C-83A1-F6EECF244321}">
                <p14:modId xmlns:p14="http://schemas.microsoft.com/office/powerpoint/2010/main" val="1586148884"/>
              </p:ext>
            </p:extLst>
          </p:nvPr>
        </p:nvGraphicFramePr>
        <p:xfrm>
          <a:off x="390404" y="1257308"/>
          <a:ext cx="11391895" cy="5132705"/>
        </p:xfrm>
        <a:graphic>
          <a:graphicData uri="http://schemas.openxmlformats.org/drawingml/2006/table">
            <a:tbl>
              <a:tblPr bandRow="1">
                <a:tableStyleId>{5C22544A-7EE6-4342-B048-85BDC9FD1C3A}</a:tableStyleId>
              </a:tblPr>
              <a:tblGrid>
                <a:gridCol w="3742308">
                  <a:extLst>
                    <a:ext uri="{9D8B030D-6E8A-4147-A177-3AD203B41FA5}">
                      <a16:colId xmlns:a16="http://schemas.microsoft.com/office/drawing/2014/main" val="4525824"/>
                    </a:ext>
                  </a:extLst>
                </a:gridCol>
                <a:gridCol w="937747">
                  <a:extLst>
                    <a:ext uri="{9D8B030D-6E8A-4147-A177-3AD203B41FA5}">
                      <a16:colId xmlns:a16="http://schemas.microsoft.com/office/drawing/2014/main" val="2103489258"/>
                    </a:ext>
                  </a:extLst>
                </a:gridCol>
                <a:gridCol w="790139">
                  <a:extLst>
                    <a:ext uri="{9D8B030D-6E8A-4147-A177-3AD203B41FA5}">
                      <a16:colId xmlns:a16="http://schemas.microsoft.com/office/drawing/2014/main" val="2135553408"/>
                    </a:ext>
                  </a:extLst>
                </a:gridCol>
                <a:gridCol w="998527">
                  <a:extLst>
                    <a:ext uri="{9D8B030D-6E8A-4147-A177-3AD203B41FA5}">
                      <a16:colId xmlns:a16="http://schemas.microsoft.com/office/drawing/2014/main" val="3432323940"/>
                    </a:ext>
                  </a:extLst>
                </a:gridCol>
                <a:gridCol w="894333">
                  <a:extLst>
                    <a:ext uri="{9D8B030D-6E8A-4147-A177-3AD203B41FA5}">
                      <a16:colId xmlns:a16="http://schemas.microsoft.com/office/drawing/2014/main" val="17882105"/>
                    </a:ext>
                  </a:extLst>
                </a:gridCol>
                <a:gridCol w="1007210">
                  <a:extLst>
                    <a:ext uri="{9D8B030D-6E8A-4147-A177-3AD203B41FA5}">
                      <a16:colId xmlns:a16="http://schemas.microsoft.com/office/drawing/2014/main" val="773376213"/>
                    </a:ext>
                  </a:extLst>
                </a:gridCol>
                <a:gridCol w="1007210">
                  <a:extLst>
                    <a:ext uri="{9D8B030D-6E8A-4147-A177-3AD203B41FA5}">
                      <a16:colId xmlns:a16="http://schemas.microsoft.com/office/drawing/2014/main" val="2598332559"/>
                    </a:ext>
                  </a:extLst>
                </a:gridCol>
                <a:gridCol w="1041942">
                  <a:extLst>
                    <a:ext uri="{9D8B030D-6E8A-4147-A177-3AD203B41FA5}">
                      <a16:colId xmlns:a16="http://schemas.microsoft.com/office/drawing/2014/main" val="1631861109"/>
                    </a:ext>
                  </a:extLst>
                </a:gridCol>
                <a:gridCol w="972479">
                  <a:extLst>
                    <a:ext uri="{9D8B030D-6E8A-4147-A177-3AD203B41FA5}">
                      <a16:colId xmlns:a16="http://schemas.microsoft.com/office/drawing/2014/main" val="2452769062"/>
                    </a:ext>
                  </a:extLst>
                </a:gridCol>
              </a:tblGrid>
              <a:tr h="466725">
                <a:tc>
                  <a:txBody>
                    <a:bodyPr/>
                    <a:lstStyle/>
                    <a:p>
                      <a:pPr algn="ctr" fontAlgn="base">
                        <a:lnSpc>
                          <a:spcPts val="1425"/>
                        </a:lnSpc>
                      </a:pPr>
                      <a:r>
                        <a:rPr lang="en-US" sz="1200" b="1" dirty="0">
                          <a:solidFill>
                            <a:srgbClr val="FFFFFF"/>
                          </a:solidFill>
                          <a:effectLst/>
                          <a:latin typeface="Century Gothic"/>
                        </a:rPr>
                        <a:t>Technology Type</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2020</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2021</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2022</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2023</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2024</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lvl="0">
                        <a:lnSpc>
                          <a:spcPts val="1425"/>
                        </a:lnSpc>
                        <a:buNone/>
                      </a:pPr>
                      <a:r>
                        <a:rPr lang="en-US" sz="1200" b="1" dirty="0">
                          <a:solidFill>
                            <a:srgbClr val="FFFFFF"/>
                          </a:solidFill>
                          <a:effectLst/>
                          <a:latin typeface="Century Gothic"/>
                        </a:rPr>
                        <a:t>2025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Total MW</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tc>
                  <a:txBody>
                    <a:bodyPr/>
                    <a:lstStyle/>
                    <a:p>
                      <a:pPr fontAlgn="base">
                        <a:lnSpc>
                          <a:spcPts val="1425"/>
                        </a:lnSpc>
                      </a:pPr>
                      <a:r>
                        <a:rPr lang="en-US" sz="1200" b="1" dirty="0">
                          <a:solidFill>
                            <a:srgbClr val="FFFFFF"/>
                          </a:solidFill>
                          <a:effectLst/>
                          <a:latin typeface="Century Gothic"/>
                        </a:rPr>
                        <a:t># Projects</a:t>
                      </a:r>
                      <a:endParaRPr lang="en-US" b="1" dirty="0">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2615598539"/>
                  </a:ext>
                </a:extLst>
              </a:tr>
              <a:tr h="342900">
                <a:tc>
                  <a:txBody>
                    <a:bodyPr/>
                    <a:lstStyle/>
                    <a:p>
                      <a:pPr fontAlgn="base">
                        <a:lnSpc>
                          <a:spcPts val="1425"/>
                        </a:lnSpc>
                      </a:pPr>
                      <a:r>
                        <a:rPr lang="en-US" sz="1200" dirty="0">
                          <a:effectLst/>
                          <a:latin typeface="Century Gothic"/>
                        </a:rPr>
                        <a:t>SOLAR</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1,300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1,048</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913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2,482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2,227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70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latin typeface="Century Gothic"/>
                        </a:rPr>
                        <a:t>8,039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130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6951992"/>
                  </a:ext>
                </a:extLst>
              </a:tr>
              <a:tr h="342900">
                <a:tc>
                  <a:txBody>
                    <a:bodyPr/>
                    <a:lstStyle/>
                    <a:p>
                      <a:pPr fontAlgn="base">
                        <a:lnSpc>
                          <a:spcPts val="1425"/>
                        </a:lnSpc>
                      </a:pPr>
                      <a:r>
                        <a:rPr lang="en-US" sz="1200" dirty="0">
                          <a:effectLst/>
                          <a:latin typeface="Century Gothic"/>
                        </a:rPr>
                        <a:t>STORAGE</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101</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1,703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1,907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2,528</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3,678</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802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latin typeface="Century Gothic"/>
                        </a:rPr>
                        <a:t>10,719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145</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2273000"/>
                  </a:ext>
                </a:extLst>
              </a:tr>
              <a:tr h="342900">
                <a:tc>
                  <a:txBody>
                    <a:bodyPr/>
                    <a:lstStyle/>
                    <a:p>
                      <a:pPr fontAlgn="base">
                        <a:lnSpc>
                          <a:spcPts val="1425"/>
                        </a:lnSpc>
                      </a:pPr>
                      <a:r>
                        <a:rPr lang="en-US" sz="1200" dirty="0">
                          <a:effectLst/>
                          <a:latin typeface="Century Gothic"/>
                        </a:rPr>
                        <a:t>HYBRID (SOLAR + STORAGE)</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26</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890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354</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503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68</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1,841</a:t>
                      </a:r>
                      <a:endParaRPr lang="en-US" sz="1200" b="1"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25</a:t>
                      </a:r>
                      <a:endParaRPr lang="en-US" b="1">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75116849"/>
                  </a:ext>
                </a:extLst>
              </a:tr>
              <a:tr h="342900">
                <a:tc>
                  <a:txBody>
                    <a:bodyPr/>
                    <a:lstStyle/>
                    <a:p>
                      <a:pPr fontAlgn="base">
                        <a:lnSpc>
                          <a:spcPts val="1425"/>
                        </a:lnSpc>
                      </a:pPr>
                      <a:r>
                        <a:rPr lang="en-US" sz="1200" dirty="0">
                          <a:effectLst/>
                          <a:latin typeface="Century Gothic"/>
                        </a:rPr>
                        <a:t>WIND</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16</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304</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367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171</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260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27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 1,145</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23</a:t>
                      </a:r>
                      <a:endParaRPr lang="en-US" b="1"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2598769"/>
                  </a:ext>
                </a:extLst>
              </a:tr>
              <a:tr h="342900">
                <a:tc>
                  <a:txBody>
                    <a:bodyPr/>
                    <a:lstStyle/>
                    <a:p>
                      <a:pPr fontAlgn="base">
                        <a:lnSpc>
                          <a:spcPts val="1425"/>
                        </a:lnSpc>
                      </a:pPr>
                      <a:r>
                        <a:rPr lang="en-US" sz="1200" dirty="0">
                          <a:effectLst/>
                          <a:latin typeface="Century Gothic"/>
                        </a:rPr>
                        <a:t>GEOTHERMAL</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41</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 41</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1</a:t>
                      </a:r>
                      <a:endParaRPr lang="en-US" b="1">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1389767"/>
                  </a:ext>
                </a:extLst>
              </a:tr>
              <a:tr h="342900">
                <a:tc>
                  <a:txBody>
                    <a:bodyPr/>
                    <a:lstStyle/>
                    <a:p>
                      <a:pPr fontAlgn="base">
                        <a:lnSpc>
                          <a:spcPts val="1425"/>
                        </a:lnSpc>
                      </a:pPr>
                      <a:r>
                        <a:rPr lang="en-US" sz="1200" dirty="0">
                          <a:effectLst/>
                          <a:latin typeface="Century Gothic"/>
                        </a:rPr>
                        <a:t>HYDRO</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26</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26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4</a:t>
                      </a:r>
                      <a:endParaRPr lang="en-US" b="1">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67462108"/>
                  </a:ext>
                </a:extLst>
              </a:tr>
              <a:tr h="342900">
                <a:tc>
                  <a:txBody>
                    <a:bodyPr/>
                    <a:lstStyle/>
                    <a:p>
                      <a:pPr fontAlgn="base">
                        <a:lnSpc>
                          <a:spcPts val="1425"/>
                        </a:lnSpc>
                      </a:pPr>
                      <a:r>
                        <a:rPr lang="en-US" sz="1200" dirty="0">
                          <a:effectLst/>
                          <a:latin typeface="Century Gothic"/>
                        </a:rPr>
                        <a:t>BIOMASS</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0.5</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8</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4</a:t>
                      </a:r>
                      <a:endParaRPr lang="en-US" b="1">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88225788"/>
                  </a:ext>
                </a:extLst>
              </a:tr>
              <a:tr h="342900">
                <a:tc>
                  <a:txBody>
                    <a:bodyPr/>
                    <a:lstStyle/>
                    <a:p>
                      <a:pPr fontAlgn="base">
                        <a:lnSpc>
                          <a:spcPts val="1425"/>
                        </a:lnSpc>
                      </a:pPr>
                      <a:r>
                        <a:rPr lang="en-US" sz="1200" dirty="0">
                          <a:effectLst/>
                          <a:latin typeface="Century Gothic"/>
                        </a:rPr>
                        <a:t>BIOGAS</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b="1" dirty="0">
                          <a:effectLst/>
                          <a:latin typeface="Century Gothic"/>
                        </a:rPr>
                        <a:t>3</a:t>
                      </a:r>
                      <a:endParaRPr lang="en-US" b="1">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31095714"/>
                  </a:ext>
                </a:extLst>
              </a:tr>
              <a:tr h="342900">
                <a:tc>
                  <a:txBody>
                    <a:bodyPr/>
                    <a:lstStyle/>
                    <a:p>
                      <a:pPr fontAlgn="base">
                        <a:lnSpc>
                          <a:spcPts val="1425"/>
                        </a:lnSpc>
                      </a:pPr>
                      <a:r>
                        <a:rPr lang="en-US" sz="1200" b="1" dirty="0">
                          <a:effectLst/>
                          <a:latin typeface="Century Gothic"/>
                        </a:rPr>
                        <a:t>Subtotal Total New SB100 Resources, IN-CAISO</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1,444</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3,083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4,082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5,542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6,709</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dirty="0">
                          <a:effectLst/>
                          <a:latin typeface="Century Gothic"/>
                        </a:rPr>
                        <a:t>966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rPr>
                        <a:t>21,825</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rPr>
                        <a:t>335</a:t>
                      </a:r>
                      <a:endParaRPr lang="en-US" sz="1200" b="1"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856810483"/>
                  </a:ext>
                </a:extLst>
              </a:tr>
              <a:tr h="342900">
                <a:tc>
                  <a:txBody>
                    <a:bodyPr/>
                    <a:lstStyle/>
                    <a:p>
                      <a:pPr fontAlgn="base">
                        <a:lnSpc>
                          <a:spcPts val="1425"/>
                        </a:lnSpc>
                      </a:pPr>
                      <a:r>
                        <a:rPr lang="en-US" sz="1200" dirty="0">
                          <a:effectLst/>
                          <a:latin typeface="Century Gothic"/>
                        </a:rPr>
                        <a:t>NATURAL GAS, incl. Alamitos &amp; Huntington Beach</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1,448</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12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63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latin typeface="Century Gothic"/>
                        </a:rPr>
                        <a:t>1,539</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17</a:t>
                      </a:r>
                      <a:endParaRPr lang="en-US" b="1" i="0" u="none" strike="noStrike" noProof="0"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26217628"/>
                  </a:ext>
                </a:extLst>
              </a:tr>
              <a:tr h="342900">
                <a:tc>
                  <a:txBody>
                    <a:bodyPr/>
                    <a:lstStyle/>
                    <a:p>
                      <a:pPr fontAlgn="base">
                        <a:lnSpc>
                          <a:spcPts val="1425"/>
                        </a:lnSpc>
                      </a:pPr>
                      <a:r>
                        <a:rPr lang="en-US" sz="1200" b="1" dirty="0">
                          <a:effectLst/>
                          <a:latin typeface="Century Gothic"/>
                        </a:rPr>
                        <a:t>Total New Resources, IN-CAISO</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2,892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3,100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4,094</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5,542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6,772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dirty="0">
                          <a:effectLst/>
                          <a:latin typeface="Century Gothic"/>
                        </a:rPr>
                        <a:t>966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rPr>
                        <a:t> 23,364</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rPr>
                        <a:t>352</a:t>
                      </a:r>
                      <a:endParaRPr lang="en-US" sz="1200" b="1"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225179407"/>
                  </a:ext>
                </a:extLst>
              </a:tr>
              <a:tr h="352425">
                <a:tc>
                  <a:txBody>
                    <a:bodyPr/>
                    <a:lstStyle/>
                    <a:p>
                      <a:pPr fontAlgn="base">
                        <a:lnSpc>
                          <a:spcPts val="1425"/>
                        </a:lnSpc>
                      </a:pPr>
                      <a:r>
                        <a:rPr lang="en-US" sz="1200" dirty="0">
                          <a:effectLst/>
                          <a:latin typeface="Century Gothic"/>
                        </a:rPr>
                        <a:t>New Imports, Pseudo-Tie or Dynamically Scheduled</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695</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807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49</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50</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dirty="0">
                          <a:effectLst/>
                          <a:latin typeface="Century Gothic"/>
                        </a:rPr>
                        <a:t>280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dirty="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dirty="0">
                          <a:effectLst/>
                        </a:rPr>
                        <a:t> 1,881</a:t>
                      </a:r>
                      <a:endParaRPr lang="en-US" b="0"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1" i="0" u="none" strike="noStrike" noProof="0" dirty="0">
                          <a:effectLst/>
                        </a:rPr>
                        <a:t>15 </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41387944"/>
                  </a:ext>
                </a:extLst>
              </a:tr>
              <a:tr h="342900">
                <a:tc>
                  <a:txBody>
                    <a:bodyPr/>
                    <a:lstStyle/>
                    <a:p>
                      <a:pPr fontAlgn="base">
                        <a:lnSpc>
                          <a:spcPts val="1425"/>
                        </a:lnSpc>
                      </a:pPr>
                      <a:r>
                        <a:rPr lang="en-US" sz="1200" b="1" dirty="0">
                          <a:effectLst/>
                          <a:latin typeface="Century Gothic"/>
                        </a:rPr>
                        <a:t>Total New Resources, including Imports</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3,587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3,907</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4,143</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5,592</a:t>
                      </a:r>
                      <a:endParaRPr lang="en-US"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algn="r" fontAlgn="base">
                        <a:lnSpc>
                          <a:spcPts val="1425"/>
                        </a:lnSpc>
                      </a:pPr>
                      <a:r>
                        <a:rPr lang="en-US" sz="1200" b="1" dirty="0">
                          <a:effectLst/>
                          <a:latin typeface="Century Gothic"/>
                        </a:rPr>
                        <a:t>7,052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dirty="0">
                          <a:effectLst/>
                          <a:latin typeface="Century Gothic"/>
                        </a:rPr>
                        <a:t>966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latin typeface="Century Gothic"/>
                        </a:rPr>
                        <a:t> 25,247</a:t>
                      </a:r>
                      <a:endParaRPr lang="en-US" b="1"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tc>
                  <a:txBody>
                    <a:bodyPr/>
                    <a:lstStyle/>
                    <a:p>
                      <a:pPr lvl="0" algn="r">
                        <a:lnSpc>
                          <a:spcPts val="1425"/>
                        </a:lnSpc>
                        <a:buNone/>
                      </a:pPr>
                      <a:r>
                        <a:rPr lang="en-US" sz="1200" b="1" i="0" u="none" strike="noStrike" noProof="0" dirty="0">
                          <a:effectLst/>
                        </a:rPr>
                        <a:t>367</a:t>
                      </a:r>
                      <a:endParaRPr lang="en-US" sz="1200" b="1" dirty="0">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4061183048"/>
                  </a:ext>
                </a:extLst>
              </a:tr>
            </a:tbl>
          </a:graphicData>
        </a:graphic>
      </p:graphicFrame>
    </p:spTree>
    <p:extLst>
      <p:ext uri="{BB962C8B-B14F-4D97-AF65-F5344CB8AC3E}">
        <p14:creationId xmlns:p14="http://schemas.microsoft.com/office/powerpoint/2010/main" val="406586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a:t>New MWs Online – Sept NQC</a:t>
            </a:r>
            <a:br>
              <a:rPr lang="en-ZW"/>
            </a:br>
            <a:r>
              <a:rPr lang="en-ZW" sz="2400"/>
              <a:t>By Year and Resource Type</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7</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3991790622"/>
              </p:ext>
            </p:extLst>
          </p:nvPr>
        </p:nvGraphicFramePr>
        <p:xfrm>
          <a:off x="370750" y="1216432"/>
          <a:ext cx="11430854" cy="5157191"/>
        </p:xfrm>
        <a:graphic>
          <a:graphicData uri="http://schemas.openxmlformats.org/drawingml/2006/table">
            <a:tbl>
              <a:tblPr firstRow="1" bandRow="1">
                <a:tableStyleId>{5C22544A-7EE6-4342-B048-85BDC9FD1C3A}</a:tableStyleId>
              </a:tblPr>
              <a:tblGrid>
                <a:gridCol w="3745854">
                  <a:extLst>
                    <a:ext uri="{9D8B030D-6E8A-4147-A177-3AD203B41FA5}">
                      <a16:colId xmlns:a16="http://schemas.microsoft.com/office/drawing/2014/main" val="1119407198"/>
                    </a:ext>
                  </a:extLst>
                </a:gridCol>
                <a:gridCol w="939436">
                  <a:extLst>
                    <a:ext uri="{9D8B030D-6E8A-4147-A177-3AD203B41FA5}">
                      <a16:colId xmlns:a16="http://schemas.microsoft.com/office/drawing/2014/main" val="978190201"/>
                    </a:ext>
                  </a:extLst>
                </a:gridCol>
                <a:gridCol w="796911">
                  <a:extLst>
                    <a:ext uri="{9D8B030D-6E8A-4147-A177-3AD203B41FA5}">
                      <a16:colId xmlns:a16="http://schemas.microsoft.com/office/drawing/2014/main" val="1493972234"/>
                    </a:ext>
                  </a:extLst>
                </a:gridCol>
                <a:gridCol w="1006793">
                  <a:extLst>
                    <a:ext uri="{9D8B030D-6E8A-4147-A177-3AD203B41FA5}">
                      <a16:colId xmlns:a16="http://schemas.microsoft.com/office/drawing/2014/main" val="3827946927"/>
                    </a:ext>
                  </a:extLst>
                </a:gridCol>
                <a:gridCol w="894319">
                  <a:extLst>
                    <a:ext uri="{9D8B030D-6E8A-4147-A177-3AD203B41FA5}">
                      <a16:colId xmlns:a16="http://schemas.microsoft.com/office/drawing/2014/main" val="2380885065"/>
                    </a:ext>
                  </a:extLst>
                </a:gridCol>
                <a:gridCol w="1013029">
                  <a:extLst>
                    <a:ext uri="{9D8B030D-6E8A-4147-A177-3AD203B41FA5}">
                      <a16:colId xmlns:a16="http://schemas.microsoft.com/office/drawing/2014/main" val="3385920813"/>
                    </a:ext>
                  </a:extLst>
                </a:gridCol>
                <a:gridCol w="1013029">
                  <a:extLst>
                    <a:ext uri="{9D8B030D-6E8A-4147-A177-3AD203B41FA5}">
                      <a16:colId xmlns:a16="http://schemas.microsoft.com/office/drawing/2014/main" val="1314400080"/>
                    </a:ext>
                  </a:extLst>
                </a:gridCol>
                <a:gridCol w="987631">
                  <a:extLst>
                    <a:ext uri="{9D8B030D-6E8A-4147-A177-3AD203B41FA5}">
                      <a16:colId xmlns:a16="http://schemas.microsoft.com/office/drawing/2014/main" val="2042974321"/>
                    </a:ext>
                  </a:extLst>
                </a:gridCol>
                <a:gridCol w="1033852">
                  <a:extLst>
                    <a:ext uri="{9D8B030D-6E8A-4147-A177-3AD203B41FA5}">
                      <a16:colId xmlns:a16="http://schemas.microsoft.com/office/drawing/2014/main" val="1551529351"/>
                    </a:ext>
                  </a:extLst>
                </a:gridCol>
              </a:tblGrid>
              <a:tr h="400326">
                <a:tc>
                  <a:txBody>
                    <a:bodyPr/>
                    <a:lstStyle/>
                    <a:p>
                      <a:pPr algn="ctr"/>
                      <a:r>
                        <a:rPr lang="en-US" sz="1200" dirty="0"/>
                        <a:t>Technology Type</a:t>
                      </a:r>
                    </a:p>
                  </a:txBody>
                  <a:tcPr anchor="ctr"/>
                </a:tc>
                <a:tc>
                  <a:txBody>
                    <a:bodyPr/>
                    <a:lstStyle/>
                    <a:p>
                      <a:r>
                        <a:rPr lang="en-US" sz="1200" dirty="0"/>
                        <a:t>2020</a:t>
                      </a:r>
                    </a:p>
                  </a:txBody>
                  <a:tcPr anchor="ctr"/>
                </a:tc>
                <a:tc>
                  <a:txBody>
                    <a:bodyPr/>
                    <a:lstStyle/>
                    <a:p>
                      <a:r>
                        <a:rPr lang="en-US" sz="1200" dirty="0"/>
                        <a:t>2021</a:t>
                      </a:r>
                    </a:p>
                  </a:txBody>
                  <a:tcPr anchor="ctr"/>
                </a:tc>
                <a:tc>
                  <a:txBody>
                    <a:bodyPr/>
                    <a:lstStyle/>
                    <a:p>
                      <a:r>
                        <a:rPr lang="en-US" sz="1200" dirty="0"/>
                        <a:t>2022</a:t>
                      </a:r>
                    </a:p>
                  </a:txBody>
                  <a:tcPr anchor="ctr"/>
                </a:tc>
                <a:tc>
                  <a:txBody>
                    <a:bodyPr/>
                    <a:lstStyle/>
                    <a:p>
                      <a:r>
                        <a:rPr lang="en-US" sz="1200" dirty="0"/>
                        <a:t>2023</a:t>
                      </a:r>
                    </a:p>
                  </a:txBody>
                  <a:tcPr anchor="ctr"/>
                </a:tc>
                <a:tc>
                  <a:txBody>
                    <a:bodyPr/>
                    <a:lstStyle/>
                    <a:p>
                      <a:r>
                        <a:rPr lang="en-US" sz="1200" dirty="0"/>
                        <a:t>2024</a:t>
                      </a:r>
                    </a:p>
                  </a:txBody>
                  <a:tcPr anchor="ctr"/>
                </a:tc>
                <a:tc>
                  <a:txBody>
                    <a:bodyPr/>
                    <a:lstStyle/>
                    <a:p>
                      <a:pPr lvl="0">
                        <a:buNone/>
                      </a:pPr>
                      <a:r>
                        <a:rPr lang="en-US" sz="1200" dirty="0"/>
                        <a:t>2025*</a:t>
                      </a:r>
                    </a:p>
                  </a:txBody>
                  <a:tcPr anchor="ctr"/>
                </a:tc>
                <a:tc>
                  <a:txBody>
                    <a:bodyPr/>
                    <a:lstStyle/>
                    <a:p>
                      <a:r>
                        <a:rPr lang="en-US" sz="1200" dirty="0"/>
                        <a:t>Total MW</a:t>
                      </a:r>
                    </a:p>
                  </a:txBody>
                  <a:tcPr anchor="ctr"/>
                </a:tc>
                <a:tc>
                  <a:txBody>
                    <a:bodyPr/>
                    <a:lstStyle/>
                    <a:p>
                      <a:r>
                        <a:rPr lang="en-US" sz="1200" dirty="0"/>
                        <a:t># Projects</a:t>
                      </a:r>
                    </a:p>
                  </a:txBody>
                  <a:tcPr anchor="ctr"/>
                </a:tc>
                <a:extLst>
                  <a:ext uri="{0D108BD9-81ED-4DB2-BD59-A6C34878D82A}">
                    <a16:rowId xmlns:a16="http://schemas.microsoft.com/office/drawing/2014/main" val="2258292828"/>
                  </a:ext>
                </a:extLst>
              </a:tr>
              <a:tr h="349315">
                <a:tc>
                  <a:txBody>
                    <a:bodyPr/>
                    <a:lstStyle/>
                    <a:p>
                      <a:r>
                        <a:rPr lang="en-US" sz="1200" dirty="0"/>
                        <a:t>SOLAR</a:t>
                      </a:r>
                    </a:p>
                  </a:txBody>
                  <a:tcPr>
                    <a:solidFill>
                      <a:schemeClr val="bg1">
                        <a:lumMod val="95000"/>
                      </a:schemeClr>
                    </a:solidFill>
                  </a:tcPr>
                </a:tc>
                <a:tc>
                  <a:txBody>
                    <a:bodyPr/>
                    <a:lstStyle/>
                    <a:p>
                      <a:pPr algn="r"/>
                      <a:r>
                        <a:rPr lang="en-US" sz="1200" dirty="0">
                          <a:latin typeface="+mn-lt"/>
                        </a:rPr>
                        <a:t>500</a:t>
                      </a:r>
                    </a:p>
                  </a:txBody>
                  <a:tcPr>
                    <a:solidFill>
                      <a:schemeClr val="bg1">
                        <a:lumMod val="95000"/>
                      </a:schemeClr>
                    </a:solidFill>
                  </a:tcPr>
                </a:tc>
                <a:tc>
                  <a:txBody>
                    <a:bodyPr/>
                    <a:lstStyle/>
                    <a:p>
                      <a:pPr algn="r"/>
                      <a:r>
                        <a:rPr lang="en-US" sz="1200" dirty="0">
                          <a:latin typeface="+mn-lt"/>
                        </a:rPr>
                        <a:t>451</a:t>
                      </a:r>
                    </a:p>
                  </a:txBody>
                  <a:tcPr>
                    <a:solidFill>
                      <a:schemeClr val="bg1">
                        <a:lumMod val="95000"/>
                      </a:schemeClr>
                    </a:solidFill>
                  </a:tcPr>
                </a:tc>
                <a:tc>
                  <a:txBody>
                    <a:bodyPr/>
                    <a:lstStyle/>
                    <a:p>
                      <a:pPr algn="r"/>
                      <a:r>
                        <a:rPr lang="en-US" sz="1200" dirty="0">
                          <a:latin typeface="+mn-lt"/>
                        </a:rPr>
                        <a:t>333</a:t>
                      </a:r>
                    </a:p>
                  </a:txBody>
                  <a:tcPr>
                    <a:solidFill>
                      <a:schemeClr val="bg1">
                        <a:lumMod val="95000"/>
                      </a:schemeClr>
                    </a:solidFill>
                  </a:tcPr>
                </a:tc>
                <a:tc>
                  <a:txBody>
                    <a:bodyPr/>
                    <a:lstStyle/>
                    <a:p>
                      <a:pPr algn="r"/>
                      <a:r>
                        <a:rPr lang="en-US" sz="1200" dirty="0">
                          <a:latin typeface="+mn-lt"/>
                        </a:rPr>
                        <a:t>655</a:t>
                      </a:r>
                    </a:p>
                  </a:txBody>
                  <a:tcPr>
                    <a:solidFill>
                      <a:schemeClr val="bg1">
                        <a:lumMod val="95000"/>
                      </a:schemeClr>
                    </a:solidFill>
                  </a:tcPr>
                </a:tc>
                <a:tc>
                  <a:txBody>
                    <a:bodyPr/>
                    <a:lstStyle/>
                    <a:p>
                      <a:pPr algn="r"/>
                      <a:r>
                        <a:rPr lang="en-US" sz="1200" dirty="0">
                          <a:latin typeface="+mn-lt"/>
                        </a:rPr>
                        <a:t>561</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b="1" i="0" u="none" strike="noStrike" noProof="0" dirty="0">
                          <a:latin typeface="Century Gothic"/>
                        </a:rPr>
                        <a:t>2,501</a:t>
                      </a:r>
                      <a:endParaRPr lang="en-US" b="1" dirty="0"/>
                    </a:p>
                  </a:txBody>
                  <a:tcPr>
                    <a:solidFill>
                      <a:schemeClr val="bg1">
                        <a:lumMod val="95000"/>
                      </a:schemeClr>
                    </a:solidFill>
                  </a:tcPr>
                </a:tc>
                <a:tc>
                  <a:txBody>
                    <a:bodyPr/>
                    <a:lstStyle/>
                    <a:p>
                      <a:pPr lvl="0" algn="r">
                        <a:lnSpc>
                          <a:spcPts val="1425"/>
                        </a:lnSpc>
                        <a:buNone/>
                      </a:pPr>
                      <a:r>
                        <a:rPr lang="en-US" sz="1200" b="1" dirty="0">
                          <a:effectLst/>
                          <a:latin typeface="Century Gothic"/>
                        </a:rPr>
                        <a:t>130</a:t>
                      </a:r>
                      <a:endParaRPr lang="en-US"/>
                    </a:p>
                  </a:txBody>
                  <a:tcPr>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9403906"/>
                  </a:ext>
                </a:extLst>
              </a:tr>
              <a:tr h="349315">
                <a:tc>
                  <a:txBody>
                    <a:bodyPr/>
                    <a:lstStyle/>
                    <a:p>
                      <a:r>
                        <a:rPr lang="en-US" sz="1200" dirty="0"/>
                        <a:t>STORAGE</a:t>
                      </a:r>
                    </a:p>
                  </a:txBody>
                  <a:tcPr>
                    <a:solidFill>
                      <a:schemeClr val="bg1">
                        <a:lumMod val="95000"/>
                      </a:schemeClr>
                    </a:solidFill>
                  </a:tcPr>
                </a:tc>
                <a:tc>
                  <a:txBody>
                    <a:bodyPr/>
                    <a:lstStyle/>
                    <a:p>
                      <a:pPr algn="r"/>
                      <a:r>
                        <a:rPr lang="en-US" sz="1200" dirty="0">
                          <a:latin typeface="+mn-lt"/>
                        </a:rPr>
                        <a:t>100</a:t>
                      </a:r>
                    </a:p>
                  </a:txBody>
                  <a:tcPr>
                    <a:solidFill>
                      <a:schemeClr val="bg1">
                        <a:lumMod val="95000"/>
                      </a:schemeClr>
                    </a:solidFill>
                  </a:tcPr>
                </a:tc>
                <a:tc>
                  <a:txBody>
                    <a:bodyPr/>
                    <a:lstStyle/>
                    <a:p>
                      <a:pPr algn="r"/>
                      <a:r>
                        <a:rPr lang="en-US" sz="1200" dirty="0">
                          <a:latin typeface="+mn-lt"/>
                        </a:rPr>
                        <a:t>1,612</a:t>
                      </a:r>
                    </a:p>
                  </a:txBody>
                  <a:tcPr>
                    <a:solidFill>
                      <a:schemeClr val="bg1">
                        <a:lumMod val="95000"/>
                      </a:schemeClr>
                    </a:solidFill>
                  </a:tcPr>
                </a:tc>
                <a:tc>
                  <a:txBody>
                    <a:bodyPr/>
                    <a:lstStyle/>
                    <a:p>
                      <a:pPr algn="r"/>
                      <a:r>
                        <a:rPr lang="en-US" sz="1200" dirty="0">
                          <a:latin typeface="+mn-lt"/>
                        </a:rPr>
                        <a:t>1,906</a:t>
                      </a:r>
                    </a:p>
                  </a:txBody>
                  <a:tcPr>
                    <a:solidFill>
                      <a:schemeClr val="bg1">
                        <a:lumMod val="95000"/>
                      </a:schemeClr>
                    </a:solidFill>
                  </a:tcPr>
                </a:tc>
                <a:tc>
                  <a:txBody>
                    <a:bodyPr/>
                    <a:lstStyle/>
                    <a:p>
                      <a:pPr algn="r"/>
                      <a:r>
                        <a:rPr lang="en-US" sz="1200" dirty="0">
                          <a:latin typeface="+mn-lt"/>
                        </a:rPr>
                        <a:t>2,448</a:t>
                      </a:r>
                    </a:p>
                  </a:txBody>
                  <a:tcPr>
                    <a:solidFill>
                      <a:schemeClr val="bg1">
                        <a:lumMod val="95000"/>
                      </a:schemeClr>
                    </a:solidFill>
                  </a:tcPr>
                </a:tc>
                <a:tc>
                  <a:txBody>
                    <a:bodyPr/>
                    <a:lstStyle/>
                    <a:p>
                      <a:pPr algn="r"/>
                      <a:r>
                        <a:rPr lang="en-US" sz="1200" dirty="0">
                          <a:latin typeface="+mn-lt"/>
                        </a:rPr>
                        <a:t>3,599</a:t>
                      </a:r>
                    </a:p>
                  </a:txBody>
                  <a:tcPr>
                    <a:solidFill>
                      <a:schemeClr val="bg1">
                        <a:lumMod val="95000"/>
                      </a:schemeClr>
                    </a:solidFill>
                  </a:tcPr>
                </a:tc>
                <a:tc>
                  <a:txBody>
                    <a:bodyPr/>
                    <a:lstStyle/>
                    <a:p>
                      <a:pPr lvl="0" algn="r">
                        <a:buNone/>
                      </a:pPr>
                      <a:r>
                        <a:rPr lang="en-US" sz="1200" dirty="0">
                          <a:latin typeface="+mn-lt"/>
                        </a:rPr>
                        <a:t>100</a:t>
                      </a:r>
                    </a:p>
                  </a:txBody>
                  <a:tcPr>
                    <a:solidFill>
                      <a:schemeClr val="bg1">
                        <a:lumMod val="95000"/>
                      </a:schemeClr>
                    </a:solidFill>
                  </a:tcPr>
                </a:tc>
                <a:tc>
                  <a:txBody>
                    <a:bodyPr/>
                    <a:lstStyle/>
                    <a:p>
                      <a:pPr lvl="0" algn="r">
                        <a:buNone/>
                      </a:pPr>
                      <a:r>
                        <a:rPr lang="en-US" sz="1200" b="1" i="0" u="none" strike="noStrike" noProof="0" dirty="0">
                          <a:latin typeface="Century Gothic"/>
                        </a:rPr>
                        <a:t>9,764</a:t>
                      </a:r>
                      <a:endParaRPr lang="en-US" b="1" dirty="0"/>
                    </a:p>
                  </a:txBody>
                  <a:tcPr>
                    <a:solidFill>
                      <a:schemeClr val="bg1">
                        <a:lumMod val="95000"/>
                      </a:schemeClr>
                    </a:solidFill>
                  </a:tcPr>
                </a:tc>
                <a:tc>
                  <a:txBody>
                    <a:bodyPr/>
                    <a:lstStyle/>
                    <a:p>
                      <a:pPr lvl="0" algn="r">
                        <a:lnSpc>
                          <a:spcPts val="1425"/>
                        </a:lnSpc>
                        <a:buNone/>
                      </a:pPr>
                      <a:r>
                        <a:rPr lang="en-US" sz="1200" b="1" dirty="0">
                          <a:effectLst/>
                          <a:latin typeface="Century Gothic"/>
                        </a:rPr>
                        <a:t>145</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37908930"/>
                  </a:ext>
                </a:extLst>
              </a:tr>
              <a:tr h="349315">
                <a:tc>
                  <a:txBody>
                    <a:bodyPr/>
                    <a:lstStyle/>
                    <a:p>
                      <a:r>
                        <a:rPr lang="en-US" sz="1200" dirty="0"/>
                        <a:t>HYBRID (SOLAR + STORAGE)</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15</a:t>
                      </a:r>
                    </a:p>
                  </a:txBody>
                  <a:tcPr>
                    <a:solidFill>
                      <a:schemeClr val="bg1">
                        <a:lumMod val="95000"/>
                      </a:schemeClr>
                    </a:solidFill>
                  </a:tcPr>
                </a:tc>
                <a:tc>
                  <a:txBody>
                    <a:bodyPr/>
                    <a:lstStyle/>
                    <a:p>
                      <a:pPr algn="r"/>
                      <a:r>
                        <a:rPr lang="en-US" sz="1200" dirty="0">
                          <a:latin typeface="+mn-lt"/>
                        </a:rPr>
                        <a:t>668</a:t>
                      </a:r>
                    </a:p>
                  </a:txBody>
                  <a:tcPr>
                    <a:solidFill>
                      <a:schemeClr val="bg1">
                        <a:lumMod val="95000"/>
                      </a:schemeClr>
                    </a:solidFill>
                  </a:tcPr>
                </a:tc>
                <a:tc>
                  <a:txBody>
                    <a:bodyPr/>
                    <a:lstStyle/>
                    <a:p>
                      <a:pPr algn="r"/>
                      <a:r>
                        <a:rPr lang="en-US" sz="1200" dirty="0">
                          <a:latin typeface="+mn-lt"/>
                        </a:rPr>
                        <a:t>253</a:t>
                      </a:r>
                    </a:p>
                  </a:txBody>
                  <a:tcPr>
                    <a:solidFill>
                      <a:schemeClr val="bg1">
                        <a:lumMod val="95000"/>
                      </a:schemeClr>
                    </a:solidFill>
                  </a:tcPr>
                </a:tc>
                <a:tc>
                  <a:txBody>
                    <a:bodyPr/>
                    <a:lstStyle/>
                    <a:p>
                      <a:pPr algn="r"/>
                      <a:r>
                        <a:rPr lang="en-US" sz="1200" dirty="0">
                          <a:latin typeface="+mn-lt"/>
                        </a:rPr>
                        <a:t>331</a:t>
                      </a:r>
                    </a:p>
                  </a:txBody>
                  <a:tcPr>
                    <a:solidFill>
                      <a:schemeClr val="bg1">
                        <a:lumMod val="95000"/>
                      </a:schemeClr>
                    </a:solidFill>
                  </a:tcPr>
                </a:tc>
                <a:tc>
                  <a:txBody>
                    <a:bodyPr/>
                    <a:lstStyle/>
                    <a:p>
                      <a:pPr lvl="0" algn="r">
                        <a:buNone/>
                      </a:pPr>
                      <a:r>
                        <a:rPr lang="en-US" sz="1200" dirty="0">
                          <a:latin typeface="+mn-lt"/>
                        </a:rPr>
                        <a:t>68</a:t>
                      </a:r>
                    </a:p>
                  </a:txBody>
                  <a:tcPr>
                    <a:solidFill>
                      <a:schemeClr val="bg1">
                        <a:lumMod val="95000"/>
                      </a:schemeClr>
                    </a:solidFill>
                  </a:tcPr>
                </a:tc>
                <a:tc>
                  <a:txBody>
                    <a:bodyPr/>
                    <a:lstStyle/>
                    <a:p>
                      <a:pPr lvl="0" algn="r">
                        <a:buNone/>
                      </a:pPr>
                      <a:r>
                        <a:rPr lang="en-US" sz="1200" b="1" i="0" u="none" strike="noStrike" noProof="0" dirty="0"/>
                        <a:t>1,336</a:t>
                      </a:r>
                      <a:endParaRPr lang="en-US" b="1" dirty="0"/>
                    </a:p>
                  </a:txBody>
                  <a:tcPr>
                    <a:solidFill>
                      <a:schemeClr val="bg1">
                        <a:lumMod val="95000"/>
                      </a:schemeClr>
                    </a:solidFill>
                  </a:tcPr>
                </a:tc>
                <a:tc>
                  <a:txBody>
                    <a:bodyPr/>
                    <a:lstStyle/>
                    <a:p>
                      <a:pPr lvl="0" algn="r">
                        <a:lnSpc>
                          <a:spcPts val="1425"/>
                        </a:lnSpc>
                        <a:buNone/>
                      </a:pPr>
                      <a:r>
                        <a:rPr lang="en-US" sz="1200" b="1" dirty="0">
                          <a:effectLst/>
                          <a:latin typeface="Century Gothic"/>
                        </a:rPr>
                        <a:t>25</a:t>
                      </a:r>
                      <a:endParaRPr lang="en-US" b="1">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54749580"/>
                  </a:ext>
                </a:extLst>
              </a:tr>
              <a:tr h="349315">
                <a:tc>
                  <a:txBody>
                    <a:bodyPr/>
                    <a:lstStyle/>
                    <a:p>
                      <a:r>
                        <a:rPr lang="en-US" sz="1200" dirty="0"/>
                        <a:t>WIND</a:t>
                      </a:r>
                    </a:p>
                  </a:txBody>
                  <a:tcPr>
                    <a:solidFill>
                      <a:schemeClr val="bg1">
                        <a:lumMod val="95000"/>
                      </a:schemeClr>
                    </a:solidFill>
                  </a:tcPr>
                </a:tc>
                <a:tc>
                  <a:txBody>
                    <a:bodyPr/>
                    <a:lstStyle/>
                    <a:p>
                      <a:pPr algn="r"/>
                      <a:r>
                        <a:rPr lang="en-US" sz="1200" dirty="0">
                          <a:latin typeface="+mn-lt"/>
                        </a:rPr>
                        <a:t>3</a:t>
                      </a:r>
                    </a:p>
                  </a:txBody>
                  <a:tcPr>
                    <a:solidFill>
                      <a:schemeClr val="bg1">
                        <a:lumMod val="95000"/>
                      </a:schemeClr>
                    </a:solidFill>
                  </a:tcPr>
                </a:tc>
                <a:tc>
                  <a:txBody>
                    <a:bodyPr/>
                    <a:lstStyle/>
                    <a:p>
                      <a:pPr algn="r"/>
                      <a:r>
                        <a:rPr lang="en-US" sz="1200" dirty="0">
                          <a:latin typeface="+mn-lt"/>
                        </a:rPr>
                        <a:t>65</a:t>
                      </a:r>
                    </a:p>
                  </a:txBody>
                  <a:tcPr>
                    <a:solidFill>
                      <a:schemeClr val="bg1">
                        <a:lumMod val="95000"/>
                      </a:schemeClr>
                    </a:solidFill>
                  </a:tcPr>
                </a:tc>
                <a:tc>
                  <a:txBody>
                    <a:bodyPr/>
                    <a:lstStyle/>
                    <a:p>
                      <a:pPr algn="r"/>
                      <a:r>
                        <a:rPr lang="en-US" sz="1200" dirty="0">
                          <a:latin typeface="+mn-lt"/>
                        </a:rPr>
                        <a:t>80</a:t>
                      </a:r>
                    </a:p>
                  </a:txBody>
                  <a:tcPr>
                    <a:solidFill>
                      <a:schemeClr val="bg1">
                        <a:lumMod val="95000"/>
                      </a:schemeClr>
                    </a:solidFill>
                  </a:tcPr>
                </a:tc>
                <a:tc>
                  <a:txBody>
                    <a:bodyPr/>
                    <a:lstStyle/>
                    <a:p>
                      <a:pPr algn="r"/>
                      <a:r>
                        <a:rPr lang="en-US" sz="1200" dirty="0">
                          <a:latin typeface="+mn-lt"/>
                        </a:rPr>
                        <a:t>38</a:t>
                      </a:r>
                    </a:p>
                  </a:txBody>
                  <a:tcPr>
                    <a:solidFill>
                      <a:schemeClr val="bg1">
                        <a:lumMod val="95000"/>
                      </a:schemeClr>
                    </a:solidFill>
                  </a:tcPr>
                </a:tc>
                <a:tc>
                  <a:txBody>
                    <a:bodyPr/>
                    <a:lstStyle/>
                    <a:p>
                      <a:pPr algn="r"/>
                      <a:r>
                        <a:rPr lang="en-US" sz="1200" dirty="0">
                          <a:latin typeface="+mn-lt"/>
                        </a:rPr>
                        <a:t>69</a:t>
                      </a:r>
                      <a:endParaRPr lang="en-US" dirty="0"/>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b="1" i="0" u="none" strike="noStrike" noProof="0" dirty="0"/>
                        <a:t> 255</a:t>
                      </a:r>
                      <a:endParaRPr lang="en-US" b="1" dirty="0"/>
                    </a:p>
                  </a:txBody>
                  <a:tcPr>
                    <a:solidFill>
                      <a:schemeClr val="bg1">
                        <a:lumMod val="95000"/>
                      </a:schemeClr>
                    </a:solidFill>
                  </a:tcPr>
                </a:tc>
                <a:tc>
                  <a:txBody>
                    <a:bodyPr/>
                    <a:lstStyle/>
                    <a:p>
                      <a:pPr lvl="0" algn="r">
                        <a:lnSpc>
                          <a:spcPts val="1425"/>
                        </a:lnSpc>
                        <a:buNone/>
                      </a:pPr>
                      <a:r>
                        <a:rPr lang="en-US" sz="1200" b="1" dirty="0">
                          <a:effectLst/>
                          <a:latin typeface="Century Gothic"/>
                        </a:rPr>
                        <a:t>23</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9560386"/>
                  </a:ext>
                </a:extLst>
              </a:tr>
              <a:tr h="349315">
                <a:tc>
                  <a:txBody>
                    <a:bodyPr/>
                    <a:lstStyle/>
                    <a:p>
                      <a:r>
                        <a:rPr lang="en-US" sz="1200" dirty="0"/>
                        <a:t>GEOTHERMAL</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31</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b="1" i="0" u="none" strike="noStrike" noProof="0" dirty="0">
                          <a:latin typeface="Century Gothic"/>
                        </a:rPr>
                        <a:t> 31</a:t>
                      </a:r>
                      <a:endParaRPr lang="en-US" b="1" dirty="0"/>
                    </a:p>
                  </a:txBody>
                  <a:tcPr>
                    <a:solidFill>
                      <a:schemeClr val="bg1">
                        <a:lumMod val="95000"/>
                      </a:schemeClr>
                    </a:solidFill>
                  </a:tcPr>
                </a:tc>
                <a:tc>
                  <a:txBody>
                    <a:bodyPr/>
                    <a:lstStyle/>
                    <a:p>
                      <a:pPr lvl="0" algn="r">
                        <a:lnSpc>
                          <a:spcPts val="1425"/>
                        </a:lnSpc>
                        <a:buNone/>
                      </a:pPr>
                      <a:r>
                        <a:rPr lang="en-US" sz="1200" b="1" dirty="0">
                          <a:effectLst/>
                          <a:latin typeface="Century Gothic"/>
                        </a:rPr>
                        <a:t>1</a:t>
                      </a:r>
                      <a:endParaRPr lang="en-US" b="1">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54554149"/>
                  </a:ext>
                </a:extLst>
              </a:tr>
              <a:tr h="349315">
                <a:tc>
                  <a:txBody>
                    <a:bodyPr/>
                    <a:lstStyle/>
                    <a:p>
                      <a:r>
                        <a:rPr lang="en-US" sz="1200" dirty="0"/>
                        <a:t>HYDRO</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algn="r"/>
                      <a:r>
                        <a:rPr lang="en-US" sz="1200" b="1" dirty="0">
                          <a:latin typeface="+mn-lt"/>
                        </a:rPr>
                        <a:t>0</a:t>
                      </a:r>
                    </a:p>
                  </a:txBody>
                  <a:tcPr>
                    <a:solidFill>
                      <a:schemeClr val="bg1">
                        <a:lumMod val="95000"/>
                      </a:schemeClr>
                    </a:solidFill>
                  </a:tcPr>
                </a:tc>
                <a:tc>
                  <a:txBody>
                    <a:bodyPr/>
                    <a:lstStyle/>
                    <a:p>
                      <a:pPr lvl="0" algn="r">
                        <a:lnSpc>
                          <a:spcPts val="1425"/>
                        </a:lnSpc>
                        <a:buNone/>
                      </a:pPr>
                      <a:r>
                        <a:rPr lang="en-US" sz="1200" b="1" dirty="0">
                          <a:effectLst/>
                          <a:latin typeface="Century Gothic"/>
                        </a:rPr>
                        <a:t>4</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66382765"/>
                  </a:ext>
                </a:extLst>
              </a:tr>
              <a:tr h="349315">
                <a:tc>
                  <a:txBody>
                    <a:bodyPr/>
                    <a:lstStyle/>
                    <a:p>
                      <a:r>
                        <a:rPr lang="en-US" sz="1200" dirty="0"/>
                        <a:t>BIOMASS</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algn="r"/>
                      <a:r>
                        <a:rPr lang="en-US" sz="1200" b="1" dirty="0">
                          <a:latin typeface="+mn-lt"/>
                        </a:rPr>
                        <a:t>0</a:t>
                      </a:r>
                    </a:p>
                  </a:txBody>
                  <a:tcPr>
                    <a:solidFill>
                      <a:schemeClr val="bg1">
                        <a:lumMod val="95000"/>
                      </a:schemeClr>
                    </a:solidFill>
                  </a:tcPr>
                </a:tc>
                <a:tc>
                  <a:txBody>
                    <a:bodyPr/>
                    <a:lstStyle/>
                    <a:p>
                      <a:pPr lvl="0" algn="r">
                        <a:lnSpc>
                          <a:spcPts val="1425"/>
                        </a:lnSpc>
                        <a:buNone/>
                      </a:pPr>
                      <a:r>
                        <a:rPr lang="en-US" sz="1200" b="1" dirty="0">
                          <a:effectLst/>
                          <a:latin typeface="Century Gothic"/>
                        </a:rPr>
                        <a:t>4</a:t>
                      </a:r>
                      <a:endParaRPr lang="en-US" b="1">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53315714"/>
                  </a:ext>
                </a:extLst>
              </a:tr>
              <a:tr h="349315">
                <a:tc>
                  <a:txBody>
                    <a:bodyPr/>
                    <a:lstStyle/>
                    <a:p>
                      <a:pPr lvl="0">
                        <a:buNone/>
                      </a:pPr>
                      <a:r>
                        <a:rPr lang="en-US" sz="1200" dirty="0"/>
                        <a:t>BIOGAS</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dirty="0">
                          <a:latin typeface="+mn-lt"/>
                        </a:rPr>
                        <a:t>0</a:t>
                      </a:r>
                    </a:p>
                  </a:txBody>
                  <a:tcPr>
                    <a:solidFill>
                      <a:schemeClr val="bg1">
                        <a:lumMod val="95000"/>
                      </a:schemeClr>
                    </a:solidFill>
                  </a:tcPr>
                </a:tc>
                <a:tc>
                  <a:txBody>
                    <a:bodyPr/>
                    <a:lstStyle/>
                    <a:p>
                      <a:pPr lvl="0" algn="r">
                        <a:buNone/>
                      </a:pPr>
                      <a:r>
                        <a:rPr lang="en-US" sz="1200" b="1" dirty="0">
                          <a:latin typeface="+mn-lt"/>
                        </a:rPr>
                        <a:t>0</a:t>
                      </a:r>
                    </a:p>
                  </a:txBody>
                  <a:tcPr>
                    <a:solidFill>
                      <a:schemeClr val="bg1">
                        <a:lumMod val="95000"/>
                      </a:schemeClr>
                    </a:solidFill>
                  </a:tcPr>
                </a:tc>
                <a:tc>
                  <a:txBody>
                    <a:bodyPr/>
                    <a:lstStyle/>
                    <a:p>
                      <a:pPr lvl="0" algn="r">
                        <a:lnSpc>
                          <a:spcPts val="1425"/>
                        </a:lnSpc>
                        <a:buNone/>
                      </a:pPr>
                      <a:r>
                        <a:rPr lang="en-US" sz="1200" b="1" dirty="0">
                          <a:effectLst/>
                          <a:latin typeface="Century Gothic"/>
                        </a:rPr>
                        <a:t>3</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3119223"/>
                  </a:ext>
                </a:extLst>
              </a:tr>
              <a:tr h="349315">
                <a:tc>
                  <a:txBody>
                    <a:bodyPr/>
                    <a:lstStyle/>
                    <a:p>
                      <a:pPr lvl="0">
                        <a:buNone/>
                      </a:pPr>
                      <a:r>
                        <a:rPr lang="en-US" sz="1200" b="1" i="0" u="none" strike="noStrike" noProof="0" dirty="0">
                          <a:solidFill>
                            <a:srgbClr val="000000"/>
                          </a:solidFill>
                          <a:latin typeface="Century Gothic"/>
                        </a:rPr>
                        <a:t>Subtotal Total New SB100 Resources, IN-CAISO</a:t>
                      </a:r>
                      <a:endParaRPr lang="en-US" sz="1200" dirty="0"/>
                    </a:p>
                  </a:txBody>
                  <a:tcPr/>
                </a:tc>
                <a:tc>
                  <a:txBody>
                    <a:bodyPr/>
                    <a:lstStyle/>
                    <a:p>
                      <a:pPr lvl="0" algn="r">
                        <a:buNone/>
                      </a:pPr>
                      <a:r>
                        <a:rPr lang="en-US" sz="1200" b="1" i="0" dirty="0">
                          <a:latin typeface="+mn-lt"/>
                        </a:rPr>
                        <a:t>603</a:t>
                      </a:r>
                    </a:p>
                  </a:txBody>
                  <a:tcPr/>
                </a:tc>
                <a:tc>
                  <a:txBody>
                    <a:bodyPr/>
                    <a:lstStyle/>
                    <a:p>
                      <a:pPr lvl="0" algn="r">
                        <a:buNone/>
                      </a:pPr>
                      <a:r>
                        <a:rPr lang="en-US" sz="1200" b="1" i="0" dirty="0">
                          <a:latin typeface="+mn-lt"/>
                        </a:rPr>
                        <a:t>2,144</a:t>
                      </a:r>
                    </a:p>
                  </a:txBody>
                  <a:tcPr/>
                </a:tc>
                <a:tc>
                  <a:txBody>
                    <a:bodyPr/>
                    <a:lstStyle/>
                    <a:p>
                      <a:pPr lvl="0" algn="r">
                        <a:buNone/>
                      </a:pPr>
                      <a:r>
                        <a:rPr lang="en-US" sz="1200" b="1" i="0" dirty="0">
                          <a:latin typeface="+mn-lt"/>
                        </a:rPr>
                        <a:t>2,988</a:t>
                      </a:r>
                      <a:endParaRPr lang="en-US" sz="1200" i="0" dirty="0">
                        <a:latin typeface="+mn-lt"/>
                      </a:endParaRPr>
                    </a:p>
                  </a:txBody>
                  <a:tcPr/>
                </a:tc>
                <a:tc>
                  <a:txBody>
                    <a:bodyPr/>
                    <a:lstStyle/>
                    <a:p>
                      <a:pPr lvl="0" algn="r">
                        <a:buNone/>
                      </a:pPr>
                      <a:r>
                        <a:rPr lang="en-US" sz="1200" b="1" i="0" dirty="0">
                          <a:latin typeface="+mn-lt"/>
                        </a:rPr>
                        <a:t>3,394</a:t>
                      </a:r>
                    </a:p>
                  </a:txBody>
                  <a:tcPr/>
                </a:tc>
                <a:tc>
                  <a:txBody>
                    <a:bodyPr/>
                    <a:lstStyle/>
                    <a:p>
                      <a:pPr lvl="0" algn="r">
                        <a:buNone/>
                      </a:pPr>
                      <a:r>
                        <a:rPr lang="en-US" sz="1200" b="1" i="0" dirty="0">
                          <a:latin typeface="+mn-lt"/>
                        </a:rPr>
                        <a:t>4,592</a:t>
                      </a:r>
                    </a:p>
                  </a:txBody>
                  <a:tcPr/>
                </a:tc>
                <a:tc>
                  <a:txBody>
                    <a:bodyPr/>
                    <a:lstStyle/>
                    <a:p>
                      <a:pPr lvl="0" algn="r">
                        <a:buNone/>
                      </a:pPr>
                      <a:r>
                        <a:rPr lang="en-US" sz="1200" b="1" i="0" dirty="0">
                          <a:latin typeface="+mn-lt"/>
                        </a:rPr>
                        <a:t>168</a:t>
                      </a:r>
                      <a:endParaRPr lang="en-US" dirty="0"/>
                    </a:p>
                  </a:txBody>
                  <a:tcPr/>
                </a:tc>
                <a:tc>
                  <a:txBody>
                    <a:bodyPr/>
                    <a:lstStyle/>
                    <a:p>
                      <a:pPr marL="0" marR="0" lvl="0" indent="0" algn="r">
                        <a:lnSpc>
                          <a:spcPct val="100000"/>
                        </a:lnSpc>
                        <a:spcBef>
                          <a:spcPts val="0"/>
                        </a:spcBef>
                        <a:spcAft>
                          <a:spcPts val="0"/>
                        </a:spcAft>
                        <a:buNone/>
                      </a:pPr>
                      <a:r>
                        <a:rPr lang="en-US" sz="1200" b="1" i="0" u="none" strike="noStrike" noProof="0" dirty="0">
                          <a:latin typeface="Century Gothic"/>
                        </a:rPr>
                        <a:t>13,887</a:t>
                      </a:r>
                      <a:endParaRPr lang="en-US" b="1" dirty="0"/>
                    </a:p>
                  </a:txBody>
                  <a:tcPr/>
                </a:tc>
                <a:tc>
                  <a:txBody>
                    <a:bodyPr/>
                    <a:lstStyle/>
                    <a:p>
                      <a:pPr lvl="0" algn="r">
                        <a:lnSpc>
                          <a:spcPts val="1425"/>
                        </a:lnSpc>
                        <a:buNone/>
                      </a:pPr>
                      <a:r>
                        <a:rPr lang="en-US" sz="1200" b="1" i="0" u="none" strike="noStrike" noProof="0" dirty="0">
                          <a:effectLst/>
                        </a:rPr>
                        <a:t>335</a:t>
                      </a:r>
                      <a:endParaRPr lang="en-US" sz="1200" b="1" dirty="0">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949535184"/>
                  </a:ext>
                </a:extLst>
              </a:tr>
              <a:tr h="349315">
                <a:tc>
                  <a:txBody>
                    <a:bodyPr/>
                    <a:lstStyle/>
                    <a:p>
                      <a:pPr lvl="0">
                        <a:buNone/>
                      </a:pPr>
                      <a:r>
                        <a:rPr lang="en-US" sz="1200" b="0" i="0" u="none" strike="noStrike" noProof="0" dirty="0">
                          <a:solidFill>
                            <a:srgbClr val="000000"/>
                          </a:solidFill>
                          <a:latin typeface="Century Gothic"/>
                        </a:rPr>
                        <a:t>NATURAL GAS, incl. Alamitos &amp; Huntington Beach</a:t>
                      </a:r>
                      <a:endParaRPr lang="en-US" sz="1200" dirty="0"/>
                    </a:p>
                  </a:txBody>
                  <a:tcPr>
                    <a:solidFill>
                      <a:schemeClr val="bg1">
                        <a:lumMod val="95000"/>
                      </a:schemeClr>
                    </a:solidFill>
                  </a:tcPr>
                </a:tc>
                <a:tc>
                  <a:txBody>
                    <a:bodyPr/>
                    <a:lstStyle/>
                    <a:p>
                      <a:pPr lvl="0" algn="r">
                        <a:buNone/>
                      </a:pPr>
                      <a:r>
                        <a:rPr lang="en-US" sz="1200" i="0" dirty="0">
                          <a:latin typeface="+mn-lt"/>
                        </a:rPr>
                        <a:t>1,448</a:t>
                      </a:r>
                    </a:p>
                  </a:txBody>
                  <a:tcPr>
                    <a:solidFill>
                      <a:schemeClr val="bg1">
                        <a:lumMod val="95000"/>
                      </a:schemeClr>
                    </a:solidFill>
                  </a:tcPr>
                </a:tc>
                <a:tc>
                  <a:txBody>
                    <a:bodyPr/>
                    <a:lstStyle/>
                    <a:p>
                      <a:pPr lvl="0" algn="r">
                        <a:buNone/>
                      </a:pPr>
                      <a:r>
                        <a:rPr lang="en-US" sz="1200" i="0" dirty="0">
                          <a:latin typeface="+mn-lt"/>
                        </a:rPr>
                        <a:t>15</a:t>
                      </a:r>
                    </a:p>
                  </a:txBody>
                  <a:tcPr>
                    <a:solidFill>
                      <a:schemeClr val="bg1">
                        <a:lumMod val="95000"/>
                      </a:schemeClr>
                    </a:solidFill>
                  </a:tcPr>
                </a:tc>
                <a:tc>
                  <a:txBody>
                    <a:bodyPr/>
                    <a:lstStyle/>
                    <a:p>
                      <a:pPr lvl="0" algn="r">
                        <a:buNone/>
                      </a:pPr>
                      <a:r>
                        <a:rPr lang="en-US" sz="1200" i="0" dirty="0">
                          <a:latin typeface="+mn-lt"/>
                        </a:rPr>
                        <a:t>11</a:t>
                      </a:r>
                    </a:p>
                  </a:txBody>
                  <a:tcPr>
                    <a:solidFill>
                      <a:schemeClr val="bg1">
                        <a:lumMod val="95000"/>
                      </a:schemeClr>
                    </a:solidFill>
                  </a:tcPr>
                </a:tc>
                <a:tc>
                  <a:txBody>
                    <a:bodyPr/>
                    <a:lstStyle/>
                    <a:p>
                      <a:pPr lvl="0" algn="r">
                        <a:buNone/>
                      </a:pPr>
                      <a:r>
                        <a:rPr lang="en-US" sz="1200" i="0" dirty="0">
                          <a:latin typeface="+mn-lt"/>
                        </a:rPr>
                        <a:t>0</a:t>
                      </a:r>
                    </a:p>
                  </a:txBody>
                  <a:tcPr>
                    <a:solidFill>
                      <a:schemeClr val="bg1">
                        <a:lumMod val="95000"/>
                      </a:schemeClr>
                    </a:solidFill>
                  </a:tcPr>
                </a:tc>
                <a:tc>
                  <a:txBody>
                    <a:bodyPr/>
                    <a:lstStyle/>
                    <a:p>
                      <a:pPr lvl="0" algn="r">
                        <a:buNone/>
                      </a:pPr>
                      <a:r>
                        <a:rPr lang="en-US" sz="1200" i="0" dirty="0">
                          <a:latin typeface="+mn-lt"/>
                        </a:rPr>
                        <a:t>13</a:t>
                      </a:r>
                    </a:p>
                  </a:txBody>
                  <a:tcPr>
                    <a:solidFill>
                      <a:schemeClr val="bg1">
                        <a:lumMod val="95000"/>
                      </a:schemeClr>
                    </a:solidFill>
                  </a:tcPr>
                </a:tc>
                <a:tc>
                  <a:txBody>
                    <a:bodyPr/>
                    <a:lstStyle/>
                    <a:p>
                      <a:pPr lvl="0" algn="r">
                        <a:buNone/>
                      </a:pPr>
                      <a:r>
                        <a:rPr lang="en-US" sz="1200" i="0" dirty="0">
                          <a:latin typeface="+mn-lt"/>
                        </a:rPr>
                        <a:t>0</a:t>
                      </a:r>
                    </a:p>
                  </a:txBody>
                  <a:tcPr>
                    <a:solidFill>
                      <a:schemeClr val="bg1">
                        <a:lumMod val="95000"/>
                      </a:schemeClr>
                    </a:solidFill>
                  </a:tcPr>
                </a:tc>
                <a:tc>
                  <a:txBody>
                    <a:bodyPr/>
                    <a:lstStyle/>
                    <a:p>
                      <a:pPr lvl="0" algn="r">
                        <a:buNone/>
                      </a:pPr>
                      <a:r>
                        <a:rPr lang="en-US" sz="1200" b="0" i="0" u="none" strike="noStrike" noProof="0" dirty="0">
                          <a:latin typeface="Century Gothic"/>
                        </a:rPr>
                        <a:t> 1,487</a:t>
                      </a:r>
                      <a:endParaRPr lang="en-US" dirty="0"/>
                    </a:p>
                  </a:txBody>
                  <a:tcPr>
                    <a:solidFill>
                      <a:schemeClr val="bg1">
                        <a:lumMod val="95000"/>
                      </a:schemeClr>
                    </a:solidFill>
                  </a:tcPr>
                </a:tc>
                <a:tc>
                  <a:txBody>
                    <a:bodyPr/>
                    <a:lstStyle/>
                    <a:p>
                      <a:pPr lvl="0" algn="r">
                        <a:lnSpc>
                          <a:spcPts val="1425"/>
                        </a:lnSpc>
                        <a:buNone/>
                      </a:pPr>
                      <a:r>
                        <a:rPr lang="en-US" sz="1200" b="1" i="0" u="none" strike="noStrike" noProof="0" dirty="0">
                          <a:effectLst/>
                        </a:rPr>
                        <a:t>17</a:t>
                      </a:r>
                      <a:endParaRPr lang="en-US" b="1" i="0" u="none" strike="noStrike" noProof="0"/>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081631"/>
                  </a:ext>
                </a:extLst>
              </a:tr>
              <a:tr h="349315">
                <a:tc>
                  <a:txBody>
                    <a:bodyPr/>
                    <a:lstStyle/>
                    <a:p>
                      <a:pPr lvl="0">
                        <a:buNone/>
                      </a:pPr>
                      <a:r>
                        <a:rPr lang="en-US" sz="1200" b="1" i="0" u="none" strike="noStrike" noProof="0" dirty="0">
                          <a:solidFill>
                            <a:srgbClr val="000000"/>
                          </a:solidFill>
                          <a:latin typeface="Century Gothic"/>
                        </a:rPr>
                        <a:t>Total New Resources, IN-CAISO</a:t>
                      </a:r>
                      <a:endParaRPr lang="en-US" sz="1200" dirty="0"/>
                    </a:p>
                  </a:txBody>
                  <a:tcPr/>
                </a:tc>
                <a:tc>
                  <a:txBody>
                    <a:bodyPr/>
                    <a:lstStyle/>
                    <a:p>
                      <a:pPr lvl="0" algn="r">
                        <a:buNone/>
                      </a:pPr>
                      <a:r>
                        <a:rPr lang="en-US" sz="1200" b="1" i="0" dirty="0">
                          <a:latin typeface="+mn-lt"/>
                        </a:rPr>
                        <a:t>2,051</a:t>
                      </a:r>
                    </a:p>
                  </a:txBody>
                  <a:tcPr/>
                </a:tc>
                <a:tc>
                  <a:txBody>
                    <a:bodyPr/>
                    <a:lstStyle/>
                    <a:p>
                      <a:pPr lvl="0" algn="r">
                        <a:buNone/>
                      </a:pPr>
                      <a:r>
                        <a:rPr lang="en-US" sz="1200" b="1" i="0" dirty="0">
                          <a:latin typeface="+mn-lt"/>
                        </a:rPr>
                        <a:t>2,159</a:t>
                      </a:r>
                    </a:p>
                  </a:txBody>
                  <a:tcPr/>
                </a:tc>
                <a:tc>
                  <a:txBody>
                    <a:bodyPr/>
                    <a:lstStyle/>
                    <a:p>
                      <a:pPr lvl="0" algn="r">
                        <a:buNone/>
                      </a:pPr>
                      <a:r>
                        <a:rPr lang="en-US" sz="1200" b="1" i="0" dirty="0">
                          <a:latin typeface="+mn-lt"/>
                        </a:rPr>
                        <a:t>2,998</a:t>
                      </a:r>
                    </a:p>
                  </a:txBody>
                  <a:tcPr/>
                </a:tc>
                <a:tc>
                  <a:txBody>
                    <a:bodyPr/>
                    <a:lstStyle/>
                    <a:p>
                      <a:pPr lvl="0" algn="r">
                        <a:buNone/>
                      </a:pPr>
                      <a:r>
                        <a:rPr lang="en-US" sz="1200" b="1" i="0" u="none" strike="noStrike" noProof="0" dirty="0"/>
                        <a:t>3,394</a:t>
                      </a:r>
                      <a:endParaRPr lang="en-US" sz="1200" b="1" i="0" dirty="0">
                        <a:latin typeface="+mn-lt"/>
                      </a:endParaRPr>
                    </a:p>
                  </a:txBody>
                  <a:tcPr/>
                </a:tc>
                <a:tc>
                  <a:txBody>
                    <a:bodyPr/>
                    <a:lstStyle/>
                    <a:p>
                      <a:pPr lvl="0" algn="r">
                        <a:buNone/>
                      </a:pPr>
                      <a:r>
                        <a:rPr lang="en-US" sz="1200" b="1" i="0" dirty="0">
                          <a:latin typeface="+mn-lt"/>
                        </a:rPr>
                        <a:t>4,605</a:t>
                      </a:r>
                    </a:p>
                  </a:txBody>
                  <a:tcPr/>
                </a:tc>
                <a:tc>
                  <a:txBody>
                    <a:bodyPr/>
                    <a:lstStyle/>
                    <a:p>
                      <a:pPr lvl="0" algn="r">
                        <a:buNone/>
                      </a:pPr>
                      <a:r>
                        <a:rPr lang="en-US" sz="1200" b="1" i="0" dirty="0">
                          <a:latin typeface="+mn-lt"/>
                        </a:rPr>
                        <a:t>168</a:t>
                      </a:r>
                    </a:p>
                  </a:txBody>
                  <a:tcPr/>
                </a:tc>
                <a:tc>
                  <a:txBody>
                    <a:bodyPr/>
                    <a:lstStyle/>
                    <a:p>
                      <a:pPr lvl="0" algn="r">
                        <a:buNone/>
                      </a:pPr>
                      <a:r>
                        <a:rPr lang="en-US" sz="1200" b="1" i="0" u="none" strike="noStrike" noProof="0" dirty="0">
                          <a:latin typeface="Century Gothic"/>
                        </a:rPr>
                        <a:t> 15,373</a:t>
                      </a:r>
                      <a:endParaRPr lang="en-US" b="1" dirty="0"/>
                    </a:p>
                  </a:txBody>
                  <a:tcPr/>
                </a:tc>
                <a:tc>
                  <a:txBody>
                    <a:bodyPr/>
                    <a:lstStyle/>
                    <a:p>
                      <a:pPr lvl="0" algn="r">
                        <a:lnSpc>
                          <a:spcPts val="1425"/>
                        </a:lnSpc>
                        <a:buNone/>
                      </a:pPr>
                      <a:r>
                        <a:rPr lang="en-US" sz="1200" b="1" i="0" u="none" strike="noStrike" noProof="0" dirty="0">
                          <a:effectLst/>
                        </a:rPr>
                        <a:t>352</a:t>
                      </a:r>
                      <a:endParaRPr lang="en-US" sz="1200" b="1" dirty="0">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2718720"/>
                  </a:ext>
                </a:extLst>
              </a:tr>
              <a:tr h="349315">
                <a:tc>
                  <a:txBody>
                    <a:bodyPr/>
                    <a:lstStyle/>
                    <a:p>
                      <a:pPr lvl="0">
                        <a:buNone/>
                      </a:pPr>
                      <a:r>
                        <a:rPr lang="en-US" sz="1200" b="0" i="0" u="none" strike="noStrike" noProof="0" dirty="0">
                          <a:solidFill>
                            <a:srgbClr val="000000"/>
                          </a:solidFill>
                          <a:latin typeface="Century Gothic"/>
                        </a:rPr>
                        <a:t>New Imports, Pseudo-Tie or Dynamically Scheduled</a:t>
                      </a:r>
                      <a:endParaRPr lang="en-US" sz="1200" dirty="0"/>
                    </a:p>
                  </a:txBody>
                  <a:tcPr>
                    <a:solidFill>
                      <a:schemeClr val="bg1">
                        <a:lumMod val="95000"/>
                      </a:schemeClr>
                    </a:solidFill>
                  </a:tcPr>
                </a:tc>
                <a:tc>
                  <a:txBody>
                    <a:bodyPr/>
                    <a:lstStyle/>
                    <a:p>
                      <a:pPr lvl="0" algn="r">
                        <a:buNone/>
                      </a:pPr>
                      <a:r>
                        <a:rPr lang="en-US" sz="1200" i="0" dirty="0">
                          <a:latin typeface="+mn-lt"/>
                        </a:rPr>
                        <a:t>390</a:t>
                      </a:r>
                    </a:p>
                  </a:txBody>
                  <a:tcPr>
                    <a:solidFill>
                      <a:schemeClr val="bg1">
                        <a:lumMod val="95000"/>
                      </a:schemeClr>
                    </a:solidFill>
                  </a:tcPr>
                </a:tc>
                <a:tc>
                  <a:txBody>
                    <a:bodyPr/>
                    <a:lstStyle/>
                    <a:p>
                      <a:pPr lvl="0" algn="r">
                        <a:buNone/>
                      </a:pPr>
                      <a:r>
                        <a:rPr lang="en-US" sz="1200" i="0" dirty="0">
                          <a:latin typeface="+mn-lt"/>
                        </a:rPr>
                        <a:t>387</a:t>
                      </a:r>
                    </a:p>
                  </a:txBody>
                  <a:tcPr>
                    <a:solidFill>
                      <a:schemeClr val="bg1">
                        <a:lumMod val="95000"/>
                      </a:schemeClr>
                    </a:solidFill>
                  </a:tcPr>
                </a:tc>
                <a:tc>
                  <a:txBody>
                    <a:bodyPr/>
                    <a:lstStyle/>
                    <a:p>
                      <a:pPr lvl="0" algn="r">
                        <a:buNone/>
                      </a:pPr>
                      <a:r>
                        <a:rPr lang="en-US" sz="1200" i="0" dirty="0">
                          <a:latin typeface="+mn-lt"/>
                        </a:rPr>
                        <a:t>33</a:t>
                      </a:r>
                    </a:p>
                  </a:txBody>
                  <a:tcPr>
                    <a:solidFill>
                      <a:schemeClr val="bg1">
                        <a:lumMod val="95000"/>
                      </a:schemeClr>
                    </a:solidFill>
                  </a:tcPr>
                </a:tc>
                <a:tc>
                  <a:txBody>
                    <a:bodyPr/>
                    <a:lstStyle/>
                    <a:p>
                      <a:pPr lvl="0" algn="r">
                        <a:buNone/>
                      </a:pPr>
                      <a:r>
                        <a:rPr lang="en-US" sz="1200" i="0" dirty="0">
                          <a:latin typeface="+mn-lt"/>
                        </a:rPr>
                        <a:t>50</a:t>
                      </a:r>
                    </a:p>
                  </a:txBody>
                  <a:tcPr>
                    <a:solidFill>
                      <a:schemeClr val="bg1">
                        <a:lumMod val="95000"/>
                      </a:schemeClr>
                    </a:solidFill>
                  </a:tcPr>
                </a:tc>
                <a:tc>
                  <a:txBody>
                    <a:bodyPr/>
                    <a:lstStyle/>
                    <a:p>
                      <a:pPr lvl="0" algn="r">
                        <a:buNone/>
                      </a:pPr>
                      <a:r>
                        <a:rPr lang="en-US" sz="1200" i="0" dirty="0">
                          <a:latin typeface="+mn-lt"/>
                        </a:rPr>
                        <a:t>201</a:t>
                      </a:r>
                    </a:p>
                  </a:txBody>
                  <a:tcPr>
                    <a:solidFill>
                      <a:schemeClr val="bg1">
                        <a:lumMod val="95000"/>
                      </a:schemeClr>
                    </a:solidFill>
                  </a:tcPr>
                </a:tc>
                <a:tc>
                  <a:txBody>
                    <a:bodyPr/>
                    <a:lstStyle/>
                    <a:p>
                      <a:pPr lvl="0" algn="r">
                        <a:buNone/>
                      </a:pPr>
                      <a:r>
                        <a:rPr lang="en-US" sz="1200" i="0" dirty="0">
                          <a:latin typeface="+mn-lt"/>
                        </a:rPr>
                        <a:t>0</a:t>
                      </a:r>
                    </a:p>
                  </a:txBody>
                  <a:tcPr>
                    <a:solidFill>
                      <a:schemeClr val="bg1">
                        <a:lumMod val="95000"/>
                      </a:schemeClr>
                    </a:solidFill>
                  </a:tcPr>
                </a:tc>
                <a:tc>
                  <a:txBody>
                    <a:bodyPr/>
                    <a:lstStyle/>
                    <a:p>
                      <a:pPr lvl="0" algn="r">
                        <a:buNone/>
                      </a:pPr>
                      <a:r>
                        <a:rPr lang="en-US" sz="1200" b="0" i="0" u="none" strike="noStrike" noProof="0" dirty="0">
                          <a:latin typeface="Century Gothic"/>
                        </a:rPr>
                        <a:t> 1,061</a:t>
                      </a:r>
                      <a:endParaRPr lang="en-US" dirty="0"/>
                    </a:p>
                  </a:txBody>
                  <a:tcPr>
                    <a:solidFill>
                      <a:schemeClr val="bg1">
                        <a:lumMod val="95000"/>
                      </a:schemeClr>
                    </a:solidFill>
                  </a:tcPr>
                </a:tc>
                <a:tc>
                  <a:txBody>
                    <a:bodyPr/>
                    <a:lstStyle/>
                    <a:p>
                      <a:pPr lvl="0" algn="r">
                        <a:lnSpc>
                          <a:spcPts val="1425"/>
                        </a:lnSpc>
                        <a:buNone/>
                      </a:pPr>
                      <a:r>
                        <a:rPr lang="en-US" sz="1200" b="1" i="0" u="none" strike="noStrike" noProof="0" dirty="0">
                          <a:effectLst/>
                        </a:rPr>
                        <a:t>15 </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dirty="0">
                          <a:solidFill>
                            <a:srgbClr val="000000"/>
                          </a:solidFill>
                          <a:latin typeface="Century Gothic"/>
                        </a:rPr>
                        <a:t>Total New Resources, including Imports</a:t>
                      </a:r>
                      <a:endParaRPr lang="en-US" sz="1200" dirty="0"/>
                    </a:p>
                  </a:txBody>
                  <a:tcPr/>
                </a:tc>
                <a:tc>
                  <a:txBody>
                    <a:bodyPr/>
                    <a:lstStyle/>
                    <a:p>
                      <a:pPr lvl="0" algn="r">
                        <a:buNone/>
                      </a:pPr>
                      <a:r>
                        <a:rPr lang="en-US" sz="1200" b="1" i="0" dirty="0">
                          <a:latin typeface="+mn-lt"/>
                        </a:rPr>
                        <a:t>2,441</a:t>
                      </a:r>
                      <a:endParaRPr lang="en-US" dirty="0"/>
                    </a:p>
                  </a:txBody>
                  <a:tcPr/>
                </a:tc>
                <a:tc>
                  <a:txBody>
                    <a:bodyPr/>
                    <a:lstStyle/>
                    <a:p>
                      <a:pPr lvl="0" algn="r">
                        <a:buNone/>
                      </a:pPr>
                      <a:r>
                        <a:rPr lang="en-US" sz="1200" b="1" i="0" dirty="0">
                          <a:latin typeface="+mn-lt"/>
                        </a:rPr>
                        <a:t>2,546</a:t>
                      </a:r>
                    </a:p>
                  </a:txBody>
                  <a:tcPr/>
                </a:tc>
                <a:tc>
                  <a:txBody>
                    <a:bodyPr/>
                    <a:lstStyle/>
                    <a:p>
                      <a:pPr lvl="0" algn="r">
                        <a:buNone/>
                      </a:pPr>
                      <a:r>
                        <a:rPr lang="en-US" sz="1200" b="1" i="0" dirty="0">
                          <a:latin typeface="+mn-lt"/>
                        </a:rPr>
                        <a:t>3,031</a:t>
                      </a:r>
                    </a:p>
                  </a:txBody>
                  <a:tcPr/>
                </a:tc>
                <a:tc>
                  <a:txBody>
                    <a:bodyPr/>
                    <a:lstStyle/>
                    <a:p>
                      <a:pPr lvl="0" algn="r">
                        <a:buNone/>
                      </a:pPr>
                      <a:r>
                        <a:rPr lang="en-US" sz="1200" b="1" i="0" dirty="0">
                          <a:latin typeface="+mn-lt"/>
                        </a:rPr>
                        <a:t>3,444</a:t>
                      </a:r>
                    </a:p>
                  </a:txBody>
                  <a:tcPr/>
                </a:tc>
                <a:tc>
                  <a:txBody>
                    <a:bodyPr/>
                    <a:lstStyle/>
                    <a:p>
                      <a:pPr lvl="0" algn="r">
                        <a:buNone/>
                      </a:pPr>
                      <a:r>
                        <a:rPr lang="en-US" sz="1200" b="1" i="0" dirty="0">
                          <a:latin typeface="+mn-lt"/>
                        </a:rPr>
                        <a:t>4,806</a:t>
                      </a:r>
                    </a:p>
                  </a:txBody>
                  <a:tcPr/>
                </a:tc>
                <a:tc>
                  <a:txBody>
                    <a:bodyPr/>
                    <a:lstStyle/>
                    <a:p>
                      <a:pPr lvl="0" algn="r">
                        <a:buNone/>
                      </a:pPr>
                      <a:r>
                        <a:rPr lang="en-US" sz="1200" b="1" i="0" dirty="0">
                          <a:latin typeface="+mn-lt"/>
                        </a:rPr>
                        <a:t>168</a:t>
                      </a:r>
                    </a:p>
                  </a:txBody>
                  <a:tcPr/>
                </a:tc>
                <a:tc>
                  <a:txBody>
                    <a:bodyPr/>
                    <a:lstStyle/>
                    <a:p>
                      <a:pPr lvl="0" algn="r">
                        <a:buNone/>
                      </a:pPr>
                      <a:r>
                        <a:rPr lang="en-US" sz="1200" b="1" i="0" u="none" strike="noStrike" noProof="0" dirty="0">
                          <a:latin typeface="Century Gothic"/>
                        </a:rPr>
                        <a:t> 16,435</a:t>
                      </a:r>
                      <a:endParaRPr lang="en-US" b="1" dirty="0"/>
                    </a:p>
                  </a:txBody>
                  <a:tcPr/>
                </a:tc>
                <a:tc>
                  <a:txBody>
                    <a:bodyPr/>
                    <a:lstStyle/>
                    <a:p>
                      <a:pPr lvl="0" algn="r">
                        <a:lnSpc>
                          <a:spcPts val="1425"/>
                        </a:lnSpc>
                        <a:buNone/>
                      </a:pPr>
                      <a:r>
                        <a:rPr lang="en-US" sz="1200" b="1" i="0" u="none" strike="noStrike" noProof="0" dirty="0">
                          <a:effectLst/>
                        </a:rPr>
                        <a:t>367</a:t>
                      </a:r>
                      <a:endParaRPr lang="en-US" sz="1200" b="1" dirty="0">
                        <a:effectLst/>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2884802"/>
                  </a:ext>
                </a:extLst>
              </a:tr>
            </a:tbl>
          </a:graphicData>
        </a:graphic>
      </p:graphicFrame>
      <p:sp>
        <p:nvSpPr>
          <p:cNvPr id="6" name="TextBox 5">
            <a:extLst>
              <a:ext uri="{FF2B5EF4-FFF2-40B4-BE49-F238E27FC236}">
                <a16:creationId xmlns:a16="http://schemas.microsoft.com/office/drawing/2014/main" id="{6B9F5032-2504-B649-6AB4-31BEB6B2F165}"/>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sp>
        <p:nvSpPr>
          <p:cNvPr id="5" name="TextBox 4">
            <a:extLst>
              <a:ext uri="{FF2B5EF4-FFF2-40B4-BE49-F238E27FC236}">
                <a16:creationId xmlns:a16="http://schemas.microsoft.com/office/drawing/2014/main" id="{40520663-B224-A008-2081-229239973EFF}"/>
              </a:ext>
            </a:extLst>
          </p:cNvPr>
          <p:cNvSpPr txBox="1"/>
          <p:nvPr/>
        </p:nvSpPr>
        <p:spPr>
          <a:xfrm>
            <a:off x="3453058" y="6360735"/>
            <a:ext cx="873683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latin typeface="Aptos"/>
              </a:rPr>
              <a:t>*Note: Some new projects have not yet made it onto the CPUC’s monthly NQC list and have not yet been assigned NQC. Future reports will include updated NQC amounts for these resources.</a:t>
            </a:r>
          </a:p>
          <a:p>
            <a:endParaRPr lang="en-US" sz="1200">
              <a:highlight>
                <a:srgbClr val="FFFFFF"/>
              </a:highlight>
              <a:latin typeface="Aptos"/>
            </a:endParaRPr>
          </a:p>
        </p:txBody>
      </p:sp>
    </p:spTree>
    <p:extLst>
      <p:ext uri="{BB962C8B-B14F-4D97-AF65-F5344CB8AC3E}">
        <p14:creationId xmlns:p14="http://schemas.microsoft.com/office/powerpoint/2010/main" val="12668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609598" y="-57706"/>
            <a:ext cx="10972800" cy="1325563"/>
          </a:xfrm>
        </p:spPr>
        <p:txBody>
          <a:bodyPr>
            <a:normAutofit/>
          </a:bodyPr>
          <a:lstStyle/>
          <a:p>
            <a:r>
              <a:rPr lang="en-ZW" dirty="0"/>
              <a:t>New MWs Online</a:t>
            </a:r>
            <a:br>
              <a:rPr lang="en-ZW" dirty="0"/>
            </a:br>
            <a:r>
              <a:rPr lang="en-ZW" sz="2400" dirty="0"/>
              <a:t>March 2025 Additions</a:t>
            </a:r>
            <a:endParaRPr lang="en-US" sz="2400" dirty="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8</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3347685362"/>
              </p:ext>
            </p:extLst>
          </p:nvPr>
        </p:nvGraphicFramePr>
        <p:xfrm>
          <a:off x="609598" y="1254461"/>
          <a:ext cx="10972799" cy="2735970"/>
        </p:xfrm>
        <a:graphic>
          <a:graphicData uri="http://schemas.openxmlformats.org/drawingml/2006/table">
            <a:tbl>
              <a:tblPr firstRow="1" bandRow="1">
                <a:tableStyleId>{5C22544A-7EE6-4342-B048-85BDC9FD1C3A}</a:tableStyleId>
              </a:tblPr>
              <a:tblGrid>
                <a:gridCol w="4094377">
                  <a:extLst>
                    <a:ext uri="{9D8B030D-6E8A-4147-A177-3AD203B41FA5}">
                      <a16:colId xmlns:a16="http://schemas.microsoft.com/office/drawing/2014/main" val="1119407198"/>
                    </a:ext>
                  </a:extLst>
                </a:gridCol>
                <a:gridCol w="2526384">
                  <a:extLst>
                    <a:ext uri="{9D8B030D-6E8A-4147-A177-3AD203B41FA5}">
                      <a16:colId xmlns:a16="http://schemas.microsoft.com/office/drawing/2014/main" val="2042974321"/>
                    </a:ext>
                  </a:extLst>
                </a:gridCol>
                <a:gridCol w="2253006">
                  <a:extLst>
                    <a:ext uri="{9D8B030D-6E8A-4147-A177-3AD203B41FA5}">
                      <a16:colId xmlns:a16="http://schemas.microsoft.com/office/drawing/2014/main" val="2963426006"/>
                    </a:ext>
                  </a:extLst>
                </a:gridCol>
                <a:gridCol w="2099032">
                  <a:extLst>
                    <a:ext uri="{9D8B030D-6E8A-4147-A177-3AD203B41FA5}">
                      <a16:colId xmlns:a16="http://schemas.microsoft.com/office/drawing/2014/main" val="1551529351"/>
                    </a:ext>
                  </a:extLst>
                </a:gridCol>
              </a:tblGrid>
              <a:tr h="625928">
                <a:tc>
                  <a:txBody>
                    <a:bodyPr/>
                    <a:lstStyle/>
                    <a:p>
                      <a:pPr algn="ctr"/>
                      <a:r>
                        <a:rPr lang="en-US" sz="1200" dirty="0"/>
                        <a:t>Technology Type</a:t>
                      </a:r>
                    </a:p>
                  </a:txBody>
                  <a:tcPr anchor="ctr"/>
                </a:tc>
                <a:tc>
                  <a:txBody>
                    <a:bodyPr/>
                    <a:lstStyle/>
                    <a:p>
                      <a:pPr algn="ctr"/>
                      <a:r>
                        <a:rPr lang="en-US" sz="1200" dirty="0">
                          <a:effectLst/>
                        </a:rPr>
                        <a:t>Nameplate Capacity</a:t>
                      </a:r>
                      <a:br>
                        <a:rPr lang="en-US" sz="1200" dirty="0">
                          <a:effectLst/>
                        </a:rPr>
                      </a:br>
                      <a:r>
                        <a:rPr lang="en-US" sz="1200" dirty="0">
                          <a:effectLst/>
                        </a:rPr>
                        <a:t>MW</a:t>
                      </a:r>
                    </a:p>
                  </a:txBody>
                  <a:tcPr anchor="ctr"/>
                </a:tc>
                <a:tc>
                  <a:txBody>
                    <a:bodyPr/>
                    <a:lstStyle/>
                    <a:p>
                      <a:pPr lvl="0" algn="ctr">
                        <a:buNone/>
                      </a:pPr>
                      <a:r>
                        <a:rPr lang="en-US" sz="1200" dirty="0">
                          <a:effectLst/>
                        </a:rPr>
                        <a:t>Estimated Sept. Net Qualifying Capacity (NQC) MW</a:t>
                      </a:r>
                      <a:endParaRPr lang="en-US" sz="1200" dirty="0"/>
                    </a:p>
                  </a:txBody>
                  <a:tcPr anchor="ctr"/>
                </a:tc>
                <a:tc>
                  <a:txBody>
                    <a:bodyPr/>
                    <a:lstStyle/>
                    <a:p>
                      <a:r>
                        <a:rPr lang="en-US" sz="1200" dirty="0"/>
                        <a:t># Projects</a:t>
                      </a:r>
                    </a:p>
                  </a:txBody>
                  <a:tcPr anchor="ctr"/>
                </a:tc>
                <a:extLst>
                  <a:ext uri="{0D108BD9-81ED-4DB2-BD59-A6C34878D82A}">
                    <a16:rowId xmlns:a16="http://schemas.microsoft.com/office/drawing/2014/main" val="2258292828"/>
                  </a:ext>
                </a:extLst>
              </a:tr>
              <a:tr h="349315">
                <a:tc>
                  <a:txBody>
                    <a:bodyPr/>
                    <a:lstStyle/>
                    <a:p>
                      <a:r>
                        <a:rPr lang="en-US" sz="1200" dirty="0"/>
                        <a:t>STORAGE</a:t>
                      </a:r>
                    </a:p>
                  </a:txBody>
                  <a:tcPr>
                    <a:solidFill>
                      <a:schemeClr val="bg1">
                        <a:lumMod val="95000"/>
                      </a:schemeClr>
                    </a:solidFill>
                  </a:tcPr>
                </a:tc>
                <a:tc>
                  <a:txBody>
                    <a:bodyPr/>
                    <a:lstStyle/>
                    <a:p>
                      <a:pPr lvl="0" algn="r">
                        <a:buNone/>
                      </a:pPr>
                      <a:r>
                        <a:rPr lang="en-US" sz="1200" b="0" i="0" u="none" strike="noStrike" noProof="0" dirty="0">
                          <a:latin typeface="Century Gothic"/>
                        </a:rPr>
                        <a:t>702</a:t>
                      </a:r>
                    </a:p>
                  </a:txBody>
                  <a:tcPr>
                    <a:solidFill>
                      <a:schemeClr val="bg1">
                        <a:lumMod val="95000"/>
                      </a:schemeClr>
                    </a:solidFill>
                  </a:tcPr>
                </a:tc>
                <a:tc>
                  <a:txBody>
                    <a:bodyPr/>
                    <a:lstStyle/>
                    <a:p>
                      <a:pPr lvl="0" algn="r">
                        <a:buNone/>
                      </a:pPr>
                      <a:r>
                        <a:rPr lang="en-US" sz="1200" dirty="0"/>
                        <a:t>0*</a:t>
                      </a:r>
                    </a:p>
                  </a:txBody>
                  <a:tcPr>
                    <a:solidFill>
                      <a:schemeClr val="bg1">
                        <a:lumMod val="95000"/>
                      </a:schemeClr>
                    </a:solidFill>
                  </a:tcPr>
                </a:tc>
                <a:tc>
                  <a:txBody>
                    <a:bodyPr/>
                    <a:lstStyle/>
                    <a:p>
                      <a:pPr lvl="0" algn="r">
                        <a:buNone/>
                      </a:pPr>
                      <a:r>
                        <a:rPr lang="en-US" sz="1200" b="0" i="0" u="none" strike="noStrike" noProof="0" dirty="0">
                          <a:latin typeface="Century Gothic"/>
                        </a:rPr>
                        <a:t>5</a:t>
                      </a:r>
                    </a:p>
                  </a:txBody>
                  <a:tcPr>
                    <a:solidFill>
                      <a:schemeClr val="bg1">
                        <a:lumMod val="95000"/>
                      </a:schemeClr>
                    </a:solidFill>
                  </a:tcPr>
                </a:tc>
                <a:extLst>
                  <a:ext uri="{0D108BD9-81ED-4DB2-BD59-A6C34878D82A}">
                    <a16:rowId xmlns:a16="http://schemas.microsoft.com/office/drawing/2014/main" val="299403906"/>
                  </a:ext>
                </a:extLst>
              </a:tr>
              <a:tr h="349315">
                <a:tc>
                  <a:txBody>
                    <a:bodyPr/>
                    <a:lstStyle/>
                    <a:p>
                      <a:pPr lvl="0">
                        <a:buNone/>
                      </a:pPr>
                      <a:r>
                        <a:rPr lang="en-US" sz="1200" dirty="0"/>
                        <a:t>SOLAR</a:t>
                      </a:r>
                    </a:p>
                  </a:txBody>
                  <a:tcPr>
                    <a:solidFill>
                      <a:schemeClr val="bg1">
                        <a:lumMod val="95000"/>
                      </a:schemeClr>
                    </a:solidFill>
                  </a:tcPr>
                </a:tc>
                <a:tc>
                  <a:txBody>
                    <a:bodyPr/>
                    <a:lstStyle/>
                    <a:p>
                      <a:pPr lvl="0" algn="r">
                        <a:buNone/>
                      </a:pPr>
                      <a:r>
                        <a:rPr lang="en-US" sz="1200" b="0" i="0" u="none" strike="noStrike" noProof="0" dirty="0">
                          <a:latin typeface="Century Gothic"/>
                        </a:rPr>
                        <a:t>53</a:t>
                      </a:r>
                    </a:p>
                  </a:txBody>
                  <a:tcPr>
                    <a:solidFill>
                      <a:schemeClr val="bg1">
                        <a:lumMod val="95000"/>
                      </a:schemeClr>
                    </a:solidFill>
                  </a:tcPr>
                </a:tc>
                <a:tc>
                  <a:txBody>
                    <a:bodyPr/>
                    <a:lstStyle/>
                    <a:p>
                      <a:pPr lvl="0" algn="r">
                        <a:buNone/>
                      </a:pPr>
                      <a:r>
                        <a:rPr lang="en-US" sz="1200" dirty="0"/>
                        <a:t>0*</a:t>
                      </a:r>
                    </a:p>
                  </a:txBody>
                  <a:tcPr>
                    <a:solidFill>
                      <a:schemeClr val="bg1">
                        <a:lumMod val="95000"/>
                      </a:schemeClr>
                    </a:solidFill>
                  </a:tcPr>
                </a:tc>
                <a:tc>
                  <a:txBody>
                    <a:bodyPr/>
                    <a:lstStyle/>
                    <a:p>
                      <a:pPr lvl="0" algn="r">
                        <a:buNone/>
                      </a:pPr>
                      <a:r>
                        <a:rPr lang="en-US" sz="1200" b="0" i="0" u="none" strike="noStrike" noProof="0" dirty="0">
                          <a:latin typeface="Century Gothic"/>
                        </a:rPr>
                        <a:t>4</a:t>
                      </a:r>
                    </a:p>
                  </a:txBody>
                  <a:tcPr>
                    <a:solidFill>
                      <a:schemeClr val="bg1">
                        <a:lumMod val="95000"/>
                      </a:schemeClr>
                    </a:solidFill>
                  </a:tcPr>
                </a:tc>
                <a:extLst>
                  <a:ext uri="{0D108BD9-81ED-4DB2-BD59-A6C34878D82A}">
                    <a16:rowId xmlns:a16="http://schemas.microsoft.com/office/drawing/2014/main" val="1019077529"/>
                  </a:ext>
                </a:extLst>
              </a:tr>
              <a:tr h="349315">
                <a:tc>
                  <a:txBody>
                    <a:bodyPr/>
                    <a:lstStyle/>
                    <a:p>
                      <a:pPr lvl="0">
                        <a:buNone/>
                      </a:pPr>
                      <a:r>
                        <a:rPr lang="en-US" sz="1200" dirty="0"/>
                        <a:t>WIND</a:t>
                      </a:r>
                    </a:p>
                  </a:txBody>
                  <a:tcPr>
                    <a:solidFill>
                      <a:schemeClr val="bg1">
                        <a:lumMod val="95000"/>
                      </a:schemeClr>
                    </a:solidFill>
                  </a:tcPr>
                </a:tc>
                <a:tc>
                  <a:txBody>
                    <a:bodyPr/>
                    <a:lstStyle/>
                    <a:p>
                      <a:pPr lvl="0" algn="r">
                        <a:buNone/>
                      </a:pPr>
                      <a:r>
                        <a:rPr lang="en-US" sz="1200" b="0" i="0" u="none" strike="noStrike" noProof="0" dirty="0">
                          <a:latin typeface="Century Gothic"/>
                        </a:rPr>
                        <a:t>27</a:t>
                      </a:r>
                    </a:p>
                  </a:txBody>
                  <a:tcPr>
                    <a:solidFill>
                      <a:schemeClr val="bg1">
                        <a:lumMod val="95000"/>
                      </a:schemeClr>
                    </a:solidFill>
                  </a:tcPr>
                </a:tc>
                <a:tc>
                  <a:txBody>
                    <a:bodyPr/>
                    <a:lstStyle/>
                    <a:p>
                      <a:pPr lvl="0" algn="r">
                        <a:buNone/>
                      </a:pPr>
                      <a:r>
                        <a:rPr lang="en-US" sz="1200" dirty="0"/>
                        <a:t>0*</a:t>
                      </a:r>
                    </a:p>
                  </a:txBody>
                  <a:tcPr>
                    <a:solidFill>
                      <a:schemeClr val="bg1">
                        <a:lumMod val="95000"/>
                      </a:schemeClr>
                    </a:solidFill>
                  </a:tcPr>
                </a:tc>
                <a:tc>
                  <a:txBody>
                    <a:bodyPr/>
                    <a:lstStyle/>
                    <a:p>
                      <a:pPr lvl="0" algn="r">
                        <a:buNone/>
                      </a:pPr>
                      <a:r>
                        <a:rPr lang="en-US" sz="1200" b="0" i="0" u="none" strike="noStrike" noProof="0" dirty="0">
                          <a:latin typeface="Century Gothic"/>
                        </a:rPr>
                        <a:t>1</a:t>
                      </a:r>
                    </a:p>
                  </a:txBody>
                  <a:tcPr>
                    <a:solidFill>
                      <a:schemeClr val="bg1">
                        <a:lumMod val="95000"/>
                      </a:schemeClr>
                    </a:solidFill>
                  </a:tcPr>
                </a:tc>
                <a:extLst>
                  <a:ext uri="{0D108BD9-81ED-4DB2-BD59-A6C34878D82A}">
                    <a16:rowId xmlns:a16="http://schemas.microsoft.com/office/drawing/2014/main" val="979532953"/>
                  </a:ext>
                </a:extLst>
              </a:tr>
              <a:tr h="349315">
                <a:tc>
                  <a:txBody>
                    <a:bodyPr/>
                    <a:lstStyle/>
                    <a:p>
                      <a:pPr lvl="0">
                        <a:buNone/>
                      </a:pPr>
                      <a:r>
                        <a:rPr lang="en-US" sz="1200" b="1" i="0" u="none" strike="noStrike" noProof="0" dirty="0">
                          <a:solidFill>
                            <a:srgbClr val="000000"/>
                          </a:solidFill>
                          <a:latin typeface="Century Gothic"/>
                        </a:rPr>
                        <a:t>Total New Resources, IN-CAISO</a:t>
                      </a:r>
                      <a:endParaRPr lang="en-US" sz="1200" dirty="0"/>
                    </a:p>
                  </a:txBody>
                  <a:tcPr>
                    <a:solidFill>
                      <a:schemeClr val="tx2">
                        <a:lumMod val="20000"/>
                        <a:lumOff val="80000"/>
                      </a:schemeClr>
                    </a:solidFill>
                  </a:tcPr>
                </a:tc>
                <a:tc>
                  <a:txBody>
                    <a:bodyPr/>
                    <a:lstStyle/>
                    <a:p>
                      <a:pPr lvl="0" algn="r">
                        <a:buNone/>
                      </a:pPr>
                      <a:r>
                        <a:rPr lang="en-US" sz="1200" b="1" dirty="0"/>
                        <a:t>782</a:t>
                      </a:r>
                    </a:p>
                  </a:txBody>
                  <a:tcPr>
                    <a:solidFill>
                      <a:schemeClr val="tx2">
                        <a:lumMod val="20000"/>
                        <a:lumOff val="80000"/>
                      </a:schemeClr>
                    </a:solidFill>
                  </a:tcPr>
                </a:tc>
                <a:tc>
                  <a:txBody>
                    <a:bodyPr/>
                    <a:lstStyle/>
                    <a:p>
                      <a:pPr lvl="0" algn="r">
                        <a:buNone/>
                      </a:pPr>
                      <a:r>
                        <a:rPr lang="en-US" sz="1200" b="1" dirty="0"/>
                        <a:t>0*</a:t>
                      </a:r>
                    </a:p>
                  </a:txBody>
                  <a:tcPr>
                    <a:solidFill>
                      <a:schemeClr val="tx2">
                        <a:lumMod val="20000"/>
                        <a:lumOff val="80000"/>
                      </a:schemeClr>
                    </a:solidFill>
                  </a:tcPr>
                </a:tc>
                <a:tc>
                  <a:txBody>
                    <a:bodyPr/>
                    <a:lstStyle/>
                    <a:p>
                      <a:pPr lvl="0" algn="r">
                        <a:buNone/>
                      </a:pPr>
                      <a:r>
                        <a:rPr lang="en-US" sz="1200" b="1" i="0" u="none" strike="noStrike" noProof="0" dirty="0">
                          <a:latin typeface="Century Gothic"/>
                        </a:rPr>
                        <a:t>10</a:t>
                      </a:r>
                    </a:p>
                  </a:txBody>
                  <a:tcPr>
                    <a:solidFill>
                      <a:schemeClr val="tx2">
                        <a:lumMod val="20000"/>
                        <a:lumOff val="80000"/>
                      </a:schemeClr>
                    </a:solidFill>
                  </a:tcPr>
                </a:tc>
                <a:extLst>
                  <a:ext uri="{0D108BD9-81ED-4DB2-BD59-A6C34878D82A}">
                    <a16:rowId xmlns:a16="http://schemas.microsoft.com/office/drawing/2014/main" val="382718720"/>
                  </a:ext>
                </a:extLst>
              </a:tr>
              <a:tr h="349315">
                <a:tc>
                  <a:txBody>
                    <a:bodyPr/>
                    <a:lstStyle/>
                    <a:p>
                      <a:pPr lvl="0">
                        <a:buNone/>
                      </a:pPr>
                      <a:r>
                        <a:rPr lang="en-US" sz="1200" b="0" i="0" u="none" strike="noStrike" noProof="0" dirty="0">
                          <a:solidFill>
                            <a:srgbClr val="000000"/>
                          </a:solidFill>
                          <a:latin typeface="Century Gothic"/>
                        </a:rPr>
                        <a:t>New Imports, Pseudo-Tie or Dynamically Scheduled</a:t>
                      </a:r>
                      <a:endParaRPr lang="en-US" sz="1200" dirty="0"/>
                    </a:p>
                  </a:txBody>
                  <a:tcPr>
                    <a:solidFill>
                      <a:schemeClr val="bg1">
                        <a:lumMod val="95000"/>
                      </a:schemeClr>
                    </a:solidFill>
                  </a:tcPr>
                </a:tc>
                <a:tc>
                  <a:txBody>
                    <a:bodyPr/>
                    <a:lstStyle/>
                    <a:p>
                      <a:pPr lvl="0" algn="r">
                        <a:buNone/>
                      </a:pPr>
                      <a:r>
                        <a:rPr lang="en-US" sz="1200" b="0" i="0" dirty="0"/>
                        <a:t>0</a:t>
                      </a:r>
                    </a:p>
                  </a:txBody>
                  <a:tcPr>
                    <a:solidFill>
                      <a:schemeClr val="bg1">
                        <a:lumMod val="95000"/>
                      </a:schemeClr>
                    </a:solidFill>
                  </a:tcPr>
                </a:tc>
                <a:tc>
                  <a:txBody>
                    <a:bodyPr/>
                    <a:lstStyle/>
                    <a:p>
                      <a:pPr lvl="0" algn="r">
                        <a:buNone/>
                      </a:pPr>
                      <a:r>
                        <a:rPr lang="en-US" sz="1200" b="0" i="0" dirty="0"/>
                        <a:t>0</a:t>
                      </a:r>
                    </a:p>
                  </a:txBody>
                  <a:tcPr>
                    <a:solidFill>
                      <a:schemeClr val="bg1">
                        <a:lumMod val="95000"/>
                      </a:schemeClr>
                    </a:solidFill>
                  </a:tcPr>
                </a:tc>
                <a:tc>
                  <a:txBody>
                    <a:bodyPr/>
                    <a:lstStyle/>
                    <a:p>
                      <a:pPr lvl="0" algn="r">
                        <a:buNone/>
                      </a:pPr>
                      <a:r>
                        <a:rPr lang="en-US" sz="1200" b="0" i="0" u="none" strike="noStrike" noProof="0" dirty="0">
                          <a:latin typeface="Century Gothic"/>
                        </a:rPr>
                        <a:t>0</a:t>
                      </a:r>
                    </a:p>
                  </a:txBody>
                  <a:tcPr>
                    <a:solidFill>
                      <a:schemeClr val="bg1">
                        <a:lumMod val="95000"/>
                      </a:schemeClr>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dirty="0">
                          <a:solidFill>
                            <a:srgbClr val="000000"/>
                          </a:solidFill>
                          <a:latin typeface="Century Gothic"/>
                        </a:rPr>
                        <a:t>Total New Resources, including Imports</a:t>
                      </a:r>
                      <a:endParaRPr lang="en-US" sz="1200" dirty="0"/>
                    </a:p>
                  </a:txBody>
                  <a:tcPr>
                    <a:solidFill>
                      <a:schemeClr val="tx2">
                        <a:lumMod val="20000"/>
                        <a:lumOff val="80000"/>
                      </a:schemeClr>
                    </a:solidFill>
                  </a:tcPr>
                </a:tc>
                <a:tc>
                  <a:txBody>
                    <a:bodyPr/>
                    <a:lstStyle/>
                    <a:p>
                      <a:pPr lvl="0" algn="r">
                        <a:buNone/>
                      </a:pPr>
                      <a:r>
                        <a:rPr lang="en-US" sz="1200" b="1" dirty="0"/>
                        <a:t>782</a:t>
                      </a:r>
                    </a:p>
                  </a:txBody>
                  <a:tcPr>
                    <a:solidFill>
                      <a:schemeClr val="tx2">
                        <a:lumMod val="20000"/>
                        <a:lumOff val="80000"/>
                      </a:schemeClr>
                    </a:solidFill>
                  </a:tcPr>
                </a:tc>
                <a:tc>
                  <a:txBody>
                    <a:bodyPr/>
                    <a:lstStyle/>
                    <a:p>
                      <a:pPr lvl="0" algn="r">
                        <a:buNone/>
                      </a:pPr>
                      <a:r>
                        <a:rPr lang="en-US" sz="1200" b="1" dirty="0"/>
                        <a:t>0*</a:t>
                      </a:r>
                    </a:p>
                  </a:txBody>
                  <a:tcPr>
                    <a:solidFill>
                      <a:schemeClr val="tx2">
                        <a:lumMod val="20000"/>
                        <a:lumOff val="80000"/>
                      </a:schemeClr>
                    </a:solidFill>
                  </a:tcPr>
                </a:tc>
                <a:tc>
                  <a:txBody>
                    <a:bodyPr/>
                    <a:lstStyle/>
                    <a:p>
                      <a:pPr lvl="0" algn="r">
                        <a:buNone/>
                      </a:pPr>
                      <a:r>
                        <a:rPr lang="en-US" sz="1200" b="1" i="0" u="none" strike="noStrike" noProof="0" dirty="0">
                          <a:latin typeface="Century Gothic"/>
                        </a:rPr>
                        <a:t>10</a:t>
                      </a:r>
                    </a:p>
                  </a:txBody>
                  <a:tcPr>
                    <a:solidFill>
                      <a:schemeClr val="tx2">
                        <a:lumMod val="20000"/>
                        <a:lumOff val="80000"/>
                      </a:schemeClr>
                    </a:solidFill>
                  </a:tcPr>
                </a:tc>
                <a:extLst>
                  <a:ext uri="{0D108BD9-81ED-4DB2-BD59-A6C34878D82A}">
                    <a16:rowId xmlns:a16="http://schemas.microsoft.com/office/drawing/2014/main" val="2522884802"/>
                  </a:ext>
                </a:extLst>
              </a:tr>
            </a:tbl>
          </a:graphicData>
        </a:graphic>
      </p:graphicFrame>
      <p:sp>
        <p:nvSpPr>
          <p:cNvPr id="6" name="TextBox 5">
            <a:extLst>
              <a:ext uri="{FF2B5EF4-FFF2-40B4-BE49-F238E27FC236}">
                <a16:creationId xmlns:a16="http://schemas.microsoft.com/office/drawing/2014/main" id="{6B9F5032-2504-B649-6AB4-31BEB6B2F165}"/>
              </a:ext>
            </a:extLst>
          </p:cNvPr>
          <p:cNvSpPr txBox="1"/>
          <p:nvPr/>
        </p:nvSpPr>
        <p:spPr>
          <a:xfrm>
            <a:off x="9422707"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sp>
        <p:nvSpPr>
          <p:cNvPr id="7" name="Title 1">
            <a:extLst>
              <a:ext uri="{FF2B5EF4-FFF2-40B4-BE49-F238E27FC236}">
                <a16:creationId xmlns:a16="http://schemas.microsoft.com/office/drawing/2014/main" id="{CFFD79A7-31D2-DE1C-DD2F-F209A012E54D}"/>
              </a:ext>
            </a:extLst>
          </p:cNvPr>
          <p:cNvSpPr txBox="1">
            <a:spLocks/>
          </p:cNvSpPr>
          <p:nvPr/>
        </p:nvSpPr>
        <p:spPr>
          <a:xfrm>
            <a:off x="609598" y="3251966"/>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sz="2000"/>
              <a:t>IRP Procurement</a:t>
            </a:r>
            <a:endParaRPr lang="en-US" sz="2000"/>
          </a:p>
        </p:txBody>
      </p:sp>
      <p:graphicFrame>
        <p:nvGraphicFramePr>
          <p:cNvPr id="8" name="Table 7">
            <a:extLst>
              <a:ext uri="{FF2B5EF4-FFF2-40B4-BE49-F238E27FC236}">
                <a16:creationId xmlns:a16="http://schemas.microsoft.com/office/drawing/2014/main" id="{9F4FAF4D-BDAC-73C0-329E-4706A1C75910}"/>
              </a:ext>
            </a:extLst>
          </p:cNvPr>
          <p:cNvGraphicFramePr>
            <a:graphicFrameLocks noGrp="1"/>
          </p:cNvGraphicFramePr>
          <p:nvPr>
            <p:extLst>
              <p:ext uri="{D42A27DB-BD31-4B8C-83A1-F6EECF244321}">
                <p14:modId xmlns:p14="http://schemas.microsoft.com/office/powerpoint/2010/main" val="1922816860"/>
              </p:ext>
            </p:extLst>
          </p:nvPr>
        </p:nvGraphicFramePr>
        <p:xfrm>
          <a:off x="609598" y="4669466"/>
          <a:ext cx="10972799" cy="1338710"/>
        </p:xfrm>
        <a:graphic>
          <a:graphicData uri="http://schemas.openxmlformats.org/drawingml/2006/table">
            <a:tbl>
              <a:tblPr firstRow="1" bandRow="1">
                <a:tableStyleId>{5C22544A-7EE6-4342-B048-85BDC9FD1C3A}</a:tableStyleId>
              </a:tblPr>
              <a:tblGrid>
                <a:gridCol w="4094377">
                  <a:extLst>
                    <a:ext uri="{9D8B030D-6E8A-4147-A177-3AD203B41FA5}">
                      <a16:colId xmlns:a16="http://schemas.microsoft.com/office/drawing/2014/main" val="1038604905"/>
                    </a:ext>
                  </a:extLst>
                </a:gridCol>
                <a:gridCol w="2526384">
                  <a:extLst>
                    <a:ext uri="{9D8B030D-6E8A-4147-A177-3AD203B41FA5}">
                      <a16:colId xmlns:a16="http://schemas.microsoft.com/office/drawing/2014/main" val="3407986532"/>
                    </a:ext>
                  </a:extLst>
                </a:gridCol>
                <a:gridCol w="2253006">
                  <a:extLst>
                    <a:ext uri="{9D8B030D-6E8A-4147-A177-3AD203B41FA5}">
                      <a16:colId xmlns:a16="http://schemas.microsoft.com/office/drawing/2014/main" val="304679162"/>
                    </a:ext>
                  </a:extLst>
                </a:gridCol>
                <a:gridCol w="2099032">
                  <a:extLst>
                    <a:ext uri="{9D8B030D-6E8A-4147-A177-3AD203B41FA5}">
                      <a16:colId xmlns:a16="http://schemas.microsoft.com/office/drawing/2014/main" val="3000438380"/>
                    </a:ext>
                  </a:extLst>
                </a:gridCol>
              </a:tblGrid>
              <a:tr h="634999">
                <a:tc>
                  <a:txBody>
                    <a:bodyPr/>
                    <a:lstStyle/>
                    <a:p>
                      <a:pPr algn="ctr"/>
                      <a:r>
                        <a:rPr lang="en-US" sz="1200" dirty="0"/>
                        <a:t>Technology Type</a:t>
                      </a:r>
                    </a:p>
                  </a:txBody>
                  <a:tcPr anchor="ctr"/>
                </a:tc>
                <a:tc>
                  <a:txBody>
                    <a:bodyPr/>
                    <a:lstStyle/>
                    <a:p>
                      <a:pPr algn="ctr"/>
                      <a:r>
                        <a:rPr lang="en-US" sz="1200" dirty="0">
                          <a:effectLst/>
                        </a:rPr>
                        <a:t>Nameplate Capacity</a:t>
                      </a:r>
                      <a:br>
                        <a:rPr lang="en-US" sz="1200" dirty="0">
                          <a:effectLst/>
                        </a:rPr>
                      </a:br>
                      <a:r>
                        <a:rPr lang="en-US" sz="1200" dirty="0">
                          <a:effectLst/>
                        </a:rPr>
                        <a:t>MW</a:t>
                      </a:r>
                    </a:p>
                  </a:txBody>
                  <a:tcPr anchor="ctr"/>
                </a:tc>
                <a:tc>
                  <a:txBody>
                    <a:bodyPr/>
                    <a:lstStyle/>
                    <a:p>
                      <a:pPr lvl="0" algn="ctr">
                        <a:buNone/>
                      </a:pPr>
                      <a:r>
                        <a:rPr lang="en-US" sz="1200" dirty="0">
                          <a:effectLst/>
                        </a:rPr>
                        <a:t>Estimated Sept. Net Qualifying Capacity (NQC) MW</a:t>
                      </a:r>
                      <a:endParaRPr lang="en-US" sz="1200" dirty="0"/>
                    </a:p>
                  </a:txBody>
                  <a:tcPr anchor="ctr"/>
                </a:tc>
                <a:tc>
                  <a:txBody>
                    <a:bodyPr/>
                    <a:lstStyle/>
                    <a:p>
                      <a:r>
                        <a:rPr lang="en-US" sz="1200" dirty="0"/>
                        <a:t># Projects</a:t>
                      </a:r>
                    </a:p>
                  </a:txBody>
                  <a:tcPr anchor="ctr"/>
                </a:tc>
                <a:extLst>
                  <a:ext uri="{0D108BD9-81ED-4DB2-BD59-A6C34878D82A}">
                    <a16:rowId xmlns:a16="http://schemas.microsoft.com/office/drawing/2014/main" val="3559942396"/>
                  </a:ext>
                </a:extLst>
              </a:tr>
              <a:tr h="349315">
                <a:tc>
                  <a:txBody>
                    <a:bodyPr/>
                    <a:lstStyle/>
                    <a:p>
                      <a:r>
                        <a:rPr lang="en-US" sz="1200" dirty="0"/>
                        <a:t>STORAGE</a:t>
                      </a:r>
                    </a:p>
                  </a:txBody>
                  <a:tcPr>
                    <a:solidFill>
                      <a:schemeClr val="bg1">
                        <a:lumMod val="95000"/>
                      </a:schemeClr>
                    </a:solidFill>
                  </a:tcPr>
                </a:tc>
                <a:tc>
                  <a:txBody>
                    <a:bodyPr/>
                    <a:lstStyle/>
                    <a:p>
                      <a:pPr lvl="0" algn="r">
                        <a:buNone/>
                      </a:pPr>
                      <a:r>
                        <a:rPr lang="en-US" sz="1200" b="0" i="0" u="none" strike="noStrike" noProof="0" dirty="0">
                          <a:latin typeface="Century Gothic"/>
                        </a:rPr>
                        <a:t>585</a:t>
                      </a:r>
                    </a:p>
                  </a:txBody>
                  <a:tcPr>
                    <a:solidFill>
                      <a:schemeClr val="bg1">
                        <a:lumMod val="95000"/>
                      </a:schemeClr>
                    </a:solidFill>
                  </a:tcPr>
                </a:tc>
                <a:tc>
                  <a:txBody>
                    <a:bodyPr/>
                    <a:lstStyle/>
                    <a:p>
                      <a:pPr lvl="0" algn="r">
                        <a:buNone/>
                      </a:pPr>
                      <a:r>
                        <a:rPr lang="en-US" sz="1200" dirty="0"/>
                        <a:t>0*</a:t>
                      </a:r>
                    </a:p>
                  </a:txBody>
                  <a:tcPr>
                    <a:solidFill>
                      <a:schemeClr val="bg1">
                        <a:lumMod val="95000"/>
                      </a:schemeClr>
                    </a:solidFill>
                  </a:tcPr>
                </a:tc>
                <a:tc>
                  <a:txBody>
                    <a:bodyPr/>
                    <a:lstStyle/>
                    <a:p>
                      <a:pPr lvl="0" algn="r">
                        <a:buNone/>
                      </a:pPr>
                      <a:r>
                        <a:rPr lang="en-US" sz="1200" b="0" i="0" u="none" strike="noStrike" noProof="0" dirty="0">
                          <a:latin typeface="Century Gothic"/>
                        </a:rPr>
                        <a:t>3</a:t>
                      </a:r>
                    </a:p>
                  </a:txBody>
                  <a:tcPr>
                    <a:solidFill>
                      <a:schemeClr val="bg1">
                        <a:lumMod val="95000"/>
                      </a:schemeClr>
                    </a:solidFill>
                  </a:tcPr>
                </a:tc>
                <a:extLst>
                  <a:ext uri="{0D108BD9-81ED-4DB2-BD59-A6C34878D82A}">
                    <a16:rowId xmlns:a16="http://schemas.microsoft.com/office/drawing/2014/main" val="4242696162"/>
                  </a:ext>
                </a:extLst>
              </a:tr>
              <a:tr h="349315">
                <a:tc>
                  <a:txBody>
                    <a:bodyPr/>
                    <a:lstStyle/>
                    <a:p>
                      <a:pPr lvl="0">
                        <a:buNone/>
                      </a:pPr>
                      <a:r>
                        <a:rPr lang="en-US" sz="1200" b="1" i="0" u="none" strike="noStrike" noProof="0" dirty="0">
                          <a:solidFill>
                            <a:srgbClr val="000000"/>
                          </a:solidFill>
                          <a:latin typeface="Century Gothic"/>
                        </a:rPr>
                        <a:t>Total New IRP Procurement</a:t>
                      </a:r>
                      <a:endParaRPr lang="en-US" sz="1200" dirty="0"/>
                    </a:p>
                  </a:txBody>
                  <a:tcPr>
                    <a:solidFill>
                      <a:schemeClr val="tx2">
                        <a:lumMod val="20000"/>
                        <a:lumOff val="80000"/>
                      </a:schemeClr>
                    </a:solidFill>
                  </a:tcPr>
                </a:tc>
                <a:tc>
                  <a:txBody>
                    <a:bodyPr/>
                    <a:lstStyle/>
                    <a:p>
                      <a:pPr lvl="0" algn="r">
                        <a:buNone/>
                      </a:pPr>
                      <a:r>
                        <a:rPr lang="en-US" sz="1200" b="1" i="0" u="none" strike="noStrike" noProof="0" dirty="0">
                          <a:latin typeface="Century Gothic"/>
                        </a:rPr>
                        <a:t>585</a:t>
                      </a:r>
                    </a:p>
                  </a:txBody>
                  <a:tcPr>
                    <a:solidFill>
                      <a:schemeClr val="tx2">
                        <a:lumMod val="20000"/>
                        <a:lumOff val="80000"/>
                      </a:schemeClr>
                    </a:solidFill>
                  </a:tcPr>
                </a:tc>
                <a:tc>
                  <a:txBody>
                    <a:bodyPr/>
                    <a:lstStyle/>
                    <a:p>
                      <a:pPr lvl="0" algn="r">
                        <a:buNone/>
                      </a:pPr>
                      <a:r>
                        <a:rPr lang="en-US" sz="1200" b="1" dirty="0"/>
                        <a:t>0*</a:t>
                      </a:r>
                    </a:p>
                  </a:txBody>
                  <a:tcPr>
                    <a:solidFill>
                      <a:schemeClr val="tx2">
                        <a:lumMod val="20000"/>
                        <a:lumOff val="80000"/>
                      </a:schemeClr>
                    </a:solidFill>
                  </a:tcPr>
                </a:tc>
                <a:tc>
                  <a:txBody>
                    <a:bodyPr/>
                    <a:lstStyle/>
                    <a:p>
                      <a:pPr lvl="0" algn="r">
                        <a:buNone/>
                      </a:pPr>
                      <a:r>
                        <a:rPr lang="en-US" sz="1200" b="1" i="0" u="none" strike="noStrike" noProof="0" dirty="0">
                          <a:latin typeface="Century Gothic"/>
                        </a:rPr>
                        <a:t>3</a:t>
                      </a:r>
                    </a:p>
                  </a:txBody>
                  <a:tcPr>
                    <a:solidFill>
                      <a:schemeClr val="tx2">
                        <a:lumMod val="20000"/>
                        <a:lumOff val="80000"/>
                      </a:schemeClr>
                    </a:solidFill>
                  </a:tcPr>
                </a:tc>
                <a:extLst>
                  <a:ext uri="{0D108BD9-81ED-4DB2-BD59-A6C34878D82A}">
                    <a16:rowId xmlns:a16="http://schemas.microsoft.com/office/drawing/2014/main" val="39972945"/>
                  </a:ext>
                </a:extLst>
              </a:tr>
            </a:tbl>
          </a:graphicData>
        </a:graphic>
      </p:graphicFrame>
      <p:sp>
        <p:nvSpPr>
          <p:cNvPr id="9" name="TextBox 8">
            <a:extLst>
              <a:ext uri="{FF2B5EF4-FFF2-40B4-BE49-F238E27FC236}">
                <a16:creationId xmlns:a16="http://schemas.microsoft.com/office/drawing/2014/main" id="{0B30C0F7-7024-4203-168F-FD3104612C71}"/>
              </a:ext>
            </a:extLst>
          </p:cNvPr>
          <p:cNvSpPr txBox="1"/>
          <p:nvPr/>
        </p:nvSpPr>
        <p:spPr>
          <a:xfrm>
            <a:off x="3584785" y="6282452"/>
            <a:ext cx="80031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ptos"/>
              </a:rPr>
              <a:t>*Note: New projects have not yet made it onto the CPUC’s monthly NQC list and have not yet been assigned NQC. Future reports will include updated NQC amounts for these resources.</a:t>
            </a:r>
          </a:p>
          <a:p>
            <a:endParaRPr lang="en-US" sz="1100">
              <a:highlight>
                <a:srgbClr val="FFFFFF"/>
              </a:highlight>
              <a:latin typeface="Aptos"/>
            </a:endParaRPr>
          </a:p>
        </p:txBody>
      </p:sp>
    </p:spTree>
    <p:extLst>
      <p:ext uri="{BB962C8B-B14F-4D97-AF65-F5344CB8AC3E}">
        <p14:creationId xmlns:p14="http://schemas.microsoft.com/office/powerpoint/2010/main" val="285524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59122" y="5387461"/>
            <a:ext cx="11651207" cy="1015663"/>
          </a:xfrm>
          <a:prstGeom prst="rect">
            <a:avLst/>
          </a:prstGeom>
          <a:noFill/>
        </p:spPr>
        <p:txBody>
          <a:bodyPr wrap="square" lIns="91440" tIns="45720" rIns="91440" bIns="45720" rtlCol="0" anchor="t">
            <a:spAutoFit/>
          </a:bodyPr>
          <a:lstStyle/>
          <a:p>
            <a:r>
              <a:rPr lang="en-ZW" sz="1000" b="1" dirty="0"/>
              <a:t>Note</a:t>
            </a:r>
            <a:r>
              <a:rPr lang="en-ZW" sz="1000" dirty="0"/>
              <a:t>: </a:t>
            </a:r>
            <a:r>
              <a:rPr lang="en-ZW" sz="1000" dirty="0">
                <a:ea typeface="+mn-lt"/>
                <a:cs typeface="+mn-lt"/>
              </a:rPr>
              <a:t>Data shown here shows a snapshot of new resources added to the CAISO grid Q12020 – Q2 2025,  including specified CAISO imports. "Other" resources include geothermal, biomass, biogas, and hydropower. </a:t>
            </a:r>
            <a:r>
              <a:rPr lang="en-ZW" sz="1000" dirty="0"/>
              <a:t>Hybrids include some storage, and some other (usually solar) technology. "IRP Procurement Order Resources" refer to resources claimed for compliance with IRP Procurement Orders; "Non-IRP Resources" include resources that are not counting towards IRP Procurement order compliance, which occurs for a variety of reasons such as the resource was in development prior to IRP orders, the resource is energy-only, the resource is not under contract to a CPUC jurisdictional entity, etc.  </a:t>
            </a:r>
          </a:p>
          <a:p>
            <a:r>
              <a:rPr lang="en-ZW" sz="1000" b="1" dirty="0"/>
              <a:t>NQC </a:t>
            </a:r>
            <a:r>
              <a:rPr lang="en-ZW" sz="1000" dirty="0"/>
              <a:t>= Net qualifying capacity (NQC) and represents the amount the resource contributes to reliability; NQC can vary over time, and for each month of the year; the values shown are indicative of September NQC values for the resources.  </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New Procurement</a:t>
            </a:r>
            <a:br>
              <a:rPr lang="en-ZW"/>
            </a:br>
            <a:r>
              <a:rPr lang="en-ZW" sz="2400"/>
              <a:t>By Year and Resource Type</a:t>
            </a:r>
            <a:endParaRPr lang="en-US"/>
          </a:p>
        </p:txBody>
      </p:sp>
      <p:sp>
        <p:nvSpPr>
          <p:cNvPr id="7" name="TextBox 6">
            <a:extLst>
              <a:ext uri="{FF2B5EF4-FFF2-40B4-BE49-F238E27FC236}">
                <a16:creationId xmlns:a16="http://schemas.microsoft.com/office/drawing/2014/main" id="{C4532470-9E94-E290-0CC7-7B693A57B58F}"/>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April 9, 2025</a:t>
            </a:r>
            <a:br>
              <a:rPr lang="en-US" dirty="0"/>
            </a:br>
            <a:endParaRPr lang="en-US">
              <a:solidFill>
                <a:srgbClr val="FF0000"/>
              </a:solidFill>
            </a:endParaRPr>
          </a:p>
        </p:txBody>
      </p:sp>
      <p:pic>
        <p:nvPicPr>
          <p:cNvPr id="5" name="Picture 4">
            <a:extLst>
              <a:ext uri="{FF2B5EF4-FFF2-40B4-BE49-F238E27FC236}">
                <a16:creationId xmlns:a16="http://schemas.microsoft.com/office/drawing/2014/main" id="{71EF32E6-84F4-C823-03A7-430F196CCD0F}"/>
              </a:ext>
            </a:extLst>
          </p:cNvPr>
          <p:cNvPicPr>
            <a:picLocks noChangeAspect="1"/>
          </p:cNvPicPr>
          <p:nvPr/>
        </p:nvPicPr>
        <p:blipFill>
          <a:blip r:embed="rId2"/>
          <a:stretch>
            <a:fillRect/>
          </a:stretch>
        </p:blipFill>
        <p:spPr>
          <a:xfrm>
            <a:off x="99" y="1612348"/>
            <a:ext cx="5963284" cy="3644349"/>
          </a:xfrm>
          <a:prstGeom prst="rect">
            <a:avLst/>
          </a:prstGeom>
        </p:spPr>
      </p:pic>
      <p:pic>
        <p:nvPicPr>
          <p:cNvPr id="6" name="Picture 5">
            <a:extLst>
              <a:ext uri="{FF2B5EF4-FFF2-40B4-BE49-F238E27FC236}">
                <a16:creationId xmlns:a16="http://schemas.microsoft.com/office/drawing/2014/main" id="{A2FF4E68-2179-FC4C-C79E-3BFC6DBA8B83}"/>
              </a:ext>
            </a:extLst>
          </p:cNvPr>
          <p:cNvPicPr>
            <a:picLocks noChangeAspect="1"/>
          </p:cNvPicPr>
          <p:nvPr/>
        </p:nvPicPr>
        <p:blipFill>
          <a:blip r:embed="rId3"/>
          <a:stretch>
            <a:fillRect/>
          </a:stretch>
        </p:blipFill>
        <p:spPr>
          <a:xfrm>
            <a:off x="5962105" y="1612348"/>
            <a:ext cx="6220225" cy="3644348"/>
          </a:xfrm>
          <a:prstGeom prst="rect">
            <a:avLst/>
          </a:prstGeom>
        </p:spPr>
      </p:pic>
    </p:spTree>
    <p:extLst>
      <p:ext uri="{BB962C8B-B14F-4D97-AF65-F5344CB8AC3E}">
        <p14:creationId xmlns:p14="http://schemas.microsoft.com/office/powerpoint/2010/main" val="4068044229"/>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7.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63dcc5b-2454-4d67-bfd0-48987ca6b20e">
      <UserInfo>
        <DisplayName>Sterkel, Merideth "Molly"</DisplayName>
        <AccountId>6</AccountId>
        <AccountType/>
      </UserInfo>
      <UserInfo>
        <DisplayName>Cole, Alexander "Sasha"</DisplayName>
        <AccountId>49</AccountId>
        <AccountType/>
      </UserInfo>
      <UserInfo>
        <DisplayName>Root, Christine</DisplayName>
        <AccountId>36</AccountId>
        <AccountType/>
      </UserInfo>
      <UserInfo>
        <DisplayName>Barcic, Nathan</DisplayName>
        <AccountId>21</AccountId>
        <AccountType/>
      </UserInfo>
      <UserInfo>
        <DisplayName>Goldmuntz, Sarah</DisplayName>
        <AccountId>313</AccountId>
        <AccountType/>
      </UserInfo>
    </SharedWithUsers>
    <TaxCatchAll xmlns="263dcc5b-2454-4d67-bfd0-48987ca6b20e" xsi:nil="true"/>
    <lcf76f155ced4ddcb4097134ff3c332f xmlns="64776ad0-39d4-4130-bf63-b73fdd226409">
      <Terms xmlns="http://schemas.microsoft.com/office/infopath/2007/PartnerControls"/>
    </lcf76f155ced4ddcb4097134ff3c332f>
    <MediaLengthInSeconds xmlns="64776ad0-39d4-4130-bf63-b73fdd226409" xsi:nil="true"/>
    <DocumentStatus xmlns="64776ad0-39d4-4130-bf63-b73fdd226409" xsi:nil="true"/>
    <PrimaryTeam xmlns="64776ad0-39d4-4130-bf63-b73fdd2264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18" ma:contentTypeDescription="Create a new document." ma:contentTypeScope="" ma:versionID="23e9ef4c3da3f1da058bd9db673cdc67">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b18f34db028599d2317abc6cac1953cb"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2:DocumentStatus" minOccurs="0"/>
                <xsd:element ref="ns2:PrimaryT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ocumentStatus" ma:index="24" nillable="true" ma:displayName="Folder Status" ma:default="Active" ma:format="Dropdown" ma:indexed="true" ma:internalName="DocumentStatus">
      <xsd:simpleType>
        <xsd:restriction base="dms:Choice">
          <xsd:enumeration value="Active"/>
          <xsd:enumeration value="Legacy"/>
          <xsd:enumeration value="Achieve"/>
          <xsd:enumeration value="Preserve"/>
        </xsd:restriction>
      </xsd:simpleType>
    </xsd:element>
    <xsd:element name="PrimaryTeam" ma:index="25" nillable="true" ma:displayName="Primary Team" ma:format="Dropdown" ma:internalName="PrimaryTeam">
      <xsd:simpleType>
        <xsd:restriction base="dms:Choice">
          <xsd:enumeration value="Planning"/>
          <xsd:enumeration value="Transmission"/>
          <xsd:enumeration value="Procurement"/>
          <xsd:enumeration value="IRP-General"/>
          <xsd:enumeration value="Z-Legacy"/>
        </xsd:restriction>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0D43D8-CE50-4AFD-90E1-52E0928D142E}">
  <ds:schemaRefs>
    <ds:schemaRef ds:uri="http://schemas.microsoft.com/sharepoint/v3/contenttype/forms"/>
  </ds:schemaRefs>
</ds:datastoreItem>
</file>

<file path=customXml/itemProps2.xml><?xml version="1.0" encoding="utf-8"?>
<ds:datastoreItem xmlns:ds="http://schemas.openxmlformats.org/officeDocument/2006/customXml" ds:itemID="{BDE79680-8D80-4FE6-9890-7ECD8A4EB4CF}">
  <ds:schemaRefs>
    <ds:schemaRef ds:uri="263dcc5b-2454-4d67-bfd0-48987ca6b20e"/>
    <ds:schemaRef ds:uri="64776ad0-39d4-4130-bf63-b73fdd2264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8E5051-E5FA-43C9-898C-7C7DC65FA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76ad0-39d4-4130-bf63-b73fdd226409"/>
    <ds:schemaRef ds:uri="263dcc5b-2454-4d67-bfd0-48987ca6b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18</Slides>
  <Notes>5</Notes>
  <HiddenSlides>0</HiddenSlide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CPUC White</vt:lpstr>
      <vt:lpstr>CPUC Pale Gold</vt:lpstr>
      <vt:lpstr>CPUC Dark Blue</vt:lpstr>
      <vt:lpstr>CPUC Blue</vt:lpstr>
      <vt:lpstr>CPUC Gold</vt:lpstr>
      <vt:lpstr>CPUC Dark Blue</vt:lpstr>
      <vt:lpstr>CPUC Gold</vt:lpstr>
      <vt:lpstr>Resource Tracking Data </vt:lpstr>
      <vt:lpstr>Notes on Resource Tracking Data</vt:lpstr>
      <vt:lpstr>Part 1: New MW Online</vt:lpstr>
      <vt:lpstr>New MWs - Key Takeaways </vt:lpstr>
      <vt:lpstr>New Energy Resources Online</vt:lpstr>
      <vt:lpstr>New MWs Online - Nameplate By Year and Resource Type</vt:lpstr>
      <vt:lpstr>New MWs Online – Sept NQC By Year and Resource Type</vt:lpstr>
      <vt:lpstr>New MWs Online March 2025 Additions</vt:lpstr>
      <vt:lpstr>PowerPoint Presentation</vt:lpstr>
      <vt:lpstr>PowerPoint Presentation</vt:lpstr>
      <vt:lpstr>Part 2: Integrated Resource Planning Compliance</vt:lpstr>
      <vt:lpstr>PowerPoint Presentation</vt:lpstr>
      <vt:lpstr>Part 3: Expected New MWs  based on LSE Contracts to date</vt:lpstr>
      <vt:lpstr>PowerPoint Presentation</vt:lpstr>
      <vt:lpstr>PowerPoint Presentation</vt:lpstr>
      <vt:lpstr>PowerPoint Presentation</vt:lpstr>
      <vt:lpstr>Links to Other Key References on New Resource Development </vt:lpstr>
      <vt:lpstr>References to Related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revision>412</cp:revision>
  <cp:lastPrinted>2021-11-09T00:59:43Z</cp:lastPrinted>
  <dcterms:created xsi:type="dcterms:W3CDTF">2020-09-24T16:50:09Z</dcterms:created>
  <dcterms:modified xsi:type="dcterms:W3CDTF">2025-05-21T00:22:24Z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