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9" r:id="rId2"/>
  </p:sldMasterIdLst>
  <p:notesMasterIdLst>
    <p:notesMasterId r:id="rId66"/>
  </p:notesMasterIdLst>
  <p:sldIdLst>
    <p:sldId id="259" r:id="rId3"/>
    <p:sldId id="260" r:id="rId4"/>
    <p:sldId id="338" r:id="rId5"/>
    <p:sldId id="363" r:id="rId6"/>
    <p:sldId id="339" r:id="rId7"/>
    <p:sldId id="325" r:id="rId8"/>
    <p:sldId id="340" r:id="rId9"/>
    <p:sldId id="361" r:id="rId10"/>
    <p:sldId id="322" r:id="rId11"/>
    <p:sldId id="362" r:id="rId12"/>
    <p:sldId id="333" r:id="rId13"/>
    <p:sldId id="270" r:id="rId14"/>
    <p:sldId id="331" r:id="rId15"/>
    <p:sldId id="272" r:id="rId16"/>
    <p:sldId id="342" r:id="rId17"/>
    <p:sldId id="273" r:id="rId18"/>
    <p:sldId id="332" r:id="rId19"/>
    <p:sldId id="275" r:id="rId20"/>
    <p:sldId id="343" r:id="rId21"/>
    <p:sldId id="276" r:id="rId22"/>
    <p:sldId id="334" r:id="rId23"/>
    <p:sldId id="278" r:id="rId24"/>
    <p:sldId id="345" r:id="rId25"/>
    <p:sldId id="279" r:id="rId26"/>
    <p:sldId id="335" r:id="rId27"/>
    <p:sldId id="281" r:id="rId28"/>
    <p:sldId id="330" r:id="rId29"/>
    <p:sldId id="346" r:id="rId30"/>
    <p:sldId id="282" r:id="rId31"/>
    <p:sldId id="336" r:id="rId32"/>
    <p:sldId id="284" r:id="rId33"/>
    <p:sldId id="329" r:id="rId34"/>
    <p:sldId id="347" r:id="rId35"/>
    <p:sldId id="316" r:id="rId36"/>
    <p:sldId id="337" r:id="rId37"/>
    <p:sldId id="287" r:id="rId38"/>
    <p:sldId id="348" r:id="rId39"/>
    <p:sldId id="288" r:id="rId40"/>
    <p:sldId id="350" r:id="rId41"/>
    <p:sldId id="290" r:id="rId42"/>
    <p:sldId id="349" r:id="rId43"/>
    <p:sldId id="291" r:id="rId44"/>
    <p:sldId id="351" r:id="rId45"/>
    <p:sldId id="293" r:id="rId46"/>
    <p:sldId id="354" r:id="rId47"/>
    <p:sldId id="294" r:id="rId48"/>
    <p:sldId id="352" r:id="rId49"/>
    <p:sldId id="295" r:id="rId50"/>
    <p:sldId id="355" r:id="rId51"/>
    <p:sldId id="298" r:id="rId52"/>
    <p:sldId id="353" r:id="rId53"/>
    <p:sldId id="300" r:id="rId54"/>
    <p:sldId id="356" r:id="rId55"/>
    <p:sldId id="302" r:id="rId56"/>
    <p:sldId id="358" r:id="rId57"/>
    <p:sldId id="303" r:id="rId58"/>
    <p:sldId id="359" r:id="rId59"/>
    <p:sldId id="306" r:id="rId60"/>
    <p:sldId id="360" r:id="rId61"/>
    <p:sldId id="364" r:id="rId62"/>
    <p:sldId id="318" r:id="rId63"/>
    <p:sldId id="328" r:id="rId64"/>
    <p:sldId id="32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16" userDrawn="1">
          <p15:clr>
            <a:srgbClr val="A4A3A4"/>
          </p15:clr>
        </p15:guide>
        <p15:guide id="2" pos="1200" userDrawn="1">
          <p15:clr>
            <a:srgbClr val="A4A3A4"/>
          </p15:clr>
        </p15:guide>
        <p15:guide id="3" orient="horz" pos="2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10"/>
    <p:restoredTop sz="94643"/>
  </p:normalViewPr>
  <p:slideViewPr>
    <p:cSldViewPr snapToGrid="0" snapToObjects="1">
      <p:cViewPr varScale="1">
        <p:scale>
          <a:sx n="67" d="100"/>
          <a:sy n="67" d="100"/>
        </p:scale>
        <p:origin x="-108" y="-234"/>
      </p:cViewPr>
      <p:guideLst>
        <p:guide orient="horz" pos="3216"/>
        <p:guide orient="horz" pos="235"/>
        <p:guide pos="1200"/>
      </p:guideLst>
    </p:cSldViewPr>
  </p:slideViewPr>
  <p:notesTextViewPr>
    <p:cViewPr>
      <p:scale>
        <a:sx n="1" d="1"/>
        <a:sy n="1" d="1"/>
      </p:scale>
      <p:origin x="0" y="0"/>
    </p:cViewPr>
  </p:notesTextViewPr>
  <p:sorterViewPr>
    <p:cViewPr>
      <p:scale>
        <a:sx n="66" d="100"/>
        <a:sy n="66" d="100"/>
      </p:scale>
      <p:origin x="0" y="3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5C65B-3371-A341-8A85-1078F2343071}"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2578A1-81A5-D741-9942-1F7BFBCDE8F5}" type="slidenum">
              <a:rPr lang="en-US" smtClean="0"/>
              <a:t>‹#›</a:t>
            </a:fld>
            <a:endParaRPr lang="en-US"/>
          </a:p>
        </p:txBody>
      </p:sp>
    </p:spTree>
    <p:extLst>
      <p:ext uri="{BB962C8B-B14F-4D97-AF65-F5344CB8AC3E}">
        <p14:creationId xmlns:p14="http://schemas.microsoft.com/office/powerpoint/2010/main" val="87166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F67F32A7-8B33-0743-914C-50F9B1FFE5ED}" type="slidenum">
              <a:rPr lang="en-US" smtClean="0"/>
              <a:pPr>
                <a:defRPr/>
              </a:pPr>
              <a:t>1</a:t>
            </a:fld>
            <a:endParaRPr lang="en-US" dirty="0"/>
          </a:p>
        </p:txBody>
      </p:sp>
    </p:spTree>
    <p:extLst>
      <p:ext uri="{BB962C8B-B14F-4D97-AF65-F5344CB8AC3E}">
        <p14:creationId xmlns:p14="http://schemas.microsoft.com/office/powerpoint/2010/main" val="38758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 y="512763"/>
            <a:ext cx="12192000" cy="4257236"/>
          </a:xfrm>
          <a:solidFill>
            <a:schemeClr val="accent1"/>
          </a:solidFill>
          <a:ln>
            <a:solidFill>
              <a:schemeClr val="accent1"/>
            </a:solidFill>
          </a:ln>
        </p:spPr>
        <p:txBody>
          <a:bodyPr/>
          <a:lstStyle/>
          <a:p>
            <a:endParaRPr lang="en-US"/>
          </a:p>
        </p:txBody>
      </p:sp>
      <p:sp>
        <p:nvSpPr>
          <p:cNvPr id="2" name="Title 1"/>
          <p:cNvSpPr>
            <a:spLocks noGrp="1"/>
          </p:cNvSpPr>
          <p:nvPr>
            <p:ph type="ctrTitle"/>
          </p:nvPr>
        </p:nvSpPr>
        <p:spPr>
          <a:xfrm>
            <a:off x="1524000" y="512758"/>
            <a:ext cx="9144000" cy="2387600"/>
          </a:xfrm>
        </p:spPr>
        <p:txBody>
          <a:bodyPr anchor="b">
            <a:normAutofit/>
          </a:bodyPr>
          <a:lstStyle>
            <a:lvl1pPr algn="ct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11423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12"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48606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41161" b="8962"/>
          <a:stretch/>
        </p:blipFill>
        <p:spPr>
          <a:xfrm>
            <a:off x="0" y="2760368"/>
            <a:ext cx="12192000" cy="4238948"/>
          </a:xfrm>
          <a:prstGeom prst="rect">
            <a:avLst/>
          </a:prstGeom>
        </p:spPr>
      </p:pic>
      <p:sp>
        <p:nvSpPr>
          <p:cNvPr id="10" name="Rectangle 9"/>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23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75867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4" name="Picture 3" descr="woman designing-shutterstock_394584256.jpg"/>
          <p:cNvPicPr>
            <a:picLocks noChangeAspect="1"/>
          </p:cNvPicPr>
          <p:nvPr userDrawn="1"/>
        </p:nvPicPr>
        <p:blipFill>
          <a:blip r:embed="rId2">
            <a:alphaModFix amt="29000"/>
            <a:extLst>
              <a:ext uri="{28A0092B-C50C-407E-A947-70E740481C1C}">
                <a14:useLocalDpi xmlns:a14="http://schemas.microsoft.com/office/drawing/2010/main" val="0"/>
              </a:ext>
            </a:extLst>
          </a:blip>
          <a:stretch>
            <a:fillRect/>
          </a:stretch>
        </p:blipFill>
        <p:spPr>
          <a:xfrm>
            <a:off x="0" y="0"/>
            <a:ext cx="12435840" cy="6885892"/>
          </a:xfrm>
          <a:prstGeom prst="rect">
            <a:avLst/>
          </a:prstGeom>
        </p:spPr>
      </p:pic>
      <p:sp>
        <p:nvSpPr>
          <p:cNvPr id="5" name="Footer Placeholder 3"/>
          <p:cNvSpPr>
            <a:spLocks noGrp="1"/>
          </p:cNvSpPr>
          <p:nvPr>
            <p:ph type="ftr" sz="quarter" idx="4294967295"/>
          </p:nvPr>
        </p:nvSpPr>
        <p:spPr>
          <a:xfrm>
            <a:off x="6895581" y="6356349"/>
            <a:ext cx="2978150" cy="365125"/>
          </a:xfrm>
          <a:prstGeom prst="rect">
            <a:avLst/>
          </a:prstGeom>
        </p:spPr>
        <p:txBody>
          <a:bodyPr/>
          <a:lstStyle/>
          <a:p>
            <a:pPr>
              <a:defRPr/>
            </a:pPr>
            <a:r>
              <a:rPr lang="en-US" dirty="0" smtClean="0"/>
              <a:t>Design Thinking Rate Research| March 2017</a:t>
            </a:r>
            <a:endParaRPr lang="en-US" dirty="0"/>
          </a:p>
        </p:txBody>
      </p:sp>
      <p:sp>
        <p:nvSpPr>
          <p:cNvPr id="6" name="Title 1"/>
          <p:cNvSpPr>
            <a:spLocks noGrp="1"/>
          </p:cNvSpPr>
          <p:nvPr>
            <p:ph type="title"/>
          </p:nvPr>
        </p:nvSpPr>
        <p:spPr>
          <a:xfrm>
            <a:off x="838200" y="500062"/>
            <a:ext cx="10515600" cy="1325563"/>
          </a:xfrm>
        </p:spPr>
        <p:txBody>
          <a:bodyPr/>
          <a:lstStyle/>
          <a:p>
            <a:r>
              <a:rPr lang="en-US" dirty="0" smtClean="0"/>
              <a:t>Click to edit Master title style</a:t>
            </a:r>
            <a:endParaRPr lang="en-US" dirty="0"/>
          </a:p>
        </p:txBody>
      </p:sp>
      <p:sp>
        <p:nvSpPr>
          <p:cNvPr id="9" name="Content Placeholder 2"/>
          <p:cNvSpPr>
            <a:spLocks noGrp="1"/>
          </p:cNvSpPr>
          <p:nvPr>
            <p:ph idx="1"/>
          </p:nvPr>
        </p:nvSpPr>
        <p:spPr>
          <a:xfrm>
            <a:off x="838200" y="1825625"/>
            <a:ext cx="9153698" cy="4351338"/>
          </a:xfrm>
        </p:spPr>
        <p:txBody>
          <a:bodyPr/>
          <a:lstStyle>
            <a:lvl1pPr>
              <a:defRPr sz="22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071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
        <p:nvSpPr>
          <p:cNvPr id="4" name="Rectangle 3"/>
          <p:cNvSpPr/>
          <p:nvPr userDrawn="1"/>
        </p:nvSpPr>
        <p:spPr>
          <a:xfrm>
            <a:off x="0" y="2836135"/>
            <a:ext cx="12192000" cy="4043297"/>
          </a:xfrm>
          <a:prstGeom prst="rect">
            <a:avLst/>
          </a:prstGeom>
          <a:blipFill>
            <a:blip r:embed="rId2"/>
            <a:srcRect/>
            <a:stretch>
              <a:fillRect t="-126655" b="-1266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16378" y="2836135"/>
            <a:ext cx="12308378" cy="4213058"/>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206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8" name="Picture 7"/>
          <p:cNvPicPr>
            <a:picLocks/>
          </p:cNvPicPr>
          <p:nvPr userDrawn="1"/>
        </p:nvPicPr>
        <p:blipFill rotWithShape="1">
          <a:blip r:embed="rId2">
            <a:extLst>
              <a:ext uri="{28A0092B-C50C-407E-A947-70E740481C1C}">
                <a14:useLocalDpi xmlns:a14="http://schemas.microsoft.com/office/drawing/2010/main" val="0"/>
              </a:ext>
            </a:extLst>
          </a:blip>
          <a:srcRect t="15193" b="35178"/>
          <a:stretch/>
        </p:blipFill>
        <p:spPr>
          <a:xfrm>
            <a:off x="0" y="3006321"/>
            <a:ext cx="12192000" cy="4032873"/>
          </a:xfrm>
          <a:prstGeom prst="rect">
            <a:avLst/>
          </a:prstGeom>
        </p:spPr>
      </p:pic>
      <p:sp>
        <p:nvSpPr>
          <p:cNvPr id="9" name="Rectangle 8"/>
          <p:cNvSpPr/>
          <p:nvPr userDrawn="1"/>
        </p:nvSpPr>
        <p:spPr>
          <a:xfrm>
            <a:off x="-232756" y="2987578"/>
            <a:ext cx="12424756" cy="4277745"/>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70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0524" b="40006"/>
          <a:stretch/>
        </p:blipFill>
        <p:spPr>
          <a:xfrm>
            <a:off x="-20868" y="2825126"/>
            <a:ext cx="12212868" cy="4032874"/>
          </a:xfrm>
          <a:prstGeom prst="rect">
            <a:avLst/>
          </a:prstGeom>
        </p:spPr>
      </p:pic>
      <p:sp>
        <p:nvSpPr>
          <p:cNvPr id="11" name="Rectangle 10"/>
          <p:cNvSpPr/>
          <p:nvPr userDrawn="1"/>
        </p:nvSpPr>
        <p:spPr>
          <a:xfrm>
            <a:off x="-149629" y="2825126"/>
            <a:ext cx="12341629" cy="4307194"/>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156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Design Thinking Rate Research| March 2017</a:t>
            </a:r>
            <a:endParaRPr lang="en-US" dirty="0"/>
          </a:p>
        </p:txBody>
      </p:sp>
      <p:sp>
        <p:nvSpPr>
          <p:cNvPr id="4" name="Slide Number Placeholder 3"/>
          <p:cNvSpPr>
            <a:spLocks noGrp="1"/>
          </p:cNvSpPr>
          <p:nvPr>
            <p:ph type="sldNum" sz="quarter" idx="11"/>
          </p:nvPr>
        </p:nvSpPr>
        <p:spPr/>
        <p:txBody>
          <a:bodyPr/>
          <a:lstStyle/>
          <a:p>
            <a:fld id="{D5AAA883-35F0-C541-A8BF-75C5332356D1}" type="slidenum">
              <a:rPr lang="en-US" smtClean="0"/>
              <a:pPr/>
              <a:t>‹#›</a:t>
            </a:fld>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t="7610" b="17584"/>
          <a:stretch/>
        </p:blipFill>
        <p:spPr>
          <a:xfrm>
            <a:off x="-50569" y="2743335"/>
            <a:ext cx="12263556" cy="4114665"/>
          </a:xfrm>
          <a:prstGeom prst="rect">
            <a:avLst/>
          </a:prstGeom>
        </p:spPr>
      </p:pic>
      <p:sp>
        <p:nvSpPr>
          <p:cNvPr id="6" name="Rectangle 5"/>
          <p:cNvSpPr/>
          <p:nvPr userDrawn="1"/>
        </p:nvSpPr>
        <p:spPr>
          <a:xfrm>
            <a:off x="-71661" y="2743335"/>
            <a:ext cx="12263661" cy="4114665"/>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71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28092" b="22685"/>
          <a:stretch/>
        </p:blipFill>
        <p:spPr>
          <a:xfrm>
            <a:off x="-581910" y="2852185"/>
            <a:ext cx="12773910" cy="4197008"/>
          </a:xfrm>
          <a:prstGeom prst="rect">
            <a:avLst/>
          </a:prstGeom>
        </p:spPr>
      </p:pic>
      <p:sp>
        <p:nvSpPr>
          <p:cNvPr id="11" name="Rectangle 10"/>
          <p:cNvSpPr/>
          <p:nvPr userDrawn="1"/>
        </p:nvSpPr>
        <p:spPr>
          <a:xfrm>
            <a:off x="-382385" y="2852185"/>
            <a:ext cx="12574385" cy="4313386"/>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304933" y="0"/>
            <a:ext cx="2080131" cy="5074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572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9"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263221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9"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5495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13"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863720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6460" y="1915724"/>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dirty="0"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spcBef>
                <a:spcPts val="600"/>
              </a:spcBef>
              <a:buNone/>
              <a:defRPr sz="2000">
                <a:latin typeface="+mn-lt"/>
              </a:defRPr>
            </a:lvl1pPr>
            <a:lvl2pPr marL="234950" indent="-220663">
              <a:spcBef>
                <a:spcPts val="600"/>
              </a:spcBef>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7"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18"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13" name="Picture 6" descr="http://www.balita.com/wp-content/uploads/2012/11/Southern-California-EDISON-SCE-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944610"/>
            <a:ext cx="1700892" cy="873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balita.com/wp-content/uploads/2012/11/Southern-California-EDISON-SCE-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1261" y="1139162"/>
            <a:ext cx="1700892" cy="87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filipinodaily.com/wp-content/uploads/2013/07/PGE_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9820" y="1093790"/>
            <a:ext cx="836738" cy="782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omepage - SDG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22081" y="1099563"/>
            <a:ext cx="1380510" cy="77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089883"/>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Footer Placeholder 4"/>
          <p:cNvSpPr>
            <a:spLocks noGrp="1"/>
          </p:cNvSpPr>
          <p:nvPr>
            <p:ph type="ftr" sz="quarter" idx="11"/>
          </p:nvPr>
        </p:nvSpPr>
        <p:spPr>
          <a:xfrm>
            <a:off x="7232072" y="6381173"/>
            <a:ext cx="2978727" cy="365125"/>
          </a:xfrm>
          <a:prstGeom prst="rect">
            <a:avLst/>
          </a:prstGeom>
        </p:spPr>
        <p:txBody>
          <a:bodyPr/>
          <a:lstStyle/>
          <a:p>
            <a:r>
              <a:rPr lang="en-US" dirty="0" smtClean="0"/>
              <a:t>Design Thinking Rate Research| March 2017</a:t>
            </a:r>
            <a:endParaRPr lang="en-US" dirty="0"/>
          </a:p>
        </p:txBody>
      </p:sp>
      <p:sp>
        <p:nvSpPr>
          <p:cNvPr id="14" name="Slide Number Placeholder 5"/>
          <p:cNvSpPr>
            <a:spLocks noGrp="1"/>
          </p:cNvSpPr>
          <p:nvPr>
            <p:ph type="sldNum" sz="quarter" idx="16"/>
          </p:nvPr>
        </p:nvSpPr>
        <p:spPr>
          <a:xfrm>
            <a:off x="10668000" y="6356350"/>
            <a:ext cx="685800" cy="365125"/>
          </a:xfrm>
          <a:prstGeom prst="rect">
            <a:avLst/>
          </a:prstGeom>
        </p:spPr>
        <p:txBody>
          <a:bodyPr/>
          <a:lstStyle/>
          <a:p>
            <a:fld id="{D5AAA883-35F0-C541-A8BF-75C5332356D1}" type="slidenum">
              <a:rPr lang="en-US" smtClean="0"/>
              <a:t>‹#›</a:t>
            </a:fld>
            <a:endParaRPr lang="en-US" dirty="0"/>
          </a:p>
        </p:txBody>
      </p:sp>
    </p:spTree>
    <p:extLst>
      <p:ext uri="{BB962C8B-B14F-4D97-AF65-F5344CB8AC3E}">
        <p14:creationId xmlns:p14="http://schemas.microsoft.com/office/powerpoint/2010/main" val="1433581831"/>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Footer Placeholder 4"/>
          <p:cNvSpPr>
            <a:spLocks noGrp="1"/>
          </p:cNvSpPr>
          <p:nvPr>
            <p:ph type="ftr" sz="quarter" idx="10"/>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4"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956808533"/>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98494"/>
            <a:ext cx="10972800" cy="4410636"/>
          </a:xfrm>
        </p:spPr>
        <p:txBody>
          <a:bodyPr>
            <a:normAutofit/>
          </a:bodyPr>
          <a:lstStyle>
            <a:lvl1pPr marL="0" indent="0">
              <a:buClr>
                <a:schemeClr val="tx2"/>
              </a:buClr>
              <a:buFont typeface="Arial"/>
              <a:buNone/>
              <a:defRPr sz="2000" b="0" i="0">
                <a:solidFill>
                  <a:schemeClr val="tx1"/>
                </a:solidFill>
                <a:latin typeface="+mn-lt"/>
                <a:cs typeface="Helvetica"/>
              </a:defRPr>
            </a:lvl1pPr>
            <a:lvl2pPr marL="519113" indent="-285750">
              <a:buClr>
                <a:schemeClr val="tx2"/>
              </a:buClr>
              <a:buFont typeface="Arial"/>
              <a:buChar char="•"/>
              <a:defRPr sz="1600">
                <a:solidFill>
                  <a:schemeClr val="tx1"/>
                </a:solidFill>
                <a:latin typeface="Helvetica"/>
                <a:cs typeface="Helvetica"/>
              </a:defRPr>
            </a:lvl2pPr>
            <a:lvl3pPr marL="974725" indent="-228600">
              <a:buClr>
                <a:schemeClr val="tx2"/>
              </a:buClr>
              <a:buFont typeface="Arial"/>
              <a:buChar char="•"/>
              <a:defRPr sz="1400">
                <a:solidFill>
                  <a:schemeClr val="tx1"/>
                </a:solidFill>
                <a:latin typeface="Helvetica"/>
                <a:cs typeface="Helvetica"/>
              </a:defRPr>
            </a:lvl3pPr>
            <a:lvl4pPr marL="1474788" indent="-228600">
              <a:buClr>
                <a:schemeClr val="tx2"/>
              </a:buClr>
              <a:buFont typeface="Arial"/>
              <a:buChar char="•"/>
              <a:defRPr sz="1400">
                <a:solidFill>
                  <a:schemeClr val="tx1"/>
                </a:solidFill>
                <a:latin typeface="Helvetica"/>
                <a:cs typeface="Helvetica"/>
              </a:defRPr>
            </a:lvl4pPr>
            <a:lvl5pPr marL="1946275" indent="-228600">
              <a:buClr>
                <a:schemeClr val="tx2"/>
              </a:buClr>
              <a:buFont typeface="Arial"/>
              <a:buChar char="•"/>
              <a:defRPr sz="1400">
                <a:solidFill>
                  <a:schemeClr val="tx1"/>
                </a:solidFill>
                <a:latin typeface="Helvetica"/>
                <a:cs typeface="Helvetica"/>
              </a:defRPr>
            </a:lvl5pPr>
          </a:lstStyle>
          <a:p>
            <a:pPr lvl="0"/>
            <a:r>
              <a:rPr lang="en-US" dirty="0" smtClean="0"/>
              <a:t>Click to edit Master text styles</a:t>
            </a:r>
          </a:p>
        </p:txBody>
      </p:sp>
      <p:sp>
        <p:nvSpPr>
          <p:cNvPr id="5"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537931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Footer Placeholder 4"/>
          <p:cNvSpPr>
            <a:spLocks noGrp="1"/>
          </p:cNvSpPr>
          <p:nvPr>
            <p:ph type="ftr" sz="quarter" idx="10"/>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4"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581902718"/>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Footer Placeholder 4"/>
          <p:cNvSpPr>
            <a:spLocks noGrp="1"/>
          </p:cNvSpPr>
          <p:nvPr>
            <p:ph type="ftr" sz="quarter" idx="10"/>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4"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810275018"/>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Footer Placeholder 4"/>
          <p:cNvSpPr>
            <a:spLocks noGrp="1"/>
          </p:cNvSpPr>
          <p:nvPr>
            <p:ph type="ftr" sz="quarter" idx="10"/>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4"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932682123"/>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87170800"/>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7" name="Footer Placeholder 2"/>
          <p:cNvSpPr>
            <a:spLocks noGrp="1"/>
          </p:cNvSpPr>
          <p:nvPr>
            <p:ph type="ftr" sz="quarter" idx="11"/>
          </p:nvPr>
        </p:nvSpPr>
        <p:spPr>
          <a:xfrm>
            <a:off x="6072095" y="6542690"/>
            <a:ext cx="5233533" cy="315310"/>
          </a:xfrm>
          <a:prstGeom prst="rect">
            <a:avLst/>
          </a:prstGeom>
        </p:spPr>
        <p:txBody>
          <a:bodyPr/>
          <a:lstStyle>
            <a:lvl1pPr fontAlgn="auto">
              <a:spcBef>
                <a:spcPts val="0"/>
              </a:spcBef>
              <a:spcAft>
                <a:spcPts val="0"/>
              </a:spcAft>
              <a:defRPr sz="1200">
                <a:solidFill>
                  <a:schemeClr val="bg1"/>
                </a:solidFill>
                <a:latin typeface="+mn-lt"/>
                <a:ea typeface="+mn-ea"/>
                <a:cs typeface="+mn-cs"/>
              </a:defRPr>
            </a:lvl1pPr>
          </a:lstStyle>
          <a:p>
            <a:pPr>
              <a:defRPr/>
            </a:pPr>
            <a:r>
              <a:rPr lang="en-US" smtClean="0"/>
              <a:t>Design Thinking Rate Research| March 2017</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80158103"/>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7" name="Footer Placeholder 2"/>
          <p:cNvSpPr>
            <a:spLocks noGrp="1"/>
          </p:cNvSpPr>
          <p:nvPr>
            <p:ph type="ftr" sz="quarter" idx="11"/>
          </p:nvPr>
        </p:nvSpPr>
        <p:spPr>
          <a:xfrm>
            <a:off x="6072095" y="6542690"/>
            <a:ext cx="5233533" cy="315310"/>
          </a:xfrm>
          <a:prstGeom prst="rect">
            <a:avLst/>
          </a:prstGeom>
        </p:spPr>
        <p:txBody>
          <a:bodyPr/>
          <a:lstStyle>
            <a:lvl1pPr fontAlgn="auto">
              <a:spcBef>
                <a:spcPts val="0"/>
              </a:spcBef>
              <a:spcAft>
                <a:spcPts val="0"/>
              </a:spcAft>
              <a:defRPr sz="1200">
                <a:solidFill>
                  <a:schemeClr val="bg1"/>
                </a:solidFill>
                <a:latin typeface="+mn-lt"/>
                <a:ea typeface="+mn-ea"/>
                <a:cs typeface="+mn-cs"/>
              </a:defRPr>
            </a:lvl1pPr>
          </a:lstStyle>
          <a:p>
            <a:pPr>
              <a:defRPr/>
            </a:pPr>
            <a:r>
              <a:rPr lang="en-US" smtClean="0"/>
              <a:t>Design Thinking Rate Research| March 2017</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47777051"/>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017010"/>
            <a:ext cx="10515600" cy="2852737"/>
          </a:xfrm>
        </p:spPr>
        <p:txBody>
          <a:bodyPr anchor="b">
            <a:normAutofit/>
          </a:bodyPr>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41322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11"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345900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7" name="Footer Placeholder 2"/>
          <p:cNvSpPr>
            <a:spLocks noGrp="1"/>
          </p:cNvSpPr>
          <p:nvPr>
            <p:ph type="ftr" sz="quarter" idx="11"/>
          </p:nvPr>
        </p:nvSpPr>
        <p:spPr>
          <a:xfrm>
            <a:off x="6072095" y="6542690"/>
            <a:ext cx="5233533" cy="315310"/>
          </a:xfrm>
          <a:prstGeom prst="rect">
            <a:avLst/>
          </a:prstGeom>
        </p:spPr>
        <p:txBody>
          <a:bodyPr/>
          <a:lstStyle>
            <a:lvl1pPr fontAlgn="auto">
              <a:spcBef>
                <a:spcPts val="0"/>
              </a:spcBef>
              <a:spcAft>
                <a:spcPts val="0"/>
              </a:spcAft>
              <a:defRPr sz="1200">
                <a:solidFill>
                  <a:schemeClr val="bg1"/>
                </a:solidFill>
                <a:latin typeface="+mn-lt"/>
                <a:ea typeface="+mn-ea"/>
                <a:cs typeface="+mn-cs"/>
              </a:defRPr>
            </a:lvl1pPr>
          </a:lstStyle>
          <a:p>
            <a:pPr>
              <a:defRPr/>
            </a:pPr>
            <a:r>
              <a:rPr lang="en-US" smtClean="0"/>
              <a:t>Design Thinking Rate Research| March 2017</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40249956"/>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236666"/>
            <a:ext cx="343049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1" y="1960170"/>
            <a:ext cx="343049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0" name="Title Placeholder 1"/>
          <p:cNvSpPr>
            <a:spLocks noGrp="1"/>
          </p:cNvSpPr>
          <p:nvPr>
            <p:ph type="title"/>
          </p:nvPr>
        </p:nvSpPr>
        <p:spPr>
          <a:xfrm>
            <a:off x="609600" y="93197"/>
            <a:ext cx="10972800" cy="995430"/>
          </a:xfrm>
          <a:prstGeom prst="rect">
            <a:avLst/>
          </a:prstGeom>
        </p:spPr>
        <p:txBody>
          <a:bodyPr rtlCol="0">
            <a:normAutofit/>
          </a:bodyPr>
          <a:lstStyle/>
          <a:p>
            <a:r>
              <a:rPr lang="en-US" smtClean="0"/>
              <a:t>Click to edit Master title style</a:t>
            </a:r>
            <a:endParaRPr lang="en-US" dirty="0"/>
          </a:p>
        </p:txBody>
      </p:sp>
      <p:sp>
        <p:nvSpPr>
          <p:cNvPr id="7" name="Footer Placeholder 2"/>
          <p:cNvSpPr>
            <a:spLocks noGrp="1"/>
          </p:cNvSpPr>
          <p:nvPr>
            <p:ph type="ftr" sz="quarter" idx="11"/>
          </p:nvPr>
        </p:nvSpPr>
        <p:spPr>
          <a:xfrm>
            <a:off x="6072095" y="6542690"/>
            <a:ext cx="5233533" cy="315310"/>
          </a:xfrm>
          <a:prstGeom prst="rect">
            <a:avLst/>
          </a:prstGeom>
        </p:spPr>
        <p:txBody>
          <a:bodyPr/>
          <a:lstStyle>
            <a:lvl1pPr fontAlgn="auto">
              <a:spcBef>
                <a:spcPts val="0"/>
              </a:spcBef>
              <a:spcAft>
                <a:spcPts val="0"/>
              </a:spcAft>
              <a:defRPr sz="1200">
                <a:solidFill>
                  <a:schemeClr val="bg1"/>
                </a:solidFill>
                <a:latin typeface="+mn-lt"/>
                <a:ea typeface="+mn-ea"/>
                <a:cs typeface="+mn-cs"/>
              </a:defRPr>
            </a:lvl1pPr>
          </a:lstStyle>
          <a:p>
            <a:pPr>
              <a:defRPr/>
            </a:pPr>
            <a:r>
              <a:rPr lang="en-US" smtClean="0"/>
              <a:t>Design Thinking Rate Research| March 2017</a:t>
            </a:r>
            <a:endParaRPr lang="en-US" dirty="0"/>
          </a:p>
        </p:txBody>
      </p:sp>
      <p:sp>
        <p:nvSpPr>
          <p:cNvPr id="8" name="Text Placeholder 2"/>
          <p:cNvSpPr>
            <a:spLocks noGrp="1"/>
          </p:cNvSpPr>
          <p:nvPr>
            <p:ph type="body" idx="12"/>
          </p:nvPr>
        </p:nvSpPr>
        <p:spPr>
          <a:xfrm>
            <a:off x="4279155" y="1220900"/>
            <a:ext cx="3538069"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13"/>
          </p:nvPr>
        </p:nvSpPr>
        <p:spPr>
          <a:xfrm>
            <a:off x="4279154" y="1944404"/>
            <a:ext cx="3538071"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1" name="Text Placeholder 2"/>
          <p:cNvSpPr>
            <a:spLocks noGrp="1"/>
          </p:cNvSpPr>
          <p:nvPr>
            <p:ph type="body" idx="14"/>
          </p:nvPr>
        </p:nvSpPr>
        <p:spPr>
          <a:xfrm>
            <a:off x="8056284" y="1220900"/>
            <a:ext cx="3512105" cy="639762"/>
          </a:xfrm>
        </p:spPr>
        <p:txBody>
          <a:bodyPr anchor="b">
            <a:no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5"/>
          </p:nvPr>
        </p:nvSpPr>
        <p:spPr>
          <a:xfrm>
            <a:off x="8056284" y="1944404"/>
            <a:ext cx="3512105" cy="4440626"/>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48976043"/>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6460" y="2593560"/>
            <a:ext cx="3430495" cy="4128539"/>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9" name="Content Placeholder 3"/>
          <p:cNvSpPr>
            <a:spLocks noGrp="1"/>
          </p:cNvSpPr>
          <p:nvPr>
            <p:ph sz="half" idx="13"/>
          </p:nvPr>
        </p:nvSpPr>
        <p:spPr>
          <a:xfrm>
            <a:off x="4279154" y="2622240"/>
            <a:ext cx="3538071" cy="4128539"/>
          </a:xfrm>
        </p:spPr>
        <p:txBody>
          <a:bodyPr/>
          <a:lstStyle>
            <a:lvl1pPr marL="0" indent="0">
              <a:spcBef>
                <a:spcPts val="600"/>
              </a:spcBef>
              <a:buNone/>
              <a:defRPr sz="2000">
                <a:latin typeface="+mn-lt"/>
              </a:defRPr>
            </a:lvl1pPr>
            <a:lvl2pPr marL="234950" indent="-220663">
              <a:spcBef>
                <a:spcPts val="600"/>
              </a:spcBef>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2" name="Content Placeholder 3"/>
          <p:cNvSpPr>
            <a:spLocks noGrp="1"/>
          </p:cNvSpPr>
          <p:nvPr>
            <p:ph sz="half" idx="15"/>
          </p:nvPr>
        </p:nvSpPr>
        <p:spPr>
          <a:xfrm>
            <a:off x="8056284" y="2622240"/>
            <a:ext cx="3512105" cy="4128539"/>
          </a:xfrm>
        </p:spPr>
        <p:txBody>
          <a:bodyPr/>
          <a:lstStyle>
            <a:lvl1pPr marL="0" indent="0">
              <a:buNone/>
              <a:defRPr sz="2000">
                <a:latin typeface="+mn-lt"/>
              </a:defRPr>
            </a:lvl1pPr>
            <a:lvl2pPr marL="234950" indent="-220663">
              <a:tabLst/>
              <a:defRPr sz="2000">
                <a:latin typeface="+mn-lt"/>
              </a:defRPr>
            </a:lvl2pPr>
            <a:lvl3pPr marL="234950" indent="-220663">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7"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18"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14" name="Picture 6" descr="http://www.balita.com/wp-content/uploads/2012/11/Southern-California-EDISON-SCE-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1261" y="1631663"/>
            <a:ext cx="1700892" cy="87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filipinodaily.com/wp-content/uploads/2013/07/PGE_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9820" y="1586291"/>
            <a:ext cx="836738" cy="782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omepage - SDG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54225" y="1641929"/>
            <a:ext cx="1380510" cy="776865"/>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a:spLocks noGrp="1"/>
          </p:cNvSpPr>
          <p:nvPr>
            <p:ph type="title"/>
          </p:nvPr>
        </p:nvSpPr>
        <p:spPr>
          <a:xfrm>
            <a:off x="838200" y="500062"/>
            <a:ext cx="10515600" cy="13255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9835738"/>
      </p:ext>
    </p:extLst>
  </p:cSld>
  <p:clrMapOvr>
    <a:masterClrMapping/>
  </p:clrMapOvr>
  <p:extLst mod="1">
    <p:ext uri="{DCECCB84-F9BA-43D5-87BE-67443E8EF086}">
      <p15:sldGuideLst xmlns:p15="http://schemas.microsoft.com/office/powerpoint/2012/main" xmlns="">
        <p15:guide id="1" orient="horz" pos="768">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352826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54559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901778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397740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506565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224509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99668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9"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319840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966887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462984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054902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F70BE4-A1AA-754E-A1F3-14AFCD400537}" type="datetimeFigureOut">
              <a:rPr lang="en-US" smtClean="0"/>
              <a:t>3/22/2017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FAC673-79E2-3D49-9A3F-A63783B9698A}" type="slidenum">
              <a:rPr lang="en-US" smtClean="0"/>
              <a:t>‹#›</a:t>
            </a:fld>
            <a:endParaRPr lang="en-US"/>
          </a:p>
        </p:txBody>
      </p:sp>
    </p:spTree>
    <p:extLst>
      <p:ext uri="{BB962C8B-B14F-4D97-AF65-F5344CB8AC3E}">
        <p14:creationId xmlns:p14="http://schemas.microsoft.com/office/powerpoint/2010/main" val="11983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1"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41539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7"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8884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6705600" y="6381173"/>
            <a:ext cx="3505199" cy="365125"/>
          </a:xfrm>
          <a:prstGeom prst="rect">
            <a:avLst/>
          </a:prstGeom>
        </p:spPr>
        <p:txBody>
          <a:bodyPr/>
          <a:lstStyle>
            <a:lvl1pPr>
              <a:defRPr sz="1200"/>
            </a:lvl1pPr>
          </a:lstStyle>
          <a:p>
            <a:r>
              <a:rPr lang="en-US" dirty="0" smtClean="0"/>
              <a:t>Design Thinking Rate Research| March 2017</a:t>
            </a:r>
            <a:endParaRPr lang="en-US" dirty="0"/>
          </a:p>
        </p:txBody>
      </p:sp>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
        <p:nvSpPr>
          <p:cNvPr id="2" name="Rectangular Callout 1"/>
          <p:cNvSpPr/>
          <p:nvPr userDrawn="1"/>
        </p:nvSpPr>
        <p:spPr>
          <a:xfrm>
            <a:off x="864524" y="897775"/>
            <a:ext cx="8728363" cy="4455621"/>
          </a:xfrm>
          <a:prstGeom prst="wedgeRectCallout">
            <a:avLst>
              <a:gd name="adj1" fmla="val 70977"/>
              <a:gd name="adj2" fmla="val -44590"/>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581891" y="399011"/>
            <a:ext cx="8944494" cy="488788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8415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5" r="-1" b="15626"/>
          <a:stretch/>
        </p:blipFill>
        <p:spPr>
          <a:xfrm>
            <a:off x="-216131" y="0"/>
            <a:ext cx="12408131" cy="6979574"/>
          </a:xfrm>
          <a:prstGeom prst="rect">
            <a:avLst/>
          </a:prstGeom>
        </p:spPr>
      </p:pic>
      <p:sp>
        <p:nvSpPr>
          <p:cNvPr id="12" name="Rectangle 11"/>
          <p:cNvSpPr/>
          <p:nvPr userDrawn="1"/>
        </p:nvSpPr>
        <p:spPr>
          <a:xfrm>
            <a:off x="0" y="3984678"/>
            <a:ext cx="10820400" cy="164975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01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Design Thinking Rate Research| March 2017</a:t>
            </a:r>
            <a:endParaRPr lang="en-US" dirty="0"/>
          </a:p>
        </p:txBody>
      </p:sp>
      <p:sp>
        <p:nvSpPr>
          <p:cNvPr id="4" name="Slide Number Placeholder 3"/>
          <p:cNvSpPr>
            <a:spLocks noGrp="1"/>
          </p:cNvSpPr>
          <p:nvPr>
            <p:ph type="sldNum" sz="quarter" idx="11"/>
          </p:nvPr>
        </p:nvSpPr>
        <p:spPr/>
        <p:txBody>
          <a:bodyPr/>
          <a:lstStyle/>
          <a:p>
            <a:fld id="{D5AAA883-35F0-C541-A8BF-75C5332356D1}" type="slidenum">
              <a:rPr lang="en-US" smtClean="0"/>
              <a:pPr/>
              <a:t>‹#›</a:t>
            </a:fld>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8913" t="2856" r="19967" b="15199"/>
          <a:stretch/>
        </p:blipFill>
        <p:spPr>
          <a:xfrm>
            <a:off x="7448835" y="647410"/>
            <a:ext cx="4480560" cy="4011575"/>
          </a:xfrm>
          <a:prstGeom prst="hexagon">
            <a:avLst/>
          </a:prstGeom>
        </p:spPr>
      </p:pic>
      <p:sp>
        <p:nvSpPr>
          <p:cNvPr id="6" name="Rectangle 5"/>
          <p:cNvSpPr/>
          <p:nvPr userDrawn="1"/>
        </p:nvSpPr>
        <p:spPr>
          <a:xfrm>
            <a:off x="1023320" y="1690687"/>
            <a:ext cx="5676738" cy="4045095"/>
          </a:xfrm>
          <a:prstGeom prst="rect">
            <a:avLst/>
          </a:prstGeom>
          <a:solidFill>
            <a:schemeClr val="tx2">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32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descr="http://filipinodaily.com/wp-content/uploads/2013/07/PGE_logo.jpg"/>
          <p:cNvPicPr>
            <a:picLocks noChangeAspect="1" noChangeArrowheads="1"/>
          </p:cNvPicPr>
          <p:nvPr userDrawn="1"/>
        </p:nvPicPr>
        <p:blipFill>
          <a:blip r:embed="rId33">
            <a:extLst>
              <a:ext uri="{28A0092B-C50C-407E-A947-70E740481C1C}">
                <a14:useLocalDpi xmlns:a14="http://schemas.microsoft.com/office/drawing/2010/main" val="0"/>
              </a:ext>
            </a:extLst>
          </a:blip>
          <a:srcRect/>
          <a:stretch>
            <a:fillRect/>
          </a:stretch>
        </p:blipFill>
        <p:spPr bwMode="auto">
          <a:xfrm>
            <a:off x="2577924" y="5920581"/>
            <a:ext cx="836738" cy="782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omepage - SDGE"/>
          <p:cNvPicPr>
            <a:picLocks noChangeAspect="1" noChangeArrowheads="1"/>
          </p:cNvPicPr>
          <p:nvPr userDrawn="1"/>
        </p:nvPicPr>
        <p:blipFill>
          <a:blip r:embed="rId34">
            <a:extLst>
              <a:ext uri="{28A0092B-C50C-407E-A947-70E740481C1C}">
                <a14:useLocalDpi xmlns:a14="http://schemas.microsoft.com/office/drawing/2010/main" val="0"/>
              </a:ext>
            </a:extLst>
          </a:blip>
          <a:srcRect/>
          <a:stretch>
            <a:fillRect/>
          </a:stretch>
        </p:blipFill>
        <p:spPr bwMode="auto">
          <a:xfrm>
            <a:off x="3453494" y="5920581"/>
            <a:ext cx="1380510" cy="776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balita.com/wp-content/uploads/2012/11/Southern-California-EDISON-SCE-logo.jpg"/>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838200" y="5944610"/>
            <a:ext cx="1700892" cy="873125"/>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p:cNvSpPr>
            <a:spLocks noGrp="1"/>
          </p:cNvSpPr>
          <p:nvPr>
            <p:ph type="ftr" sz="quarter" idx="3"/>
          </p:nvPr>
        </p:nvSpPr>
        <p:spPr>
          <a:xfrm>
            <a:off x="7232072" y="6381173"/>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15"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28031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1" r:id="rId8"/>
    <p:sldLayoutId id="2147483692" r:id="rId9"/>
    <p:sldLayoutId id="2147483672" r:id="rId10"/>
    <p:sldLayoutId id="2147483673" r:id="rId11"/>
    <p:sldLayoutId id="2147483674" r:id="rId12"/>
    <p:sldLayoutId id="2147483675" r:id="rId13"/>
    <p:sldLayoutId id="2147483676" r:id="rId14"/>
    <p:sldLayoutId id="2147483677" r:id="rId15"/>
    <p:sldLayoutId id="2147483693" r:id="rId16"/>
    <p:sldLayoutId id="2147483678" r:id="rId17"/>
    <p:sldLayoutId id="2147483656" r:id="rId18"/>
    <p:sldLayoutId id="2147483657" r:id="rId19"/>
    <p:sldLayoutId id="2147483658" r:id="rId20"/>
    <p:sldLayoutId id="2147483659" r:id="rId21"/>
    <p:sldLayoutId id="2147483660" r:id="rId22"/>
    <p:sldLayoutId id="2147483661" r:id="rId23"/>
    <p:sldLayoutId id="2147483662" r:id="rId24"/>
    <p:sldLayoutId id="2147483663" r:id="rId25"/>
    <p:sldLayoutId id="2147483664" r:id="rId26"/>
    <p:sldLayoutId id="2147483666" r:id="rId27"/>
    <p:sldLayoutId id="2147483667" r:id="rId28"/>
    <p:sldLayoutId id="2147483668" r:id="rId29"/>
    <p:sldLayoutId id="2147483669" r:id="rId30"/>
    <p:sldLayoutId id="2147483670" r:id="rId31"/>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3"/>
          </p:nvPr>
        </p:nvSpPr>
        <p:spPr>
          <a:xfrm>
            <a:off x="7065817" y="6311900"/>
            <a:ext cx="2978727" cy="365125"/>
          </a:xfrm>
          <a:prstGeom prst="rect">
            <a:avLst/>
          </a:prstGeom>
        </p:spPr>
        <p:txBody>
          <a:bodyPr/>
          <a:lstStyle>
            <a:lvl1pPr>
              <a:defRPr sz="1200"/>
            </a:lvl1pPr>
          </a:lstStyle>
          <a:p>
            <a:r>
              <a:rPr lang="en-US" dirty="0" smtClean="0"/>
              <a:t>Design Thinking Rate Research| March 2017</a:t>
            </a:r>
            <a:endParaRPr lang="en-US" dirty="0"/>
          </a:p>
        </p:txBody>
      </p:sp>
      <p:sp>
        <p:nvSpPr>
          <p:cNvPr id="8" name="Slide Number Placeholder 5"/>
          <p:cNvSpPr>
            <a:spLocks noGrp="1"/>
          </p:cNvSpPr>
          <p:nvPr>
            <p:ph type="sldNum" sz="quarter" idx="4"/>
          </p:nvPr>
        </p:nvSpPr>
        <p:spPr>
          <a:xfrm>
            <a:off x="10668000" y="6356350"/>
            <a:ext cx="685800" cy="365125"/>
          </a:xfrm>
          <a:prstGeom prst="rect">
            <a:avLst/>
          </a:prstGeom>
        </p:spPr>
        <p:txBody>
          <a:bodyPr/>
          <a:lstStyle>
            <a:lvl1pPr>
              <a:defRPr sz="1200"/>
            </a:lvl1pPr>
          </a:lstStyle>
          <a:p>
            <a:fld id="{D5AAA883-35F0-C541-A8BF-75C5332356D1}" type="slidenum">
              <a:rPr lang="en-US" smtClean="0"/>
              <a:pPr/>
              <a:t>‹#›</a:t>
            </a:fld>
            <a:endParaRPr lang="en-US" dirty="0"/>
          </a:p>
        </p:txBody>
      </p:sp>
    </p:spTree>
    <p:extLst>
      <p:ext uri="{BB962C8B-B14F-4D97-AF65-F5344CB8AC3E}">
        <p14:creationId xmlns:p14="http://schemas.microsoft.com/office/powerpoint/2010/main" val="1612322335"/>
      </p:ext>
    </p:extLst>
  </p:cSld>
  <p:clrMap bg1="lt1" tx1="dk1" bg2="lt2" tx2="dk2" accent1="accent1" accent2="accent2" accent3="accent3" accent4="accent4" accent5="accent5" accent6="accent6" hlink="hlink" folHlink="folHlink"/>
  <p:sldLayoutIdLst>
    <p:sldLayoutId id="2147483691"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4" y="863739"/>
            <a:ext cx="12358254" cy="416546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itle 1"/>
          <p:cNvSpPr>
            <a:spLocks noGrp="1"/>
          </p:cNvSpPr>
          <p:nvPr>
            <p:ph type="ctrTitle"/>
          </p:nvPr>
        </p:nvSpPr>
        <p:spPr/>
        <p:txBody>
          <a:bodyPr>
            <a:normAutofit/>
          </a:bodyPr>
          <a:lstStyle/>
          <a:p>
            <a:pPr eaLnBrk="1" hangingPunct="1"/>
            <a:r>
              <a:rPr lang="en-US" dirty="0" smtClean="0">
                <a:latin typeface="+mn-lt"/>
              </a:rPr>
              <a:t>Three IOUs Meet Three Design Thinking Firms…</a:t>
            </a:r>
            <a:endParaRPr lang="en-US" dirty="0">
              <a:latin typeface="+mn-lt"/>
            </a:endParaRPr>
          </a:p>
        </p:txBody>
      </p:sp>
      <p:sp>
        <p:nvSpPr>
          <p:cNvPr id="3" name="Subtitle 2"/>
          <p:cNvSpPr>
            <a:spLocks noGrp="1"/>
          </p:cNvSpPr>
          <p:nvPr>
            <p:ph type="subTitle" idx="1"/>
          </p:nvPr>
        </p:nvSpPr>
        <p:spPr/>
        <p:txBody>
          <a:bodyPr rtlCol="0">
            <a:normAutofit/>
          </a:bodyPr>
          <a:lstStyle/>
          <a:p>
            <a:pPr eaLnBrk="1" fontAlgn="auto" hangingPunct="1">
              <a:buClr>
                <a:schemeClr val="bg2">
                  <a:lumMod val="75000"/>
                </a:schemeClr>
              </a:buClr>
              <a:buFont typeface="Arial"/>
              <a:buNone/>
              <a:defRPr/>
            </a:pPr>
            <a:r>
              <a:rPr lang="en-US" dirty="0" smtClean="0">
                <a:ea typeface="+mn-ea"/>
              </a:rPr>
              <a:t>Bringing the Customer </a:t>
            </a:r>
            <a:r>
              <a:rPr lang="en-US" dirty="0"/>
              <a:t>V</a:t>
            </a:r>
            <a:r>
              <a:rPr lang="en-US" dirty="0" smtClean="0">
                <a:ea typeface="+mn-ea"/>
              </a:rPr>
              <a:t>iew to </a:t>
            </a:r>
            <a:r>
              <a:rPr lang="en-US" dirty="0" smtClean="0"/>
              <a:t>TOU </a:t>
            </a:r>
            <a:r>
              <a:rPr lang="en-US" dirty="0" smtClean="0">
                <a:ea typeface="+mn-ea"/>
              </a:rPr>
              <a:t>Rates</a:t>
            </a:r>
          </a:p>
          <a:p>
            <a:pPr eaLnBrk="1" fontAlgn="auto" hangingPunct="1">
              <a:buClr>
                <a:schemeClr val="bg2">
                  <a:lumMod val="75000"/>
                </a:schemeClr>
              </a:buClr>
              <a:buFont typeface="Arial"/>
              <a:buNone/>
              <a:defRPr/>
            </a:pPr>
            <a:r>
              <a:rPr lang="en-US" dirty="0" smtClean="0">
                <a:ea typeface="+mn-ea"/>
              </a:rPr>
              <a:t>March, 2017</a:t>
            </a:r>
            <a:endParaRPr dirty="0">
              <a:ea typeface="+mn-ea"/>
            </a:endParaRPr>
          </a:p>
          <a:p>
            <a:pPr eaLnBrk="1" fontAlgn="auto" hangingPunct="1">
              <a:buClr>
                <a:schemeClr val="bg2">
                  <a:lumMod val="75000"/>
                </a:schemeClr>
              </a:buClr>
              <a:buFont typeface="Arial"/>
              <a:buNone/>
              <a:defRPr/>
            </a:pPr>
            <a:endParaRPr dirty="0">
              <a:ea typeface="+mn-ea"/>
            </a:endParaRPr>
          </a:p>
        </p:txBody>
      </p:sp>
    </p:spTree>
    <p:extLst>
      <p:ext uri="{BB962C8B-B14F-4D97-AF65-F5344CB8AC3E}">
        <p14:creationId xmlns:p14="http://schemas.microsoft.com/office/powerpoint/2010/main" val="82007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Shared Key Themes Emerged</a:t>
            </a:r>
            <a:endParaRPr lang="en-US" dirty="0"/>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sz="2400" b="1" dirty="0" smtClean="0"/>
              <a:t>Choice</a:t>
            </a:r>
            <a:r>
              <a:rPr lang="en-US" sz="2400" dirty="0"/>
              <a:t>: Agency and </a:t>
            </a:r>
            <a:r>
              <a:rPr lang="en-US" sz="2400" dirty="0" smtClean="0"/>
              <a:t>0ptions</a:t>
            </a:r>
          </a:p>
          <a:p>
            <a:pPr marL="514350" indent="-514350">
              <a:buFont typeface="+mj-lt"/>
              <a:buAutoNum type="arabicPeriod"/>
            </a:pPr>
            <a:r>
              <a:rPr lang="en-US" sz="2400" b="1" dirty="0" smtClean="0"/>
              <a:t>Greater </a:t>
            </a:r>
            <a:r>
              <a:rPr lang="en-US" sz="2400" b="1" dirty="0"/>
              <a:t>Good:  </a:t>
            </a:r>
            <a:r>
              <a:rPr lang="en-US" sz="2400" dirty="0"/>
              <a:t>Beyond </a:t>
            </a:r>
            <a:r>
              <a:rPr lang="en-US" sz="2400" dirty="0" smtClean="0"/>
              <a:t>money</a:t>
            </a:r>
          </a:p>
          <a:p>
            <a:pPr marL="514350" indent="-514350">
              <a:buFont typeface="+mj-lt"/>
              <a:buAutoNum type="arabicPeriod"/>
            </a:pPr>
            <a:r>
              <a:rPr lang="en-US" sz="2400" b="1" dirty="0" smtClean="0"/>
              <a:t>Focus </a:t>
            </a:r>
            <a:r>
              <a:rPr lang="en-US" sz="2400" b="1" dirty="0"/>
              <a:t>on Gains: </a:t>
            </a:r>
            <a:r>
              <a:rPr lang="en-US" sz="2400" dirty="0"/>
              <a:t>Wins not </a:t>
            </a:r>
            <a:r>
              <a:rPr lang="en-US" sz="2400" dirty="0" smtClean="0"/>
              <a:t>losses</a:t>
            </a:r>
          </a:p>
          <a:p>
            <a:pPr marL="514350" indent="-514350">
              <a:buFont typeface="+mj-lt"/>
              <a:buAutoNum type="arabicPeriod"/>
            </a:pPr>
            <a:r>
              <a:rPr lang="en-US" sz="2400" b="1" dirty="0"/>
              <a:t>Fairness: </a:t>
            </a:r>
            <a:r>
              <a:rPr lang="en-US" sz="2400" dirty="0"/>
              <a:t>We’re all in this together – right</a:t>
            </a:r>
            <a:r>
              <a:rPr lang="en-US" sz="2400" dirty="0" smtClean="0"/>
              <a:t>?</a:t>
            </a:r>
          </a:p>
          <a:p>
            <a:pPr marL="514350" indent="-514350">
              <a:buFont typeface="+mj-lt"/>
              <a:buAutoNum type="arabicPeriod"/>
            </a:pPr>
            <a:r>
              <a:rPr lang="en-US" sz="2400" b="1" dirty="0"/>
              <a:t>Feedback: </a:t>
            </a:r>
            <a:r>
              <a:rPr lang="en-US" sz="2400" dirty="0"/>
              <a:t>Am I doing this right</a:t>
            </a:r>
            <a:r>
              <a:rPr lang="en-US" sz="2400" dirty="0" smtClean="0"/>
              <a:t>?</a:t>
            </a:r>
          </a:p>
          <a:p>
            <a:pPr marL="514350" indent="-514350">
              <a:buFont typeface="+mj-lt"/>
              <a:buAutoNum type="arabicPeriod"/>
            </a:pPr>
            <a:r>
              <a:rPr lang="en-US" sz="2400" b="1" dirty="0"/>
              <a:t>Credit </a:t>
            </a:r>
            <a:r>
              <a:rPr lang="en-US" sz="2400" b="1" dirty="0" smtClean="0"/>
              <a:t>“good </a:t>
            </a:r>
            <a:r>
              <a:rPr lang="en-US" sz="2400" b="1" dirty="0"/>
              <a:t>behavior”: </a:t>
            </a:r>
            <a:r>
              <a:rPr lang="en-US" sz="2400" dirty="0"/>
              <a:t>Recognize/reward  my </a:t>
            </a:r>
            <a:r>
              <a:rPr lang="en-US" sz="2400" dirty="0" smtClean="0"/>
              <a:t>effort</a:t>
            </a:r>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Content Placeholder 3"/>
          <p:cNvSpPr>
            <a:spLocks noGrp="1"/>
          </p:cNvSpPr>
          <p:nvPr>
            <p:ph sz="half" idx="2"/>
          </p:nvPr>
        </p:nvSpPr>
        <p:spPr>
          <a:xfrm>
            <a:off x="6172199" y="1825624"/>
            <a:ext cx="5818240" cy="5032375"/>
          </a:xfrm>
        </p:spPr>
        <p:txBody>
          <a:bodyPr>
            <a:normAutofit/>
          </a:bodyPr>
          <a:lstStyle/>
          <a:p>
            <a:pPr marL="514350" indent="-514350">
              <a:buFont typeface="+mj-lt"/>
              <a:buAutoNum type="arabicPeriod" startAt="7"/>
            </a:pPr>
            <a:r>
              <a:rPr lang="en-US" sz="2400" b="1" dirty="0"/>
              <a:t>Focus Ask/Action: </a:t>
            </a:r>
            <a:r>
              <a:rPr lang="en-US" sz="2400" dirty="0" smtClean="0"/>
              <a:t>Simple steps </a:t>
            </a:r>
            <a:r>
              <a:rPr lang="en-US" sz="2400" dirty="0"/>
              <a:t>to </a:t>
            </a:r>
            <a:r>
              <a:rPr lang="en-US" sz="2400" dirty="0" smtClean="0"/>
              <a:t>do</a:t>
            </a:r>
          </a:p>
          <a:p>
            <a:pPr marL="514350" indent="-514350">
              <a:buFont typeface="+mj-lt"/>
              <a:buAutoNum type="arabicPeriod" startAt="7"/>
            </a:pPr>
            <a:r>
              <a:rPr lang="en-US" sz="2400" b="1" dirty="0" smtClean="0"/>
              <a:t>Educate </a:t>
            </a:r>
            <a:r>
              <a:rPr lang="en-US" sz="2400" b="1" dirty="0"/>
              <a:t>Me and My Family:  </a:t>
            </a:r>
            <a:r>
              <a:rPr lang="en-US" sz="2400" dirty="0"/>
              <a:t>I need them</a:t>
            </a:r>
            <a:r>
              <a:rPr lang="en-US" sz="2400" dirty="0" smtClean="0"/>
              <a:t>!</a:t>
            </a:r>
          </a:p>
          <a:p>
            <a:pPr marL="514350" indent="-514350">
              <a:buFont typeface="+mj-lt"/>
              <a:buAutoNum type="arabicPeriod" startAt="7"/>
            </a:pPr>
            <a:r>
              <a:rPr lang="en-US" sz="2400" b="1" dirty="0"/>
              <a:t>Don’t Know How To Manage my Bill: </a:t>
            </a:r>
            <a:r>
              <a:rPr lang="en-US" sz="2400" dirty="0"/>
              <a:t>Don’t know what </a:t>
            </a:r>
            <a:r>
              <a:rPr lang="en-US" sz="2400" dirty="0" smtClean="0"/>
              <a:t>works</a:t>
            </a:r>
          </a:p>
          <a:p>
            <a:pPr marL="514350" indent="-514350">
              <a:buFont typeface="+mj-lt"/>
              <a:buAutoNum type="arabicPeriod" startAt="7"/>
            </a:pPr>
            <a:r>
              <a:rPr lang="en-US" sz="2400" b="1" dirty="0" smtClean="0"/>
              <a:t>Unengaged </a:t>
            </a:r>
            <a:r>
              <a:rPr lang="en-US" sz="2400" b="1" dirty="0"/>
              <a:t>with Utility: </a:t>
            </a:r>
            <a:r>
              <a:rPr lang="en-US" sz="2400" dirty="0"/>
              <a:t>Don’t pay attention unless something is wrong</a:t>
            </a:r>
          </a:p>
          <a:p>
            <a:pPr marL="514350" indent="-514350">
              <a:buFont typeface="+mj-lt"/>
              <a:buAutoNum type="arabicPeriod" startAt="7"/>
            </a:pPr>
            <a:r>
              <a:rPr lang="en-US" sz="2400" b="1" dirty="0" smtClean="0"/>
              <a:t>Distrust </a:t>
            </a:r>
            <a:r>
              <a:rPr lang="en-US" sz="2400" b="1" dirty="0"/>
              <a:t>Utility: </a:t>
            </a:r>
            <a:r>
              <a:rPr lang="en-US" sz="2400" dirty="0"/>
              <a:t>You don’t have my best interest in </a:t>
            </a:r>
            <a:r>
              <a:rPr lang="en-US" sz="2400" dirty="0" smtClean="0"/>
              <a:t>mind</a:t>
            </a:r>
          </a:p>
          <a:p>
            <a:pPr marL="576263" indent="-560388">
              <a:buFont typeface="+mj-lt"/>
              <a:buNone/>
            </a:pPr>
            <a:r>
              <a:rPr lang="en-US" sz="2400" b="1" dirty="0"/>
              <a:t>12. </a:t>
            </a:r>
            <a:r>
              <a:rPr lang="en-US" sz="2400" b="1" dirty="0" smtClean="0"/>
              <a:t>Keep Messaging Simple: </a:t>
            </a:r>
            <a:r>
              <a:rPr lang="en-US" sz="2400" dirty="0"/>
              <a:t>Clear, easy to </a:t>
            </a:r>
            <a:r>
              <a:rPr lang="en-US" sz="2400" dirty="0" smtClean="0"/>
              <a:t>digest</a:t>
            </a:r>
            <a:endParaRPr lang="en-US" sz="2400" dirty="0"/>
          </a:p>
          <a:p>
            <a:pPr marL="514350" indent="-514350">
              <a:buFont typeface="+mj-lt"/>
              <a:buAutoNum type="arabicPeriod" startAt="7"/>
            </a:pPr>
            <a:endParaRPr lang="en-US" sz="2400" dirty="0" smtClean="0"/>
          </a:p>
          <a:p>
            <a:pPr marL="514350" indent="-514350">
              <a:buFont typeface="+mj-lt"/>
              <a:buAutoNum type="arabicPeriod" startAt="7"/>
            </a:pPr>
            <a:endParaRPr lang="en-US" sz="2400" b="1" dirty="0"/>
          </a:p>
          <a:p>
            <a:pPr marL="514350" indent="-514350">
              <a:buFont typeface="+mj-lt"/>
              <a:buAutoNum type="arabicPeriod" startAt="7"/>
            </a:pPr>
            <a:endParaRPr lang="en-US" b="1" dirty="0"/>
          </a:p>
          <a:p>
            <a:pPr marL="514350" indent="-514350">
              <a:buFont typeface="+mj-lt"/>
              <a:buAutoNum type="arabicPeriod" startAt="7"/>
            </a:pPr>
            <a:endParaRPr lang="en-US" dirty="0"/>
          </a:p>
          <a:p>
            <a:pPr marL="514350" indent="-514350">
              <a:buFont typeface="+mj-lt"/>
              <a:buAutoNum type="arabicPeriod" startAt="7"/>
            </a:pPr>
            <a:endParaRPr lang="en-US" dirty="0"/>
          </a:p>
        </p:txBody>
      </p:sp>
      <p:sp>
        <p:nvSpPr>
          <p:cNvPr id="5" name="Footer Placeholder 4"/>
          <p:cNvSpPr>
            <a:spLocks noGrp="1"/>
          </p:cNvSpPr>
          <p:nvPr>
            <p:ph type="ftr" sz="quarter" idx="3"/>
          </p:nvPr>
        </p:nvSpPr>
        <p:spPr/>
        <p:txBody>
          <a:bodyPr/>
          <a:lstStyle/>
          <a:p>
            <a:r>
              <a:rPr lang="en-US" smtClean="0"/>
              <a:t>Design Thinking Rate Research| March 2017</a:t>
            </a:r>
            <a:endParaRPr lang="en-US" dirty="0"/>
          </a:p>
        </p:txBody>
      </p:sp>
      <p:sp>
        <p:nvSpPr>
          <p:cNvPr id="6" name="Slide Number Placeholder 5"/>
          <p:cNvSpPr>
            <a:spLocks noGrp="1"/>
          </p:cNvSpPr>
          <p:nvPr>
            <p:ph type="sldNum" sz="quarter" idx="4"/>
          </p:nvPr>
        </p:nvSpPr>
        <p:spPr/>
        <p:txBody>
          <a:bodyPr/>
          <a:lstStyle/>
          <a:p>
            <a:fld id="{D5AAA883-35F0-C541-A8BF-75C5332356D1}" type="slidenum">
              <a:rPr lang="en-US" smtClean="0"/>
              <a:pPr/>
              <a:t>10</a:t>
            </a:fld>
            <a:endParaRPr lang="en-US" dirty="0"/>
          </a:p>
        </p:txBody>
      </p:sp>
    </p:spTree>
    <p:extLst>
      <p:ext uri="{BB962C8B-B14F-4D97-AF65-F5344CB8AC3E}">
        <p14:creationId xmlns:p14="http://schemas.microsoft.com/office/powerpoint/2010/main" val="9958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11</a:t>
            </a:fld>
            <a:endParaRPr lang="en-US"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a:solidFill>
                  <a:schemeClr val="bg1"/>
                </a:solidFill>
                <a:latin typeface="+mj-lt"/>
                <a:ea typeface="Oswald Medium" charset="0"/>
                <a:cs typeface="Oswald Medium" charset="0"/>
              </a:rPr>
              <a:t>1</a:t>
            </a:r>
          </a:p>
        </p:txBody>
      </p:sp>
      <p:sp>
        <p:nvSpPr>
          <p:cNvPr id="5" name="Rectangle 4"/>
          <p:cNvSpPr/>
          <p:nvPr/>
        </p:nvSpPr>
        <p:spPr>
          <a:xfrm>
            <a:off x="4107890" y="1797918"/>
            <a:ext cx="7380299" cy="769441"/>
          </a:xfrm>
          <a:prstGeom prst="rect">
            <a:avLst/>
          </a:prstGeom>
        </p:spPr>
        <p:txBody>
          <a:bodyPr wrap="square">
            <a:spAutoFit/>
          </a:bodyPr>
          <a:lstStyle/>
          <a:p>
            <a:r>
              <a:rPr lang="en-US" sz="4400" b="1" dirty="0"/>
              <a:t>Choice</a:t>
            </a:r>
            <a:r>
              <a:rPr lang="en-US" sz="4400" dirty="0"/>
              <a:t>: Agency and Options</a:t>
            </a:r>
          </a:p>
        </p:txBody>
      </p:sp>
    </p:spTree>
    <p:extLst>
      <p:ext uri="{BB962C8B-B14F-4D97-AF65-F5344CB8AC3E}">
        <p14:creationId xmlns:p14="http://schemas.microsoft.com/office/powerpoint/2010/main" val="499687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sz="half" idx="2"/>
          </p:nvPr>
        </p:nvSpPr>
        <p:spPr/>
        <p:txBody>
          <a:bodyPr>
            <a:normAutofit/>
          </a:bodyPr>
          <a:lstStyle/>
          <a:p>
            <a:pPr marL="342900" indent="-342900">
              <a:buFontTx/>
              <a:buChar char="-"/>
            </a:pPr>
            <a:endParaRPr lang="en-US" dirty="0">
              <a:latin typeface="Helvetica" charset="0"/>
            </a:endParaRPr>
          </a:p>
          <a:p>
            <a:pPr marL="342900" indent="-342900">
              <a:buFontTx/>
              <a:buChar char="-"/>
            </a:pPr>
            <a:endParaRPr lang="en-US" dirty="0">
              <a:latin typeface="Helvetica" charset="0"/>
            </a:endParaRPr>
          </a:p>
        </p:txBody>
      </p:sp>
      <p:sp>
        <p:nvSpPr>
          <p:cNvPr id="4" name="Content Placeholder 3"/>
          <p:cNvSpPr>
            <a:spLocks noGrp="1"/>
          </p:cNvSpPr>
          <p:nvPr>
            <p:ph sz="half" idx="13"/>
          </p:nvPr>
        </p:nvSpPr>
        <p:spPr>
          <a:xfrm>
            <a:off x="4245904" y="2622240"/>
            <a:ext cx="3538071" cy="4128539"/>
          </a:xfrm>
        </p:spPr>
        <p:txBody>
          <a:bodyPr/>
          <a:lstStyle/>
          <a:p>
            <a:r>
              <a:rPr lang="en-US" sz="1800" dirty="0"/>
              <a:t>Early bird/late bird option preferred</a:t>
            </a:r>
          </a:p>
          <a:p>
            <a:r>
              <a:rPr lang="en-US" sz="1800" dirty="0"/>
              <a:t>Longer/flatter peak</a:t>
            </a:r>
          </a:p>
          <a:p>
            <a:r>
              <a:rPr lang="en-US" sz="1800" dirty="0"/>
              <a:t>Utilities that </a:t>
            </a:r>
            <a:r>
              <a:rPr lang="en-US" sz="1800" dirty="0" smtClean="0"/>
              <a:t>offer </a:t>
            </a:r>
            <a:r>
              <a:rPr lang="en-US" sz="1800" dirty="0"/>
              <a:t>choices between 5-hour, 4-hour, and 3-hour peak windows have experienced positive responses from customers </a:t>
            </a:r>
          </a:p>
          <a:p>
            <a:endParaRPr lang="en-US" sz="1800" dirty="0" smtClean="0"/>
          </a:p>
          <a:p>
            <a:endParaRPr lang="en-US" sz="1800" dirty="0" smtClean="0"/>
          </a:p>
          <a:p>
            <a:endParaRPr lang="en-US" sz="1800" dirty="0"/>
          </a:p>
        </p:txBody>
      </p:sp>
      <p:sp>
        <p:nvSpPr>
          <p:cNvPr id="6" name="Content Placeholder 5"/>
          <p:cNvSpPr>
            <a:spLocks noGrp="1"/>
          </p:cNvSpPr>
          <p:nvPr>
            <p:ph sz="half" idx="15"/>
          </p:nvPr>
        </p:nvSpPr>
        <p:spPr>
          <a:xfrm>
            <a:off x="8023034" y="2622240"/>
            <a:ext cx="3512105" cy="4128539"/>
          </a:xfrm>
        </p:spPr>
        <p:txBody>
          <a:bodyPr>
            <a:normAutofit/>
          </a:bodyPr>
          <a:lstStyle/>
          <a:p>
            <a:r>
              <a:rPr lang="en-US" sz="1800" dirty="0"/>
              <a:t>Shorter peak</a:t>
            </a:r>
          </a:p>
          <a:p>
            <a:r>
              <a:rPr lang="en-US" sz="1800" dirty="0"/>
              <a:t>End peak hours earlier</a:t>
            </a:r>
          </a:p>
          <a:p>
            <a:r>
              <a:rPr lang="en-US" sz="1800" dirty="0"/>
              <a:t>Discount on non-peak proportional to amount of peak hours selected</a:t>
            </a:r>
          </a:p>
          <a:p>
            <a:r>
              <a:rPr lang="en-US" sz="1800" dirty="0"/>
              <a:t>People want choice but need tools for effective choice making</a:t>
            </a:r>
          </a:p>
          <a:p>
            <a:r>
              <a:rPr lang="en-US" sz="1800" dirty="0"/>
              <a:t>Amplify sense of choice in a restrictive setting</a:t>
            </a:r>
          </a:p>
        </p:txBody>
      </p:sp>
      <p:sp>
        <p:nvSpPr>
          <p:cNvPr id="8" name="Footer Placeholder 7"/>
          <p:cNvSpPr>
            <a:spLocks noGrp="1"/>
          </p:cNvSpPr>
          <p:nvPr>
            <p:ph type="ftr" sz="quarter" idx="10"/>
          </p:nvPr>
        </p:nvSpPr>
        <p:spPr/>
        <p:txBody>
          <a:bodyPr/>
          <a:lstStyle/>
          <a:p>
            <a:r>
              <a:rPr lang="en-US" smtClean="0"/>
              <a:t>Design Thinking Rate Research| March 2017</a:t>
            </a:r>
            <a:endParaRPr lang="en-US" dirty="0"/>
          </a:p>
        </p:txBody>
      </p:sp>
      <p:sp>
        <p:nvSpPr>
          <p:cNvPr id="9" name="Slide Number Placeholder 8"/>
          <p:cNvSpPr>
            <a:spLocks noGrp="1"/>
          </p:cNvSpPr>
          <p:nvPr>
            <p:ph type="sldNum" sz="quarter" idx="11"/>
          </p:nvPr>
        </p:nvSpPr>
        <p:spPr/>
        <p:txBody>
          <a:bodyPr/>
          <a:lstStyle/>
          <a:p>
            <a:fld id="{D5AAA883-35F0-C541-A8BF-75C5332356D1}" type="slidenum">
              <a:rPr lang="en-US" smtClean="0"/>
              <a:pPr/>
              <a:t>12</a:t>
            </a:fld>
            <a:endParaRPr lang="en-US" dirty="0"/>
          </a:p>
        </p:txBody>
      </p:sp>
      <p:sp>
        <p:nvSpPr>
          <p:cNvPr id="8193" name="Title 1"/>
          <p:cNvSpPr>
            <a:spLocks noGrp="1"/>
          </p:cNvSpPr>
          <p:nvPr>
            <p:ph type="title"/>
          </p:nvPr>
        </p:nvSpPr>
        <p:spPr>
          <a:xfrm>
            <a:off x="838200" y="367330"/>
            <a:ext cx="10515600" cy="1325563"/>
          </a:xfrm>
        </p:spPr>
        <p:txBody>
          <a:bodyPr/>
          <a:lstStyle/>
          <a:p>
            <a:pPr eaLnBrk="1" hangingPunct="1"/>
            <a:r>
              <a:rPr lang="en-US" dirty="0" smtClean="0"/>
              <a:t>Choice: Agency and Options</a:t>
            </a:r>
            <a:endParaRPr lang="en-US" dirty="0"/>
          </a:p>
        </p:txBody>
      </p:sp>
      <p:sp>
        <p:nvSpPr>
          <p:cNvPr id="7" name="TextBox 6"/>
          <p:cNvSpPr txBox="1"/>
          <p:nvPr/>
        </p:nvSpPr>
        <p:spPr>
          <a:xfrm>
            <a:off x="972021" y="2622240"/>
            <a:ext cx="2868460" cy="3354765"/>
          </a:xfrm>
          <a:prstGeom prst="rect">
            <a:avLst/>
          </a:prstGeom>
          <a:noFill/>
        </p:spPr>
        <p:txBody>
          <a:bodyPr wrap="square" rtlCol="0">
            <a:spAutoFit/>
          </a:bodyPr>
          <a:lstStyle/>
          <a:p>
            <a:pPr>
              <a:spcBef>
                <a:spcPts val="600"/>
              </a:spcBef>
              <a:spcAft>
                <a:spcPts val="600"/>
              </a:spcAft>
            </a:pPr>
            <a:r>
              <a:rPr lang="en-US" dirty="0"/>
              <a:t>Choice of Peak</a:t>
            </a:r>
          </a:p>
          <a:p>
            <a:pPr>
              <a:spcBef>
                <a:spcPts val="600"/>
              </a:spcBef>
              <a:spcAft>
                <a:spcPts val="600"/>
              </a:spcAft>
            </a:pPr>
            <a:r>
              <a:rPr lang="en-US" dirty="0"/>
              <a:t>Rates based on size of home</a:t>
            </a:r>
          </a:p>
          <a:p>
            <a:pPr>
              <a:spcBef>
                <a:spcPts val="600"/>
              </a:spcBef>
              <a:spcAft>
                <a:spcPts val="600"/>
              </a:spcAft>
            </a:pPr>
            <a:r>
              <a:rPr lang="en-US" dirty="0"/>
              <a:t>Pre-packaged rates</a:t>
            </a:r>
          </a:p>
          <a:p>
            <a:pPr>
              <a:spcBef>
                <a:spcPts val="600"/>
              </a:spcBef>
              <a:spcAft>
                <a:spcPts val="600"/>
              </a:spcAft>
            </a:pPr>
            <a:r>
              <a:rPr lang="en-US" dirty="0"/>
              <a:t>Rates that increase/decrease around 6pm</a:t>
            </a:r>
          </a:p>
          <a:p>
            <a:pPr>
              <a:spcBef>
                <a:spcPts val="600"/>
              </a:spcBef>
              <a:spcAft>
                <a:spcPts val="600"/>
              </a:spcAft>
            </a:pPr>
            <a:r>
              <a:rPr lang="en-US" dirty="0"/>
              <a:t>Shorter peak/earlier end time</a:t>
            </a:r>
          </a:p>
          <a:p>
            <a:pPr>
              <a:spcBef>
                <a:spcPts val="600"/>
              </a:spcBef>
              <a:spcAft>
                <a:spcPts val="600"/>
              </a:spcAft>
            </a:pPr>
            <a:r>
              <a:rPr lang="en-US" dirty="0"/>
              <a:t>Shorter/steeper peak</a:t>
            </a:r>
          </a:p>
        </p:txBody>
      </p:sp>
    </p:spTree>
    <p:extLst>
      <p:ext uri="{BB962C8B-B14F-4D97-AF65-F5344CB8AC3E}">
        <p14:creationId xmlns:p14="http://schemas.microsoft.com/office/powerpoint/2010/main" val="15907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13</a:t>
            </a:fld>
            <a:endParaRPr lang="en-US" dirty="0"/>
          </a:p>
        </p:txBody>
      </p:sp>
      <p:sp>
        <p:nvSpPr>
          <p:cNvPr id="4" name="Rectangle 3"/>
          <p:cNvSpPr/>
          <p:nvPr/>
        </p:nvSpPr>
        <p:spPr>
          <a:xfrm>
            <a:off x="1546167" y="1961804"/>
            <a:ext cx="7541029" cy="2062103"/>
          </a:xfrm>
          <a:prstGeom prst="rect">
            <a:avLst/>
          </a:prstGeom>
        </p:spPr>
        <p:txBody>
          <a:bodyPr wrap="square">
            <a:spAutoFit/>
          </a:bodyPr>
          <a:lstStyle/>
          <a:p>
            <a:r>
              <a:rPr lang="en-US" sz="3600" i="1" dirty="0" smtClean="0">
                <a:ea typeface="Open Sans Light" charset="0"/>
                <a:cs typeface="Open Sans Light" charset="0"/>
              </a:rPr>
              <a:t>Don’t </a:t>
            </a:r>
            <a:r>
              <a:rPr lang="en-US" sz="3600" i="1" dirty="0">
                <a:ea typeface="Open Sans Light" charset="0"/>
                <a:cs typeface="Open Sans Light" charset="0"/>
              </a:rPr>
              <a:t>force me into a rate or a behavior that doesn’t work for my life. </a:t>
            </a:r>
            <a:endParaRPr lang="en-US" sz="3600" i="1" dirty="0" smtClean="0">
              <a:ea typeface="Open Sans Light" charset="0"/>
              <a:cs typeface="Open Sans Light" charset="0"/>
            </a:endParaRPr>
          </a:p>
          <a:p>
            <a:r>
              <a:rPr lang="en-US" sz="2000" i="1" dirty="0" smtClean="0">
                <a:ea typeface="Open Sans Light" charset="0"/>
                <a:cs typeface="Open Sans Light" charset="0"/>
              </a:rPr>
              <a:t>PG&amp;E Respondent</a:t>
            </a:r>
            <a:endParaRPr lang="en-US" sz="2000" i="1" dirty="0">
              <a:ea typeface="Open Sans Light" charset="0"/>
              <a:cs typeface="Open Sans Light" charset="0"/>
            </a:endParaRPr>
          </a:p>
          <a:p>
            <a:endParaRPr lang="en-US" sz="3600" dirty="0"/>
          </a:p>
        </p:txBody>
      </p:sp>
    </p:spTree>
    <p:extLst>
      <p:ext uri="{BB962C8B-B14F-4D97-AF65-F5344CB8AC3E}">
        <p14:creationId xmlns:p14="http://schemas.microsoft.com/office/powerpoint/2010/main" val="279730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5AAA883-35F0-C541-A8BF-75C5332356D1}" type="slidenum">
              <a:rPr lang="en-US" smtClean="0"/>
              <a:pPr/>
              <a:t>14</a:t>
            </a:fld>
            <a:endParaRPr lang="en-US" dirty="0"/>
          </a:p>
        </p:txBody>
      </p:sp>
      <p:sp>
        <p:nvSpPr>
          <p:cNvPr id="2" name="Footer Placeholder 1"/>
          <p:cNvSpPr>
            <a:spLocks noGrp="1"/>
          </p:cNvSpPr>
          <p:nvPr>
            <p:ph type="ftr" sz="quarter" idx="4294967295"/>
          </p:nvPr>
        </p:nvSpPr>
        <p:spPr/>
        <p:txBody>
          <a:bodyPr/>
          <a:lstStyle/>
          <a:p>
            <a:r>
              <a:rPr lang="en-US" smtClean="0"/>
              <a:t>Design Thinking Rate Research| March 2017</a:t>
            </a:r>
            <a:endParaRPr lang="en-US" dirty="0"/>
          </a:p>
        </p:txBody>
      </p:sp>
      <p:sp>
        <p:nvSpPr>
          <p:cNvPr id="8193" name="Title 1"/>
          <p:cNvSpPr>
            <a:spLocks noGrp="1"/>
          </p:cNvSpPr>
          <p:nvPr>
            <p:ph type="title"/>
          </p:nvPr>
        </p:nvSpPr>
        <p:spPr>
          <a:xfrm>
            <a:off x="838200" y="367330"/>
            <a:ext cx="10515600" cy="1325563"/>
          </a:xfrm>
        </p:spPr>
        <p:txBody>
          <a:bodyPr>
            <a:normAutofit/>
          </a:bodyPr>
          <a:lstStyle/>
          <a:p>
            <a:pPr eaLnBrk="1" hangingPunct="1"/>
            <a:r>
              <a:rPr lang="en-US" dirty="0" smtClean="0"/>
              <a:t>Choice: Brain Science Principles</a:t>
            </a:r>
            <a:endParaRPr lang="en-US" dirty="0"/>
          </a:p>
        </p:txBody>
      </p:sp>
      <p:sp>
        <p:nvSpPr>
          <p:cNvPr id="8194" name="Content Placeholder 2"/>
          <p:cNvSpPr>
            <a:spLocks noGrp="1"/>
          </p:cNvSpPr>
          <p:nvPr>
            <p:ph idx="1"/>
          </p:nvPr>
        </p:nvSpPr>
        <p:spPr>
          <a:prstGeom prst="rect">
            <a:avLst/>
          </a:prstGeom>
        </p:spPr>
        <p:txBody>
          <a:bodyPr/>
          <a:lstStyle/>
          <a:p>
            <a:r>
              <a:rPr lang="en-US" sz="2800" dirty="0">
                <a:ea typeface="Helvetica" charset="0"/>
                <a:cs typeface="Helvetica" charset="0"/>
              </a:rPr>
              <a:t>AMBIGUITY AND </a:t>
            </a:r>
            <a:r>
              <a:rPr lang="en-US" sz="2800" dirty="0" smtClean="0">
                <a:ea typeface="Helvetica" charset="0"/>
                <a:cs typeface="Helvetica" charset="0"/>
              </a:rPr>
              <a:t>CONTRAST</a:t>
            </a:r>
            <a:endParaRPr lang="en-US" sz="2800" b="1" dirty="0">
              <a:ea typeface="Helvetica" charset="0"/>
              <a:cs typeface="Helvetica" charset="0"/>
            </a:endParaRPr>
          </a:p>
          <a:p>
            <a:r>
              <a:rPr lang="en-US" sz="2800" dirty="0" smtClean="0">
                <a:ea typeface="Helvetica" charset="0"/>
                <a:cs typeface="Helvetica" charset="0"/>
              </a:rPr>
              <a:t>STATUS </a:t>
            </a:r>
            <a:r>
              <a:rPr lang="en-US" sz="2800" dirty="0">
                <a:ea typeface="Helvetica" charset="0"/>
                <a:cs typeface="Helvetica" charset="0"/>
              </a:rPr>
              <a:t>QUO </a:t>
            </a:r>
            <a:r>
              <a:rPr lang="en-US" sz="2800" dirty="0" smtClean="0">
                <a:ea typeface="Helvetica" charset="0"/>
                <a:cs typeface="Helvetica" charset="0"/>
              </a:rPr>
              <a:t>BIAS</a:t>
            </a:r>
            <a:endParaRPr lang="en-US" sz="2800" dirty="0">
              <a:latin typeface="Open Sans Light" charset="0"/>
              <a:ea typeface="Open Sans Light" charset="0"/>
              <a:cs typeface="Open Sans Light" charset="0"/>
            </a:endParaRPr>
          </a:p>
          <a:p>
            <a:endParaRPr lang="en-US" b="1" dirty="0">
              <a:latin typeface="Montserrat" charset="0"/>
              <a:ea typeface="Montserrat" charset="0"/>
              <a:cs typeface="Montserrat" charset="0"/>
            </a:endParaRPr>
          </a:p>
          <a:p>
            <a:endParaRPr lang="en-US" dirty="0">
              <a:latin typeface="Open Sans Light" charset="0"/>
              <a:ea typeface="Open Sans Light" charset="0"/>
              <a:cs typeface="Open Sans Light" charset="0"/>
            </a:endParaRPr>
          </a:p>
          <a:p>
            <a:pPr marL="0" indent="0">
              <a:buNone/>
            </a:pPr>
            <a:endParaRPr lang="en-US" b="1" dirty="0">
              <a:latin typeface="Montserrat" charset="0"/>
              <a:ea typeface="Montserrat" charset="0"/>
              <a:cs typeface="Montserrat" charset="0"/>
            </a:endParaRPr>
          </a:p>
        </p:txBody>
      </p:sp>
      <p:sp>
        <p:nvSpPr>
          <p:cNvPr id="4" name="TextBox 3"/>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65648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15</a:t>
            </a:fld>
            <a:endParaRPr lang="en-US" dirty="0"/>
          </a:p>
        </p:txBody>
      </p:sp>
      <p:sp>
        <p:nvSpPr>
          <p:cNvPr id="3" name="Rectangle 2"/>
          <p:cNvSpPr/>
          <p:nvPr/>
        </p:nvSpPr>
        <p:spPr>
          <a:xfrm>
            <a:off x="4526879" y="1847795"/>
            <a:ext cx="7509950" cy="769441"/>
          </a:xfrm>
          <a:prstGeom prst="rect">
            <a:avLst/>
          </a:prstGeom>
        </p:spPr>
        <p:txBody>
          <a:bodyPr wrap="square">
            <a:spAutoFit/>
          </a:bodyPr>
          <a:lstStyle/>
          <a:p>
            <a:r>
              <a:rPr lang="en-US" sz="4400" b="1" dirty="0"/>
              <a:t>Greater Good:  </a:t>
            </a:r>
            <a:r>
              <a:rPr lang="en-US" sz="4400" dirty="0"/>
              <a:t>Beyond Money</a:t>
            </a:r>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2</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490850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Renewable energy = energy of the future. Solves both cost and environmental impact of energy generation</a:t>
            </a:r>
          </a:p>
          <a:p>
            <a:r>
              <a:rPr lang="en-US" sz="1800" dirty="0"/>
              <a:t>We live in an extremely wasteful culture. We want to be a part of anything that helps us protect our precious resources. Accordingly, we are ready to hear about energy and catapult it into the conservation </a:t>
            </a:r>
            <a:r>
              <a:rPr lang="en-US" sz="1800" dirty="0" smtClean="0"/>
              <a:t>movement</a:t>
            </a:r>
            <a:endParaRPr lang="en-US" sz="1800" dirty="0"/>
          </a:p>
          <a:p>
            <a:endParaRPr lang="en-US" sz="1800" dirty="0"/>
          </a:p>
        </p:txBody>
      </p:sp>
      <p:sp>
        <p:nvSpPr>
          <p:cNvPr id="4" name="Title 3"/>
          <p:cNvSpPr>
            <a:spLocks noGrp="1"/>
          </p:cNvSpPr>
          <p:nvPr>
            <p:ph type="title"/>
          </p:nvPr>
        </p:nvSpPr>
        <p:spPr>
          <a:xfrm>
            <a:off x="609600" y="373409"/>
            <a:ext cx="10972800" cy="995430"/>
          </a:xfrm>
        </p:spPr>
        <p:txBody>
          <a:bodyPr/>
          <a:lstStyle/>
          <a:p>
            <a:r>
              <a:rPr lang="en-US" dirty="0" smtClean="0"/>
              <a:t>Greater </a:t>
            </a:r>
            <a:r>
              <a:rPr lang="en-US" dirty="0"/>
              <a:t>Good: Beyond Money </a:t>
            </a:r>
          </a:p>
        </p:txBody>
      </p:sp>
      <p:sp>
        <p:nvSpPr>
          <p:cNvPr id="7" name="Content Placeholder 6"/>
          <p:cNvSpPr>
            <a:spLocks noGrp="1"/>
          </p:cNvSpPr>
          <p:nvPr>
            <p:ph sz="half" idx="13"/>
          </p:nvPr>
        </p:nvSpPr>
        <p:spPr/>
        <p:txBody>
          <a:bodyPr/>
          <a:lstStyle/>
          <a:p>
            <a:r>
              <a:rPr lang="en-US" sz="1800" dirty="0">
                <a:ea typeface="Open Sans Light" charset="0"/>
                <a:cs typeface="Open Sans Light" charset="0"/>
              </a:rPr>
              <a:t>Customers accept the idea of the greater good on two conditions: 1) they get recognized/rewarded and 2) PG&amp;E makes everyone else do </a:t>
            </a:r>
            <a:r>
              <a:rPr lang="en-US" sz="1800" dirty="0" smtClean="0">
                <a:ea typeface="Open Sans Light" charset="0"/>
                <a:cs typeface="Open Sans Light" charset="0"/>
              </a:rPr>
              <a:t/>
            </a:r>
            <a:br>
              <a:rPr lang="en-US" sz="1800" dirty="0" smtClean="0">
                <a:ea typeface="Open Sans Light" charset="0"/>
                <a:cs typeface="Open Sans Light" charset="0"/>
              </a:rPr>
            </a:br>
            <a:r>
              <a:rPr lang="en-US" sz="1800" dirty="0" smtClean="0">
                <a:ea typeface="Open Sans Light" charset="0"/>
                <a:cs typeface="Open Sans Light" charset="0"/>
              </a:rPr>
              <a:t>it too</a:t>
            </a:r>
            <a:endParaRPr lang="en-US" sz="1800" dirty="0">
              <a:ea typeface="Open Sans Light" charset="0"/>
              <a:cs typeface="Open Sans Light" charset="0"/>
            </a:endParaRPr>
          </a:p>
          <a:p>
            <a:r>
              <a:rPr lang="en-US" sz="1800" dirty="0">
                <a:ea typeface="Open Sans Light" charset="0"/>
                <a:cs typeface="Open Sans Light" charset="0"/>
              </a:rPr>
              <a:t>Ways to celebrate community and/or  individual efforts on desired energy behaviors</a:t>
            </a:r>
          </a:p>
          <a:p>
            <a:r>
              <a:rPr lang="en-US" sz="1800" dirty="0">
                <a:ea typeface="Open Sans Light" charset="0"/>
                <a:cs typeface="Open Sans Light" charset="0"/>
              </a:rPr>
              <a:t>Communicate community impact/comparisons among groups/neighborhoods</a:t>
            </a:r>
          </a:p>
          <a:p>
            <a:endParaRPr lang="en-US" sz="1800" dirty="0">
              <a:ea typeface="Open Sans Light" charset="0"/>
              <a:cs typeface="Open Sans Light" charset="0"/>
            </a:endParaRPr>
          </a:p>
          <a:p>
            <a:endParaRPr lang="en-US" sz="1800" dirty="0"/>
          </a:p>
          <a:p>
            <a:endParaRPr lang="en-US" sz="1800" dirty="0"/>
          </a:p>
        </p:txBody>
      </p:sp>
      <p:sp>
        <p:nvSpPr>
          <p:cNvPr id="9" name="Content Placeholder 8"/>
          <p:cNvSpPr>
            <a:spLocks noGrp="1"/>
          </p:cNvSpPr>
          <p:nvPr>
            <p:ph sz="half" idx="15"/>
          </p:nvPr>
        </p:nvSpPr>
        <p:spPr/>
        <p:txBody>
          <a:bodyPr/>
          <a:lstStyle/>
          <a:p>
            <a:r>
              <a:rPr lang="en-US" sz="1800" dirty="0"/>
              <a:t>Be the utility of tomorrow</a:t>
            </a:r>
          </a:p>
          <a:p>
            <a:r>
              <a:rPr lang="en-US" sz="1800" dirty="0"/>
              <a:t>Provide significance to the financial reward with environmentalism</a:t>
            </a:r>
          </a:p>
          <a:p>
            <a:r>
              <a:rPr lang="en-US" sz="1800" dirty="0"/>
              <a:t>Express a vision of the future that customers want to work towards</a:t>
            </a:r>
          </a:p>
          <a:p>
            <a:r>
              <a:rPr lang="en-US" sz="1800" dirty="0"/>
              <a:t>Frame TOU as the environmental plan </a:t>
            </a:r>
          </a:p>
          <a:p>
            <a:r>
              <a:rPr lang="en-US" sz="1800" dirty="0"/>
              <a:t>Facilitate opportunities for San Diegans to contribute or volunteer for environmental </a:t>
            </a:r>
            <a:r>
              <a:rPr lang="en-US" sz="1800" dirty="0" smtClean="0"/>
              <a:t>issues</a:t>
            </a:r>
          </a:p>
          <a:p>
            <a:r>
              <a:rPr lang="en-US" sz="1800" dirty="0" smtClean="0"/>
              <a:t>Explore how to engage customers in the idea of energy as a tangible resource worth conserving </a:t>
            </a:r>
            <a:br>
              <a:rPr lang="en-US" sz="1800" dirty="0" smtClean="0"/>
            </a:br>
            <a:r>
              <a:rPr lang="en-US" sz="1800" dirty="0" smtClean="0"/>
              <a:t>(like water)</a:t>
            </a:r>
            <a:endParaRPr lang="en-US" sz="1800" dirty="0"/>
          </a:p>
        </p:txBody>
      </p:sp>
      <p:sp>
        <p:nvSpPr>
          <p:cNvPr id="5" name="Footer Placeholder 4"/>
          <p:cNvSpPr>
            <a:spLocks noGrp="1"/>
          </p:cNvSpPr>
          <p:nvPr>
            <p:ph type="ftr" sz="quarter" idx="10"/>
          </p:nvPr>
        </p:nvSpPr>
        <p:spPr>
          <a:xfrm>
            <a:off x="7232072" y="6381173"/>
            <a:ext cx="2978727" cy="365125"/>
          </a:xfrm>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16</a:t>
            </a:fld>
            <a:endParaRPr lang="en-US" dirty="0"/>
          </a:p>
        </p:txBody>
      </p:sp>
    </p:spTree>
    <p:extLst>
      <p:ext uri="{BB962C8B-B14F-4D97-AF65-F5344CB8AC3E}">
        <p14:creationId xmlns:p14="http://schemas.microsoft.com/office/powerpoint/2010/main" val="15164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17</a:t>
            </a:fld>
            <a:endParaRPr lang="en-US" dirty="0"/>
          </a:p>
        </p:txBody>
      </p:sp>
      <p:sp>
        <p:nvSpPr>
          <p:cNvPr id="4" name="TextBox 3"/>
          <p:cNvSpPr txBox="1"/>
          <p:nvPr/>
        </p:nvSpPr>
        <p:spPr>
          <a:xfrm>
            <a:off x="1080655" y="2044931"/>
            <a:ext cx="8279476" cy="2339102"/>
          </a:xfrm>
          <a:prstGeom prst="rect">
            <a:avLst/>
          </a:prstGeom>
          <a:noFill/>
        </p:spPr>
        <p:txBody>
          <a:bodyPr wrap="square" rtlCol="0">
            <a:spAutoFit/>
          </a:bodyPr>
          <a:lstStyle/>
          <a:p>
            <a:r>
              <a:rPr lang="en-US" sz="3600" i="1" dirty="0"/>
              <a:t>If Edison can prove they’re creating cleaner energy, I’m happy to pay more. </a:t>
            </a:r>
            <a:endParaRPr lang="en-US" sz="3600" i="1" dirty="0" smtClean="0"/>
          </a:p>
          <a:p>
            <a:r>
              <a:rPr lang="en-US" sz="2000" i="1" dirty="0" smtClean="0"/>
              <a:t>SCE </a:t>
            </a:r>
            <a:r>
              <a:rPr lang="en-US" sz="2000" i="1" dirty="0" smtClean="0">
                <a:ea typeface="Open Sans Light" charset="0"/>
                <a:cs typeface="Open Sans Light" charset="0"/>
              </a:rPr>
              <a:t>Respondent</a:t>
            </a:r>
            <a:endParaRPr lang="en-US" sz="2000" i="1" dirty="0">
              <a:ea typeface="Open Sans Light" charset="0"/>
              <a:cs typeface="Open Sans Light" charset="0"/>
            </a:endParaRPr>
          </a:p>
          <a:p>
            <a:endParaRPr lang="en-US" sz="3600" i="1" dirty="0"/>
          </a:p>
          <a:p>
            <a:endParaRPr lang="en-US" dirty="0"/>
          </a:p>
        </p:txBody>
      </p:sp>
    </p:spTree>
    <p:extLst>
      <p:ext uri="{BB962C8B-B14F-4D97-AF65-F5344CB8AC3E}">
        <p14:creationId xmlns:p14="http://schemas.microsoft.com/office/powerpoint/2010/main" val="21946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18</a:t>
            </a:fld>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Greater Good: Brain Science Principles</a:t>
            </a:r>
            <a:endParaRPr lang="en-US" dirty="0"/>
          </a:p>
        </p:txBody>
      </p:sp>
      <p:sp>
        <p:nvSpPr>
          <p:cNvPr id="3" name="Content Placeholder 2"/>
          <p:cNvSpPr>
            <a:spLocks noGrp="1"/>
          </p:cNvSpPr>
          <p:nvPr>
            <p:ph idx="1"/>
          </p:nvPr>
        </p:nvSpPr>
        <p:spPr>
          <a:prstGeom prst="rect">
            <a:avLst/>
          </a:prstGeom>
        </p:spPr>
        <p:txBody>
          <a:bodyPr/>
          <a:lstStyle/>
          <a:p>
            <a:r>
              <a:rPr lang="en-US" sz="2800" dirty="0" smtClean="0">
                <a:ea typeface="Montserrat" charset="0"/>
                <a:cs typeface="Montserrat" charset="0"/>
              </a:rPr>
              <a:t>SCARCITY</a:t>
            </a:r>
          </a:p>
          <a:p>
            <a:r>
              <a:rPr lang="en-US" sz="2800" dirty="0" smtClean="0">
                <a:ea typeface="Montserrat" charset="0"/>
                <a:cs typeface="Montserrat" charset="0"/>
              </a:rPr>
              <a:t>SOCIAL </a:t>
            </a:r>
            <a:r>
              <a:rPr lang="en-US" sz="2800" dirty="0">
                <a:ea typeface="Montserrat" charset="0"/>
                <a:cs typeface="Montserrat" charset="0"/>
              </a:rPr>
              <a:t>DESIRABILITY </a:t>
            </a:r>
            <a:r>
              <a:rPr lang="en-US" sz="2800" dirty="0" smtClean="0">
                <a:ea typeface="Montserrat" charset="0"/>
                <a:cs typeface="Montserrat" charset="0"/>
              </a:rPr>
              <a:t>BIAS</a:t>
            </a:r>
          </a:p>
          <a:p>
            <a:r>
              <a:rPr lang="en-US" sz="2800" dirty="0" smtClean="0">
                <a:ea typeface="Montserrat" charset="0"/>
                <a:cs typeface="Montserrat" charset="0"/>
              </a:rPr>
              <a:t>SOCIAL NORM</a:t>
            </a:r>
            <a:endParaRPr lang="en-US" sz="2800" dirty="0">
              <a:latin typeface="Open Sans Light" charset="0"/>
              <a:ea typeface="Open Sans Light" charset="0"/>
              <a:cs typeface="Open Sans Light" charset="0"/>
            </a:endParaRPr>
          </a:p>
          <a:p>
            <a:endParaRPr lang="en-US" b="1" dirty="0">
              <a:latin typeface="Montserrat" charset="0"/>
              <a:ea typeface="Montserrat" charset="0"/>
              <a:cs typeface="Montserrat" charset="0"/>
            </a:endParaRPr>
          </a:p>
        </p:txBody>
      </p:sp>
      <p:sp>
        <p:nvSpPr>
          <p:cNvPr id="6" name="TextBox 5"/>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17381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19</a:t>
            </a:fld>
            <a:endParaRPr lang="en-US" dirty="0"/>
          </a:p>
        </p:txBody>
      </p:sp>
      <p:sp>
        <p:nvSpPr>
          <p:cNvPr id="3" name="Rectangle 2"/>
          <p:cNvSpPr/>
          <p:nvPr/>
        </p:nvSpPr>
        <p:spPr>
          <a:xfrm>
            <a:off x="4526879" y="1847795"/>
            <a:ext cx="7875710" cy="769441"/>
          </a:xfrm>
          <a:prstGeom prst="rect">
            <a:avLst/>
          </a:prstGeom>
        </p:spPr>
        <p:txBody>
          <a:bodyPr wrap="square">
            <a:spAutoFit/>
          </a:bodyPr>
          <a:lstStyle/>
          <a:p>
            <a:r>
              <a:rPr lang="en-US" sz="4400" b="1" dirty="0" smtClean="0"/>
              <a:t>Focus on Gains: </a:t>
            </a:r>
            <a:r>
              <a:rPr lang="en-US" sz="4400" dirty="0" smtClean="0"/>
              <a:t>Wins not Losses</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3</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171867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p>
        </p:txBody>
      </p:sp>
      <p:sp>
        <p:nvSpPr>
          <p:cNvPr id="4" name="Footer Placeholder 3"/>
          <p:cNvSpPr>
            <a:spLocks noGrp="1"/>
          </p:cNvSpPr>
          <p:nvPr>
            <p:ph type="ftr" sz="quarter" idx="10"/>
          </p:nvPr>
        </p:nvSpPr>
        <p:spPr>
          <a:prstGeom prst="rect">
            <a:avLst/>
          </a:prstGeom>
        </p:spPr>
        <p:txBody>
          <a:bodyPr/>
          <a:lstStyle/>
          <a:p>
            <a:pPr>
              <a:defRPr/>
            </a:pPr>
            <a:r>
              <a:rPr lang="en-US" smtClean="0"/>
              <a:t>Design Thinking Rate Research| March 2017</a:t>
            </a:r>
            <a:endParaRPr lang="en-US" dirty="0"/>
          </a:p>
        </p:txBody>
      </p:sp>
      <p:sp>
        <p:nvSpPr>
          <p:cNvPr id="5" name="Slide Number Placeholder 4"/>
          <p:cNvSpPr>
            <a:spLocks noGrp="1"/>
          </p:cNvSpPr>
          <p:nvPr>
            <p:ph type="sldNum" sz="quarter" idx="11"/>
          </p:nvPr>
        </p:nvSpPr>
        <p:spPr/>
        <p:txBody>
          <a:bodyPr/>
          <a:lstStyle/>
          <a:p>
            <a:fld id="{D5AAA883-35F0-C541-A8BF-75C5332356D1}" type="slidenum">
              <a:rPr lang="en-US" smtClean="0"/>
              <a:pPr/>
              <a:t>2</a:t>
            </a:fld>
            <a:endParaRPr lang="en-US" dirty="0"/>
          </a:p>
        </p:txBody>
      </p:sp>
      <p:sp>
        <p:nvSpPr>
          <p:cNvPr id="3" name="Content Placeholder 2"/>
          <p:cNvSpPr>
            <a:spLocks noGrp="1"/>
          </p:cNvSpPr>
          <p:nvPr>
            <p:ph idx="4294967295"/>
          </p:nvPr>
        </p:nvSpPr>
        <p:spPr>
          <a:xfrm>
            <a:off x="1299556" y="2448073"/>
            <a:ext cx="8185251" cy="2838821"/>
          </a:xfrm>
          <a:prstGeom prst="rect">
            <a:avLst/>
          </a:prstGeom>
        </p:spPr>
        <p:txBody>
          <a:bodyPr/>
          <a:lstStyle/>
          <a:p>
            <a:pPr marL="0" indent="0">
              <a:buNone/>
            </a:pPr>
            <a:r>
              <a:rPr lang="en-US" dirty="0" smtClean="0"/>
              <a:t>Introductions</a:t>
            </a:r>
          </a:p>
          <a:p>
            <a:pPr marL="0" indent="0">
              <a:buNone/>
            </a:pPr>
            <a:r>
              <a:rPr lang="en-US" dirty="0" smtClean="0"/>
              <a:t>Background</a:t>
            </a:r>
          </a:p>
          <a:p>
            <a:pPr marL="0" indent="0">
              <a:buNone/>
            </a:pPr>
            <a:r>
              <a:rPr lang="en-US" dirty="0" smtClean="0"/>
              <a:t>Objective</a:t>
            </a:r>
          </a:p>
          <a:p>
            <a:pPr marL="0" indent="0">
              <a:buNone/>
            </a:pPr>
            <a:r>
              <a:rPr lang="en-US" dirty="0" smtClean="0"/>
              <a:t>Common Ground</a:t>
            </a:r>
          </a:p>
          <a:p>
            <a:pPr marL="0" indent="0">
              <a:buNone/>
            </a:pPr>
            <a:r>
              <a:rPr lang="en-US" dirty="0" smtClean="0"/>
              <a:t>Summary</a:t>
            </a:r>
          </a:p>
        </p:txBody>
      </p:sp>
    </p:spTree>
    <p:extLst>
      <p:ext uri="{BB962C8B-B14F-4D97-AF65-F5344CB8AC3E}">
        <p14:creationId xmlns:p14="http://schemas.microsoft.com/office/powerpoint/2010/main" val="852773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smtClean="0">
                <a:latin typeface="+mn-lt"/>
              </a:rPr>
              <a:t>Rebates and incentives for reducing </a:t>
            </a:r>
            <a:r>
              <a:rPr lang="en-US" dirty="0">
                <a:latin typeface="+mn-lt"/>
              </a:rPr>
              <a:t>usage </a:t>
            </a:r>
          </a:p>
          <a:p>
            <a:r>
              <a:rPr lang="en-US" dirty="0" smtClean="0">
                <a:latin typeface="+mn-lt"/>
              </a:rPr>
              <a:t>Offer </a:t>
            </a:r>
            <a:r>
              <a:rPr lang="en-US" dirty="0">
                <a:latin typeface="+mn-lt"/>
              </a:rPr>
              <a:t>rebates for us who live in inland </a:t>
            </a:r>
            <a:r>
              <a:rPr lang="en-US" dirty="0" smtClean="0">
                <a:latin typeface="+mn-lt"/>
              </a:rPr>
              <a:t>communities. Make </a:t>
            </a:r>
            <a:r>
              <a:rPr lang="en-US" dirty="0">
                <a:latin typeface="+mn-lt"/>
              </a:rPr>
              <a:t>rebates and incentives really explicit on the bill so SCE gets credit for it </a:t>
            </a:r>
          </a:p>
          <a:p>
            <a:r>
              <a:rPr lang="en-US" dirty="0" smtClean="0">
                <a:latin typeface="+mn-lt"/>
              </a:rPr>
              <a:t>Provisions </a:t>
            </a:r>
            <a:r>
              <a:rPr lang="en-US" dirty="0">
                <a:latin typeface="+mn-lt"/>
              </a:rPr>
              <a:t>for low-income </a:t>
            </a:r>
            <a:r>
              <a:rPr lang="en-US" dirty="0" smtClean="0">
                <a:latin typeface="+mn-lt"/>
              </a:rPr>
              <a:t>households</a:t>
            </a:r>
            <a:endParaRPr lang="en-US" dirty="0">
              <a:latin typeface="+mn-lt"/>
            </a:endParaRPr>
          </a:p>
          <a:p>
            <a:endParaRPr lang="en-US" dirty="0">
              <a:latin typeface="+mn-lt"/>
            </a:endParaRPr>
          </a:p>
        </p:txBody>
      </p:sp>
      <p:sp>
        <p:nvSpPr>
          <p:cNvPr id="4" name="Title 3"/>
          <p:cNvSpPr>
            <a:spLocks noGrp="1"/>
          </p:cNvSpPr>
          <p:nvPr>
            <p:ph type="title"/>
          </p:nvPr>
        </p:nvSpPr>
        <p:spPr>
          <a:xfrm>
            <a:off x="609600" y="373409"/>
            <a:ext cx="10972800" cy="995430"/>
          </a:xfrm>
        </p:spPr>
        <p:txBody>
          <a:bodyPr/>
          <a:lstStyle/>
          <a:p>
            <a:r>
              <a:rPr lang="en-US" dirty="0" smtClean="0"/>
              <a:t>Focus on Gains: </a:t>
            </a:r>
            <a:r>
              <a:rPr lang="en-US" dirty="0"/>
              <a:t>W</a:t>
            </a:r>
            <a:r>
              <a:rPr lang="en-US" dirty="0" smtClean="0"/>
              <a:t>ins not Losses</a:t>
            </a:r>
            <a:endParaRPr lang="en-US" dirty="0"/>
          </a:p>
        </p:txBody>
      </p:sp>
      <p:sp>
        <p:nvSpPr>
          <p:cNvPr id="7" name="Content Placeholder 6"/>
          <p:cNvSpPr>
            <a:spLocks noGrp="1"/>
          </p:cNvSpPr>
          <p:nvPr>
            <p:ph sz="half" idx="13"/>
          </p:nvPr>
        </p:nvSpPr>
        <p:spPr/>
        <p:txBody>
          <a:bodyPr/>
          <a:lstStyle/>
          <a:p>
            <a:r>
              <a:rPr lang="en-US" dirty="0" smtClean="0">
                <a:ea typeface="Open Sans" charset="0"/>
                <a:cs typeface="Open Sans" charset="0"/>
              </a:rPr>
              <a:t>Customers </a:t>
            </a:r>
            <a:r>
              <a:rPr lang="en-US" dirty="0">
                <a:ea typeface="Open Sans" charset="0"/>
                <a:cs typeface="Open Sans" charset="0"/>
              </a:rPr>
              <a:t>want to avoid financial losses, and see discounted rates during off-peak hours as a motivator for changing their behavior so they can save </a:t>
            </a:r>
            <a:r>
              <a:rPr lang="en-US" dirty="0" smtClean="0">
                <a:ea typeface="Open Sans" charset="0"/>
                <a:cs typeface="Open Sans" charset="0"/>
              </a:rPr>
              <a:t>money</a:t>
            </a:r>
            <a:endParaRPr lang="en-US" dirty="0">
              <a:ea typeface="Open Sans" charset="0"/>
              <a:cs typeface="Open Sans" charset="0"/>
            </a:endParaRPr>
          </a:p>
          <a:p>
            <a:endParaRPr lang="en-US" dirty="0"/>
          </a:p>
          <a:p>
            <a:endParaRPr lang="en-US" dirty="0">
              <a:latin typeface="+mn-lt"/>
            </a:endParaRPr>
          </a:p>
        </p:txBody>
      </p:sp>
      <p:sp>
        <p:nvSpPr>
          <p:cNvPr id="9" name="Content Placeholder 8"/>
          <p:cNvSpPr>
            <a:spLocks noGrp="1"/>
          </p:cNvSpPr>
          <p:nvPr>
            <p:ph sz="half" idx="15"/>
          </p:nvPr>
        </p:nvSpPr>
        <p:spPr/>
        <p:txBody>
          <a:bodyPr/>
          <a:lstStyle/>
          <a:p>
            <a:r>
              <a:rPr lang="en-US" dirty="0" smtClean="0">
                <a:latin typeface="+mn-lt"/>
              </a:rPr>
              <a:t>Praise, don’t blame</a:t>
            </a:r>
          </a:p>
          <a:p>
            <a:r>
              <a:rPr lang="en-US" dirty="0" smtClean="0"/>
              <a:t>All incentive TOU: No change in peak price – discount on </a:t>
            </a:r>
            <a:br>
              <a:rPr lang="en-US" dirty="0" smtClean="0"/>
            </a:br>
            <a:r>
              <a:rPr lang="en-US" dirty="0" smtClean="0"/>
              <a:t>non-peak</a:t>
            </a:r>
          </a:p>
          <a:p>
            <a:r>
              <a:rPr lang="en-US" dirty="0"/>
              <a:t>F</a:t>
            </a:r>
            <a:r>
              <a:rPr lang="en-US" dirty="0" smtClean="0"/>
              <a:t>rame </a:t>
            </a:r>
            <a:r>
              <a:rPr lang="en-US" dirty="0"/>
              <a:t>tier one rates as discounted rather than normal </a:t>
            </a:r>
          </a:p>
          <a:p>
            <a:endParaRPr lang="en-US" dirty="0">
              <a:latin typeface="+mn-lt"/>
            </a:endParaRPr>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20</a:t>
            </a:fld>
            <a:endParaRPr lang="en-US" dirty="0"/>
          </a:p>
        </p:txBody>
      </p:sp>
    </p:spTree>
    <p:extLst>
      <p:ext uri="{BB962C8B-B14F-4D97-AF65-F5344CB8AC3E}">
        <p14:creationId xmlns:p14="http://schemas.microsoft.com/office/powerpoint/2010/main" val="3984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21</a:t>
            </a:fld>
            <a:endParaRPr lang="en-US" dirty="0"/>
          </a:p>
        </p:txBody>
      </p:sp>
      <p:sp>
        <p:nvSpPr>
          <p:cNvPr id="4" name="TextBox 3"/>
          <p:cNvSpPr txBox="1"/>
          <p:nvPr/>
        </p:nvSpPr>
        <p:spPr>
          <a:xfrm>
            <a:off x="2044931" y="1911928"/>
            <a:ext cx="6783185" cy="2616101"/>
          </a:xfrm>
          <a:prstGeom prst="rect">
            <a:avLst/>
          </a:prstGeom>
          <a:noFill/>
        </p:spPr>
        <p:txBody>
          <a:bodyPr wrap="square" rtlCol="0">
            <a:spAutoFit/>
          </a:bodyPr>
          <a:lstStyle/>
          <a:p>
            <a:r>
              <a:rPr lang="en-US" sz="3600" i="1" dirty="0" smtClean="0">
                <a:ea typeface="Open Sans Light" charset="0"/>
                <a:cs typeface="Open Sans Light" charset="0"/>
              </a:rPr>
              <a:t>I don’t want to lose a bunch of money, so give me discounts for the things I have to do. </a:t>
            </a:r>
          </a:p>
          <a:p>
            <a:r>
              <a:rPr lang="en-US" sz="2000" i="1" dirty="0" smtClean="0">
                <a:ea typeface="Open Sans Light" charset="0"/>
                <a:cs typeface="Open Sans Light" charset="0"/>
              </a:rPr>
              <a:t>PG&amp;E </a:t>
            </a:r>
            <a:r>
              <a:rPr lang="en-US" sz="2000" i="1" dirty="0">
                <a:ea typeface="Open Sans Light" charset="0"/>
                <a:cs typeface="Open Sans Light" charset="0"/>
              </a:rPr>
              <a:t>Respondent</a:t>
            </a:r>
          </a:p>
          <a:p>
            <a:endParaRPr lang="en-US" sz="3600" i="1" dirty="0">
              <a:ea typeface="Open Sans Light" charset="0"/>
              <a:cs typeface="Open Sans Light" charset="0"/>
            </a:endParaRPr>
          </a:p>
        </p:txBody>
      </p:sp>
    </p:spTree>
    <p:extLst>
      <p:ext uri="{BB962C8B-B14F-4D97-AF65-F5344CB8AC3E}">
        <p14:creationId xmlns:p14="http://schemas.microsoft.com/office/powerpoint/2010/main" val="8203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22</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a:t>Focus On </a:t>
            </a:r>
            <a:r>
              <a:rPr lang="en-US" dirty="0" smtClean="0"/>
              <a:t>Gains</a:t>
            </a:r>
            <a:r>
              <a:rPr lang="en-US" dirty="0"/>
              <a:t>: </a:t>
            </a:r>
            <a:r>
              <a:rPr lang="en-US" dirty="0" smtClean="0"/>
              <a:t>Brain Science Principles</a:t>
            </a:r>
            <a:endParaRPr lang="en-US" dirty="0"/>
          </a:p>
        </p:txBody>
      </p:sp>
      <p:sp>
        <p:nvSpPr>
          <p:cNvPr id="3" name="Content Placeholder 2"/>
          <p:cNvSpPr>
            <a:spLocks noGrp="1"/>
          </p:cNvSpPr>
          <p:nvPr>
            <p:ph idx="1"/>
          </p:nvPr>
        </p:nvSpPr>
        <p:spPr>
          <a:prstGeom prst="rect">
            <a:avLst/>
          </a:prstGeom>
        </p:spPr>
        <p:txBody>
          <a:bodyPr/>
          <a:lstStyle/>
          <a:p>
            <a:r>
              <a:rPr lang="en-US" sz="2800" dirty="0" smtClean="0"/>
              <a:t>REWARD-EXPECTATION DISCONNECT</a:t>
            </a:r>
          </a:p>
          <a:p>
            <a:r>
              <a:rPr lang="en-US" sz="2800" dirty="0" smtClean="0"/>
              <a:t>LOSS AVERSION</a:t>
            </a:r>
          </a:p>
          <a:p>
            <a:r>
              <a:rPr lang="en-US" sz="2800" dirty="0" smtClean="0"/>
              <a:t>DESIRE FOR CERTAINTY</a:t>
            </a:r>
            <a:endParaRPr lang="en-US" sz="2800" b="1" dirty="0"/>
          </a:p>
          <a:p>
            <a:endParaRPr lang="en-US" dirty="0">
              <a:effectLst/>
            </a:endParaRPr>
          </a:p>
        </p:txBody>
      </p:sp>
      <p:sp>
        <p:nvSpPr>
          <p:cNvPr id="6" name="TextBox 5"/>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15473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23</a:t>
            </a:fld>
            <a:endParaRPr lang="en-US" dirty="0"/>
          </a:p>
        </p:txBody>
      </p:sp>
      <p:sp>
        <p:nvSpPr>
          <p:cNvPr id="3" name="Rectangle 2"/>
          <p:cNvSpPr/>
          <p:nvPr/>
        </p:nvSpPr>
        <p:spPr>
          <a:xfrm>
            <a:off x="4477003" y="1365660"/>
            <a:ext cx="7509950" cy="1446550"/>
          </a:xfrm>
          <a:prstGeom prst="rect">
            <a:avLst/>
          </a:prstGeom>
        </p:spPr>
        <p:txBody>
          <a:bodyPr wrap="square">
            <a:spAutoFit/>
          </a:bodyPr>
          <a:lstStyle/>
          <a:p>
            <a:r>
              <a:rPr lang="en-US" sz="4400" b="1" dirty="0" smtClean="0"/>
              <a:t>Fairness:  </a:t>
            </a:r>
            <a:r>
              <a:rPr lang="en-US" sz="4400" dirty="0" smtClean="0"/>
              <a:t>We’re all in this </a:t>
            </a:r>
            <a:r>
              <a:rPr lang="en-US" sz="4400" smtClean="0"/>
              <a:t>together – right?</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4</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2060481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2593560"/>
            <a:ext cx="3430495" cy="4128539"/>
          </a:xfrm>
        </p:spPr>
        <p:txBody>
          <a:bodyPr/>
          <a:lstStyle/>
          <a:p>
            <a:r>
              <a:rPr lang="en-US" sz="1800" dirty="0" smtClean="0"/>
              <a:t>It feels like us vs. them</a:t>
            </a:r>
          </a:p>
          <a:p>
            <a:r>
              <a:rPr lang="en-US" sz="1800" dirty="0"/>
              <a:t>Edison tells us what to do, but they don’t tell us what they’re doing to conserve or create new energy. If our state is in need, let’s work together for a better future</a:t>
            </a:r>
            <a:endParaRPr lang="en-US" sz="1800" dirty="0" smtClean="0"/>
          </a:p>
          <a:p>
            <a:endParaRPr lang="en-US" sz="1800" dirty="0" smtClean="0"/>
          </a:p>
          <a:p>
            <a:endParaRPr lang="en-US" sz="1800" dirty="0"/>
          </a:p>
        </p:txBody>
      </p:sp>
      <p:sp>
        <p:nvSpPr>
          <p:cNvPr id="4" name="Title 3"/>
          <p:cNvSpPr>
            <a:spLocks noGrp="1"/>
          </p:cNvSpPr>
          <p:nvPr>
            <p:ph type="title"/>
          </p:nvPr>
        </p:nvSpPr>
        <p:spPr>
          <a:xfrm>
            <a:off x="609600" y="373409"/>
            <a:ext cx="10972800" cy="995430"/>
          </a:xfrm>
        </p:spPr>
        <p:txBody>
          <a:bodyPr/>
          <a:lstStyle/>
          <a:p>
            <a:r>
              <a:rPr lang="en-US" dirty="0"/>
              <a:t>Fairness: We’re All In This Together – Right?</a:t>
            </a:r>
          </a:p>
        </p:txBody>
      </p:sp>
      <p:sp>
        <p:nvSpPr>
          <p:cNvPr id="7" name="Content Placeholder 6"/>
          <p:cNvSpPr>
            <a:spLocks noGrp="1"/>
          </p:cNvSpPr>
          <p:nvPr>
            <p:ph sz="half" idx="13"/>
          </p:nvPr>
        </p:nvSpPr>
        <p:spPr>
          <a:xfrm>
            <a:off x="4312294" y="2622240"/>
            <a:ext cx="3538071" cy="4128539"/>
          </a:xfrm>
        </p:spPr>
        <p:txBody>
          <a:bodyPr/>
          <a:lstStyle/>
          <a:p>
            <a:r>
              <a:rPr lang="en-US" sz="1800" dirty="0" smtClean="0"/>
              <a:t>Neighbors don’t always participate in conservation actions</a:t>
            </a:r>
          </a:p>
          <a:p>
            <a:r>
              <a:rPr lang="en-US" sz="1800" dirty="0" smtClean="0">
                <a:ea typeface="Open Sans Light" charset="0"/>
                <a:cs typeface="Open Sans Light" charset="0"/>
              </a:rPr>
              <a:t>In </a:t>
            </a:r>
            <a:r>
              <a:rPr lang="en-US" sz="1800" dirty="0">
                <a:ea typeface="Open Sans Light" charset="0"/>
                <a:cs typeface="Open Sans Light" charset="0"/>
              </a:rPr>
              <a:t>order to feel better and more impactful about their behavior change efforts, customers want PG&amp;E to hold the surrounding neighbors and communities </a:t>
            </a:r>
            <a:r>
              <a:rPr lang="en-US" sz="1800" dirty="0" smtClean="0">
                <a:ea typeface="Open Sans Light" charset="0"/>
                <a:cs typeface="Open Sans Light" charset="0"/>
              </a:rPr>
              <a:t>accountable</a:t>
            </a:r>
            <a:endParaRPr lang="en-US" sz="1800" dirty="0">
              <a:ea typeface="Open Sans Light" charset="0"/>
              <a:cs typeface="Open Sans Light" charset="0"/>
            </a:endParaRPr>
          </a:p>
          <a:p>
            <a:endParaRPr lang="en-US" sz="1800" dirty="0"/>
          </a:p>
        </p:txBody>
      </p:sp>
      <p:sp>
        <p:nvSpPr>
          <p:cNvPr id="9" name="Content Placeholder 8"/>
          <p:cNvSpPr>
            <a:spLocks noGrp="1"/>
          </p:cNvSpPr>
          <p:nvPr>
            <p:ph sz="half" idx="15"/>
          </p:nvPr>
        </p:nvSpPr>
        <p:spPr/>
        <p:txBody>
          <a:bodyPr>
            <a:normAutofit/>
          </a:bodyPr>
          <a:lstStyle/>
          <a:p>
            <a:r>
              <a:rPr lang="en-US" sz="1800" dirty="0"/>
              <a:t>Re-design the “neighbor comparison” to achieve its intended </a:t>
            </a:r>
            <a:r>
              <a:rPr lang="en-US" sz="1800" dirty="0" smtClean="0"/>
              <a:t>purpose</a:t>
            </a:r>
            <a:endParaRPr lang="en-US" sz="1800" dirty="0"/>
          </a:p>
          <a:p>
            <a:endParaRPr lang="en-US" sz="1800" dirty="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24</a:t>
            </a:fld>
            <a:endParaRPr lang="en-US" dirty="0"/>
          </a:p>
        </p:txBody>
      </p:sp>
    </p:spTree>
    <p:extLst>
      <p:ext uri="{BB962C8B-B14F-4D97-AF65-F5344CB8AC3E}">
        <p14:creationId xmlns:p14="http://schemas.microsoft.com/office/powerpoint/2010/main" val="10984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25</a:t>
            </a:fld>
            <a:endParaRPr lang="en-US" dirty="0"/>
          </a:p>
        </p:txBody>
      </p:sp>
      <p:sp>
        <p:nvSpPr>
          <p:cNvPr id="4" name="Rectangle 3"/>
          <p:cNvSpPr/>
          <p:nvPr/>
        </p:nvSpPr>
        <p:spPr>
          <a:xfrm>
            <a:off x="2103755" y="2063926"/>
            <a:ext cx="6292099" cy="1508105"/>
          </a:xfrm>
          <a:prstGeom prst="rect">
            <a:avLst/>
          </a:prstGeom>
        </p:spPr>
        <p:txBody>
          <a:bodyPr wrap="square">
            <a:spAutoFit/>
          </a:bodyPr>
          <a:lstStyle/>
          <a:p>
            <a:r>
              <a:rPr lang="en-US" sz="3600" i="1" dirty="0"/>
              <a:t>SDG&amp;E should be promoting energy reduction for the region</a:t>
            </a:r>
            <a:r>
              <a:rPr lang="en-US" sz="3600" i="1" dirty="0" smtClean="0"/>
              <a:t>. </a:t>
            </a:r>
            <a:r>
              <a:rPr lang="en-US" sz="2000" i="1" dirty="0" smtClean="0"/>
              <a:t>SDG&amp;E Respondent </a:t>
            </a:r>
            <a:endParaRPr lang="en-US" sz="2000" i="1" dirty="0">
              <a:ea typeface="Open Sans Light" charset="0"/>
              <a:cs typeface="Open Sans Light" charset="0"/>
            </a:endParaRPr>
          </a:p>
        </p:txBody>
      </p:sp>
    </p:spTree>
    <p:extLst>
      <p:ext uri="{BB962C8B-B14F-4D97-AF65-F5344CB8AC3E}">
        <p14:creationId xmlns:p14="http://schemas.microsoft.com/office/powerpoint/2010/main" val="1065928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26</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Fairness: Brain Science Principles</a:t>
            </a:r>
            <a:endParaRPr lang="en-US" dirty="0"/>
          </a:p>
        </p:txBody>
      </p:sp>
      <p:sp>
        <p:nvSpPr>
          <p:cNvPr id="3" name="Content Placeholder 2"/>
          <p:cNvSpPr>
            <a:spLocks noGrp="1"/>
          </p:cNvSpPr>
          <p:nvPr>
            <p:ph idx="1"/>
          </p:nvPr>
        </p:nvSpPr>
        <p:spPr>
          <a:prstGeom prst="rect">
            <a:avLst/>
          </a:prstGeom>
        </p:spPr>
        <p:txBody>
          <a:bodyPr/>
          <a:lstStyle/>
          <a:p>
            <a:r>
              <a:rPr lang="en-US" sz="2800" dirty="0">
                <a:ea typeface="Montserrat" charset="0"/>
                <a:cs typeface="Montserrat" charset="0"/>
              </a:rPr>
              <a:t>SOCIAL </a:t>
            </a:r>
            <a:r>
              <a:rPr lang="en-US" sz="2800" dirty="0" smtClean="0">
                <a:ea typeface="Montserrat" charset="0"/>
                <a:cs typeface="Montserrat" charset="0"/>
              </a:rPr>
              <a:t>NORM</a:t>
            </a:r>
          </a:p>
          <a:p>
            <a:r>
              <a:rPr lang="en-US" sz="2800" dirty="0" smtClean="0">
                <a:ea typeface="Montserrat" charset="0"/>
                <a:cs typeface="Montserrat" charset="0"/>
              </a:rPr>
              <a:t>SOCIAL PROOF</a:t>
            </a:r>
            <a:endParaRPr lang="en-US" sz="2800" b="1" dirty="0">
              <a:latin typeface="Montserrat" charset="0"/>
              <a:ea typeface="Montserrat" charset="0"/>
              <a:cs typeface="Montserrat" charset="0"/>
            </a:endParaRPr>
          </a:p>
          <a:p>
            <a:endParaRPr lang="en-US" dirty="0">
              <a:latin typeface="Open Sans Light" charset="0"/>
              <a:ea typeface="Open Sans Light" charset="0"/>
              <a:cs typeface="Open Sans Light" charset="0"/>
            </a:endParaRPr>
          </a:p>
          <a:p>
            <a:endParaRPr lang="en-US" b="1" dirty="0">
              <a:latin typeface="Montserrat" charset="0"/>
              <a:ea typeface="Montserrat" charset="0"/>
              <a:cs typeface="Montserrat" charset="0"/>
            </a:endParaRPr>
          </a:p>
        </p:txBody>
      </p:sp>
      <p:sp>
        <p:nvSpPr>
          <p:cNvPr id="6" name="TextBox 5"/>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912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4"/>
          </p:nvPr>
        </p:nvSpPr>
        <p:spPr/>
        <p:txBody>
          <a:bodyPr/>
          <a:lstStyle/>
          <a:p>
            <a:fld id="{D5AAA883-35F0-C541-A8BF-75C5332356D1}" type="slidenum">
              <a:rPr lang="en-US" smtClean="0"/>
              <a:pPr/>
              <a:t>27</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035" y="455814"/>
            <a:ext cx="9556865" cy="5345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5430342"/>
            <a:ext cx="5070763" cy="369332"/>
          </a:xfrm>
          <a:prstGeom prst="rect">
            <a:avLst/>
          </a:prstGeom>
          <a:noFill/>
        </p:spPr>
        <p:txBody>
          <a:bodyPr wrap="square" rtlCol="0">
            <a:spAutoFit/>
          </a:bodyPr>
          <a:lstStyle/>
          <a:p>
            <a:r>
              <a:rPr lang="en-US" dirty="0"/>
              <a:t>Proprietary to </a:t>
            </a:r>
            <a:r>
              <a:rPr lang="en-US" dirty="0" smtClean="0"/>
              <a:t>Daylight</a:t>
            </a:r>
            <a:r>
              <a:rPr lang="en-US" dirty="0" smtClean="0"/>
              <a:t>—Confidential</a:t>
            </a:r>
            <a:endParaRPr lang="en-US" dirty="0"/>
          </a:p>
        </p:txBody>
      </p:sp>
    </p:spTree>
    <p:extLst>
      <p:ext uri="{BB962C8B-B14F-4D97-AF65-F5344CB8AC3E}">
        <p14:creationId xmlns:p14="http://schemas.microsoft.com/office/powerpoint/2010/main" val="6302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28</a:t>
            </a:fld>
            <a:endParaRPr lang="en-US" dirty="0"/>
          </a:p>
        </p:txBody>
      </p:sp>
      <p:sp>
        <p:nvSpPr>
          <p:cNvPr id="3" name="Rectangle 2"/>
          <p:cNvSpPr/>
          <p:nvPr/>
        </p:nvSpPr>
        <p:spPr>
          <a:xfrm>
            <a:off x="4477003" y="1365660"/>
            <a:ext cx="7509950" cy="1446550"/>
          </a:xfrm>
          <a:prstGeom prst="rect">
            <a:avLst/>
          </a:prstGeom>
        </p:spPr>
        <p:txBody>
          <a:bodyPr wrap="square">
            <a:spAutoFit/>
          </a:bodyPr>
          <a:lstStyle/>
          <a:p>
            <a:r>
              <a:rPr lang="en-US" sz="4400" b="1" dirty="0" smtClean="0"/>
              <a:t>Feedback:  </a:t>
            </a:r>
            <a:r>
              <a:rPr lang="en-US" sz="4400" dirty="0" smtClean="0"/>
              <a:t>Am I Doing This Right?</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5</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1246526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Real time metrics, goals, thresholds, notifications &amp; itemization</a:t>
            </a:r>
          </a:p>
          <a:p>
            <a:r>
              <a:rPr lang="en-US" sz="1800" dirty="0"/>
              <a:t>Text alerts with daily reminders during launch phase </a:t>
            </a:r>
          </a:p>
          <a:p>
            <a:r>
              <a:rPr lang="en-US" sz="1800" dirty="0"/>
              <a:t>Alerts when you’re reaching high usage thresholds </a:t>
            </a:r>
          </a:p>
          <a:p>
            <a:r>
              <a:rPr lang="en-US" sz="1800" dirty="0"/>
              <a:t>“Today’s a particularly tough day” messages</a:t>
            </a:r>
            <a:br>
              <a:rPr lang="en-US" sz="1800" dirty="0"/>
            </a:br>
            <a:endParaRPr lang="en-US" sz="1800" dirty="0"/>
          </a:p>
        </p:txBody>
      </p:sp>
      <p:sp>
        <p:nvSpPr>
          <p:cNvPr id="4" name="Title 3"/>
          <p:cNvSpPr>
            <a:spLocks noGrp="1"/>
          </p:cNvSpPr>
          <p:nvPr>
            <p:ph type="title"/>
          </p:nvPr>
        </p:nvSpPr>
        <p:spPr>
          <a:xfrm>
            <a:off x="609600" y="373409"/>
            <a:ext cx="10972800" cy="995430"/>
          </a:xfrm>
        </p:spPr>
        <p:txBody>
          <a:bodyPr/>
          <a:lstStyle/>
          <a:p>
            <a:r>
              <a:rPr lang="en-US" dirty="0" smtClean="0"/>
              <a:t>Feedback</a:t>
            </a:r>
            <a:r>
              <a:rPr lang="en-US" dirty="0"/>
              <a:t>: Am I Doing </a:t>
            </a:r>
            <a:r>
              <a:rPr lang="en-US" dirty="0" smtClean="0"/>
              <a:t>This </a:t>
            </a:r>
            <a:r>
              <a:rPr lang="en-US" dirty="0"/>
              <a:t>Right?</a:t>
            </a:r>
          </a:p>
        </p:txBody>
      </p:sp>
      <p:sp>
        <p:nvSpPr>
          <p:cNvPr id="7" name="Content Placeholder 6"/>
          <p:cNvSpPr>
            <a:spLocks noGrp="1"/>
          </p:cNvSpPr>
          <p:nvPr>
            <p:ph sz="half" idx="13"/>
          </p:nvPr>
        </p:nvSpPr>
        <p:spPr/>
        <p:txBody>
          <a:bodyPr/>
          <a:lstStyle/>
          <a:p>
            <a:r>
              <a:rPr lang="en-US" sz="1800" dirty="0">
                <a:ea typeface="Open Sans Light" charset="0"/>
                <a:cs typeface="Open Sans Light" charset="0"/>
              </a:rPr>
              <a:t>Remove any math or calculations burden</a:t>
            </a:r>
          </a:p>
          <a:p>
            <a:r>
              <a:rPr lang="en-US" sz="1800" dirty="0">
                <a:ea typeface="Open Sans Light" charset="0"/>
                <a:cs typeface="Open Sans Light" charset="0"/>
              </a:rPr>
              <a:t>Create a trigger system for stop and start times for TOU</a:t>
            </a:r>
          </a:p>
          <a:p>
            <a:r>
              <a:rPr lang="en-US" sz="1800" dirty="0"/>
              <a:t>Customers also are frustrated when their bill doesn’t move down in light of their efforts, and usage alerts intended to help instead evoke a sense of helplessness because customers justify that they still need to continue using energy through the rest of the month </a:t>
            </a:r>
          </a:p>
          <a:p>
            <a:endParaRPr lang="en-US" sz="1800" dirty="0"/>
          </a:p>
        </p:txBody>
      </p:sp>
      <p:sp>
        <p:nvSpPr>
          <p:cNvPr id="9" name="Content Placeholder 8"/>
          <p:cNvSpPr>
            <a:spLocks noGrp="1"/>
          </p:cNvSpPr>
          <p:nvPr>
            <p:ph sz="half" idx="15"/>
          </p:nvPr>
        </p:nvSpPr>
        <p:spPr/>
        <p:txBody>
          <a:bodyPr>
            <a:normAutofit/>
          </a:bodyPr>
          <a:lstStyle/>
          <a:p>
            <a:r>
              <a:rPr lang="en-US" sz="1800" dirty="0" smtClean="0"/>
              <a:t>TOU is more transparent than Tiered rates.  Customers understand how to work with time of day</a:t>
            </a:r>
          </a:p>
          <a:p>
            <a:r>
              <a:rPr lang="en-US" sz="1800" dirty="0" smtClean="0"/>
              <a:t>Provide </a:t>
            </a:r>
            <a:r>
              <a:rPr lang="en-US" sz="1800" dirty="0"/>
              <a:t>predictive </a:t>
            </a:r>
            <a:r>
              <a:rPr lang="en-US" sz="1800" dirty="0" smtClean="0"/>
              <a:t>tools that are interactive and easy to use</a:t>
            </a:r>
            <a:endParaRPr lang="en-US" sz="1800" dirty="0"/>
          </a:p>
          <a:p>
            <a:r>
              <a:rPr lang="en-US" sz="1800" dirty="0"/>
              <a:t>Make bill accessible and actionable</a:t>
            </a:r>
          </a:p>
          <a:p>
            <a:r>
              <a:rPr lang="en-US" sz="1800" dirty="0"/>
              <a:t>A small financial incentive will not motivate behavior change</a:t>
            </a:r>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29</a:t>
            </a:fld>
            <a:endParaRPr lang="en-US" dirty="0"/>
          </a:p>
        </p:txBody>
      </p:sp>
    </p:spTree>
    <p:extLst>
      <p:ext uri="{BB962C8B-B14F-4D97-AF65-F5344CB8AC3E}">
        <p14:creationId xmlns:p14="http://schemas.microsoft.com/office/powerpoint/2010/main" val="18982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6444" y="4480560"/>
            <a:ext cx="5439104" cy="769441"/>
          </a:xfrm>
          <a:prstGeom prst="rect">
            <a:avLst/>
          </a:prstGeom>
          <a:noFill/>
        </p:spPr>
        <p:txBody>
          <a:bodyPr wrap="square" rtlCol="0">
            <a:spAutoFit/>
          </a:bodyPr>
          <a:lstStyle/>
          <a:p>
            <a:r>
              <a:rPr lang="en-US" sz="4400" dirty="0" smtClean="0">
                <a:solidFill>
                  <a:schemeClr val="bg1"/>
                </a:solidFill>
              </a:rPr>
              <a:t>Introductions</a:t>
            </a:r>
            <a:endParaRPr lang="en-US" sz="4400" dirty="0">
              <a:solidFill>
                <a:schemeClr val="bg1"/>
              </a:solidFill>
            </a:endParaRPr>
          </a:p>
        </p:txBody>
      </p:sp>
    </p:spTree>
    <p:extLst>
      <p:ext uri="{BB962C8B-B14F-4D97-AF65-F5344CB8AC3E}">
        <p14:creationId xmlns:p14="http://schemas.microsoft.com/office/powerpoint/2010/main" val="7045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30</a:t>
            </a:fld>
            <a:endParaRPr lang="en-US" dirty="0"/>
          </a:p>
        </p:txBody>
      </p:sp>
      <p:sp>
        <p:nvSpPr>
          <p:cNvPr id="4" name="Rectangle 3"/>
          <p:cNvSpPr/>
          <p:nvPr/>
        </p:nvSpPr>
        <p:spPr>
          <a:xfrm>
            <a:off x="1734590" y="1786928"/>
            <a:ext cx="6943898" cy="3170099"/>
          </a:xfrm>
          <a:prstGeom prst="rect">
            <a:avLst/>
          </a:prstGeom>
        </p:spPr>
        <p:txBody>
          <a:bodyPr wrap="square">
            <a:spAutoFit/>
          </a:bodyPr>
          <a:lstStyle/>
          <a:p>
            <a:r>
              <a:rPr lang="en-US" sz="3600" i="1" dirty="0"/>
              <a:t>Tiers provide almost no feedback on how our actions translate into saving energy, making us feel powerless/ without control.  </a:t>
            </a:r>
            <a:endParaRPr lang="en-US" sz="3600" i="1" dirty="0" smtClean="0"/>
          </a:p>
          <a:p>
            <a:r>
              <a:rPr lang="en-US" sz="2000" i="1" dirty="0" smtClean="0"/>
              <a:t>SCE </a:t>
            </a:r>
            <a:r>
              <a:rPr lang="en-US" sz="2000" i="1" dirty="0">
                <a:ea typeface="Open Sans Light" charset="0"/>
                <a:cs typeface="Open Sans Light" charset="0"/>
              </a:rPr>
              <a:t>Respondent</a:t>
            </a:r>
          </a:p>
          <a:p>
            <a:endParaRPr lang="en-US" sz="3600" i="1" dirty="0"/>
          </a:p>
        </p:txBody>
      </p:sp>
    </p:spTree>
    <p:extLst>
      <p:ext uri="{BB962C8B-B14F-4D97-AF65-F5344CB8AC3E}">
        <p14:creationId xmlns:p14="http://schemas.microsoft.com/office/powerpoint/2010/main" val="105025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31</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Feedback: Brain Science Principles</a:t>
            </a:r>
            <a:endParaRPr lang="en-US" dirty="0"/>
          </a:p>
        </p:txBody>
      </p:sp>
      <p:sp>
        <p:nvSpPr>
          <p:cNvPr id="3" name="Content Placeholder 2"/>
          <p:cNvSpPr>
            <a:spLocks noGrp="1"/>
          </p:cNvSpPr>
          <p:nvPr>
            <p:ph idx="1"/>
          </p:nvPr>
        </p:nvSpPr>
        <p:spPr>
          <a:prstGeom prst="rect">
            <a:avLst/>
          </a:prstGeom>
        </p:spPr>
        <p:txBody>
          <a:bodyPr/>
          <a:lstStyle/>
          <a:p>
            <a:r>
              <a:rPr lang="en-US" sz="2800" dirty="0" smtClean="0">
                <a:ea typeface="Montserrat" charset="0"/>
                <a:cs typeface="Montserrat" charset="0"/>
              </a:rPr>
              <a:t>AMBIGUITY EFFECT</a:t>
            </a:r>
          </a:p>
          <a:p>
            <a:r>
              <a:rPr lang="en-US" sz="2800" dirty="0" smtClean="0">
                <a:ea typeface="Montserrat" charset="0"/>
                <a:cs typeface="Montserrat" charset="0"/>
              </a:rPr>
              <a:t>CERTAINTY EFFECT</a:t>
            </a:r>
          </a:p>
          <a:p>
            <a:r>
              <a:rPr lang="en-US" sz="2800" dirty="0" smtClean="0">
                <a:ea typeface="Montserrat" charset="0"/>
                <a:cs typeface="Montserrat" charset="0"/>
              </a:rPr>
              <a:t>RATIO BIAS</a:t>
            </a:r>
            <a:endParaRPr lang="en-US" sz="2800" b="1" dirty="0">
              <a:latin typeface="Montserrat" charset="0"/>
              <a:ea typeface="Montserrat" charset="0"/>
              <a:cs typeface="Montserrat" charset="0"/>
            </a:endParaRPr>
          </a:p>
          <a:p>
            <a:endParaRPr lang="en-US" dirty="0">
              <a:latin typeface="Open Sans Light" charset="0"/>
              <a:ea typeface="Open Sans Light" charset="0"/>
              <a:cs typeface="Open Sans Light" charset="0"/>
            </a:endParaRPr>
          </a:p>
          <a:p>
            <a:endParaRPr lang="en-US" b="1" dirty="0">
              <a:latin typeface="Montserrat" charset="0"/>
              <a:ea typeface="Montserrat" charset="0"/>
              <a:cs typeface="Montserrat" charset="0"/>
            </a:endParaRPr>
          </a:p>
          <a:p>
            <a:endParaRPr lang="en-US" dirty="0" smtClean="0">
              <a:solidFill>
                <a:srgbClr val="000000"/>
              </a:solidFill>
              <a:latin typeface="Open Sans Light" charset="0"/>
              <a:ea typeface="Open Sans Light" charset="0"/>
              <a:cs typeface="Open Sans Light" charset="0"/>
            </a:endParaRPr>
          </a:p>
          <a:p>
            <a:endParaRPr lang="en-US" dirty="0" smtClean="0">
              <a:solidFill>
                <a:srgbClr val="000000"/>
              </a:solidFill>
              <a:latin typeface="Open Sans Light" charset="0"/>
              <a:ea typeface="Open Sans Light" charset="0"/>
              <a:cs typeface="Open Sans Light" charset="0"/>
            </a:endParaRPr>
          </a:p>
          <a:p>
            <a:endParaRPr lang="en-US" dirty="0">
              <a:latin typeface="Open Sans Light" charset="0"/>
              <a:ea typeface="Open Sans Light" charset="0"/>
              <a:cs typeface="Open Sans Light" charset="0"/>
            </a:endParaRPr>
          </a:p>
          <a:p>
            <a:endParaRPr lang="en-US" b="1" dirty="0" smtClean="0">
              <a:latin typeface="Montserrat" charset="0"/>
              <a:ea typeface="Montserrat" charset="0"/>
              <a:cs typeface="Montserrat" charset="0"/>
            </a:endParaRPr>
          </a:p>
          <a:p>
            <a:endParaRPr lang="en-US" dirty="0"/>
          </a:p>
        </p:txBody>
      </p:sp>
      <p:sp>
        <p:nvSpPr>
          <p:cNvPr id="6" name="TextBox 5"/>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53686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4"/>
          </p:nvPr>
        </p:nvSpPr>
        <p:spPr/>
        <p:txBody>
          <a:bodyPr/>
          <a:lstStyle/>
          <a:p>
            <a:fld id="{D5AAA883-35F0-C541-A8BF-75C5332356D1}" type="slidenum">
              <a:rPr lang="en-US" smtClean="0"/>
              <a:pPr/>
              <a:t>32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566650"/>
            <a:ext cx="8686800" cy="521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5430342"/>
            <a:ext cx="5070763" cy="369332"/>
          </a:xfrm>
          <a:prstGeom prst="rect">
            <a:avLst/>
          </a:prstGeom>
          <a:noFill/>
        </p:spPr>
        <p:txBody>
          <a:bodyPr wrap="square" rtlCol="0">
            <a:spAutoFit/>
          </a:bodyPr>
          <a:lstStyle/>
          <a:p>
            <a:r>
              <a:rPr lang="en-US" dirty="0"/>
              <a:t>Proprietary to </a:t>
            </a:r>
            <a:r>
              <a:rPr lang="en-US" dirty="0" smtClean="0"/>
              <a:t>Daylight</a:t>
            </a:r>
            <a:r>
              <a:rPr lang="en-US" dirty="0" smtClean="0"/>
              <a:t>—Confidential</a:t>
            </a:r>
            <a:endParaRPr lang="en-US" dirty="0"/>
          </a:p>
        </p:txBody>
      </p:sp>
    </p:spTree>
    <p:extLst>
      <p:ext uri="{BB962C8B-B14F-4D97-AF65-F5344CB8AC3E}">
        <p14:creationId xmlns:p14="http://schemas.microsoft.com/office/powerpoint/2010/main" val="1683728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33</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Credit “Good Behavior”</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6</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308510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Summer/Inland customers crave bill stability and bill </a:t>
            </a:r>
            <a:r>
              <a:rPr lang="en-US" sz="1800" dirty="0" smtClean="0"/>
              <a:t>relief</a:t>
            </a:r>
            <a:endParaRPr lang="en-US" sz="1800" dirty="0"/>
          </a:p>
          <a:p>
            <a:r>
              <a:rPr lang="en-US" sz="1800" dirty="0"/>
              <a:t>Need for positive reinforcement</a:t>
            </a:r>
          </a:p>
          <a:p>
            <a:r>
              <a:rPr lang="en-US" sz="1800" dirty="0"/>
              <a:t/>
            </a:r>
            <a:br>
              <a:rPr lang="en-US" sz="1800" dirty="0"/>
            </a:br>
            <a:endParaRPr lang="en-US" sz="1800" dirty="0"/>
          </a:p>
        </p:txBody>
      </p:sp>
      <p:sp>
        <p:nvSpPr>
          <p:cNvPr id="4" name="Title 3"/>
          <p:cNvSpPr>
            <a:spLocks noGrp="1"/>
          </p:cNvSpPr>
          <p:nvPr>
            <p:ph type="title"/>
          </p:nvPr>
        </p:nvSpPr>
        <p:spPr>
          <a:xfrm>
            <a:off x="609600" y="373409"/>
            <a:ext cx="10972800" cy="995430"/>
          </a:xfrm>
        </p:spPr>
        <p:txBody>
          <a:bodyPr/>
          <a:lstStyle/>
          <a:p>
            <a:r>
              <a:rPr lang="en-US" dirty="0"/>
              <a:t>Credit “Good Behavior”</a:t>
            </a:r>
          </a:p>
        </p:txBody>
      </p:sp>
      <p:sp>
        <p:nvSpPr>
          <p:cNvPr id="7" name="Content Placeholder 6"/>
          <p:cNvSpPr>
            <a:spLocks noGrp="1"/>
          </p:cNvSpPr>
          <p:nvPr>
            <p:ph sz="half" idx="13"/>
          </p:nvPr>
        </p:nvSpPr>
        <p:spPr/>
        <p:txBody>
          <a:bodyPr/>
          <a:lstStyle/>
          <a:p>
            <a:r>
              <a:rPr lang="en-US" sz="1800" dirty="0">
                <a:ea typeface="Open Sans Light" charset="0"/>
                <a:cs typeface="Open Sans Light" charset="0"/>
              </a:rPr>
              <a:t>Customers are used to being rewarded for good behavior, whether good driver discounts, loyalty shopping cards, or cash back credit cards. The perception that they are getting something in return for their efforts is lacking in their relationship with </a:t>
            </a:r>
            <a:r>
              <a:rPr lang="en-US" sz="1800" dirty="0" smtClean="0">
                <a:ea typeface="Open Sans Light" charset="0"/>
                <a:cs typeface="Open Sans Light" charset="0"/>
              </a:rPr>
              <a:t>PG&amp;E</a:t>
            </a:r>
            <a:endParaRPr lang="en-US" sz="1800" dirty="0">
              <a:ea typeface="Open Sans Light" charset="0"/>
              <a:cs typeface="Open Sans Light" charset="0"/>
            </a:endParaRPr>
          </a:p>
          <a:p>
            <a:r>
              <a:rPr lang="en-US" sz="1800" dirty="0">
                <a:ea typeface="Open Sans Light" charset="0"/>
                <a:cs typeface="Open Sans Light" charset="0"/>
              </a:rPr>
              <a:t>Explore a way to design non-monetary social/emotional credit for good behavior</a:t>
            </a:r>
          </a:p>
        </p:txBody>
      </p:sp>
      <p:sp>
        <p:nvSpPr>
          <p:cNvPr id="9" name="Content Placeholder 8"/>
          <p:cNvSpPr>
            <a:spLocks noGrp="1"/>
          </p:cNvSpPr>
          <p:nvPr>
            <p:ph sz="half" idx="15"/>
          </p:nvPr>
        </p:nvSpPr>
        <p:spPr/>
        <p:txBody>
          <a:bodyPr>
            <a:normAutofit/>
          </a:bodyPr>
          <a:lstStyle/>
          <a:p>
            <a:r>
              <a:rPr lang="en-US" sz="1800" dirty="0"/>
              <a:t>Environmental reward for </a:t>
            </a:r>
            <a:r>
              <a:rPr lang="en-US" sz="1800" dirty="0" smtClean="0"/>
              <a:t/>
            </a:r>
            <a:br>
              <a:rPr lang="en-US" sz="1800" dirty="0" smtClean="0"/>
            </a:br>
            <a:r>
              <a:rPr lang="en-US" sz="1800" dirty="0" smtClean="0"/>
              <a:t>“</a:t>
            </a:r>
            <a:r>
              <a:rPr lang="en-US" sz="1800" dirty="0"/>
              <a:t>good behavior”</a:t>
            </a:r>
          </a:p>
          <a:p>
            <a:r>
              <a:rPr lang="en-US" sz="1800" dirty="0"/>
              <a:t>Reward users for compromise</a:t>
            </a:r>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34</a:t>
            </a:fld>
            <a:endParaRPr lang="en-US" dirty="0"/>
          </a:p>
        </p:txBody>
      </p:sp>
    </p:spTree>
    <p:extLst>
      <p:ext uri="{BB962C8B-B14F-4D97-AF65-F5344CB8AC3E}">
        <p14:creationId xmlns:p14="http://schemas.microsoft.com/office/powerpoint/2010/main" val="8833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35</a:t>
            </a:fld>
            <a:endParaRPr lang="en-US" dirty="0"/>
          </a:p>
        </p:txBody>
      </p:sp>
      <p:sp>
        <p:nvSpPr>
          <p:cNvPr id="4" name="Rectangle 3"/>
          <p:cNvSpPr/>
          <p:nvPr/>
        </p:nvSpPr>
        <p:spPr>
          <a:xfrm>
            <a:off x="1435332" y="2091683"/>
            <a:ext cx="7509163" cy="2616101"/>
          </a:xfrm>
          <a:prstGeom prst="rect">
            <a:avLst/>
          </a:prstGeom>
        </p:spPr>
        <p:txBody>
          <a:bodyPr wrap="square">
            <a:spAutoFit/>
          </a:bodyPr>
          <a:lstStyle/>
          <a:p>
            <a:r>
              <a:rPr lang="en-US" sz="3600" i="1" dirty="0">
                <a:ea typeface="Open Sans Light" charset="0"/>
                <a:cs typeface="Open Sans Light" charset="0"/>
              </a:rPr>
              <a:t>What do I stand to gain from changing, I should be rewarded for my good behavior. </a:t>
            </a:r>
            <a:endParaRPr lang="en-US" sz="3600" i="1" dirty="0" smtClean="0">
              <a:ea typeface="Open Sans Light" charset="0"/>
              <a:cs typeface="Open Sans Light" charset="0"/>
            </a:endParaRPr>
          </a:p>
          <a:p>
            <a:r>
              <a:rPr lang="en-US" sz="2000" i="1" dirty="0">
                <a:ea typeface="Open Sans Light" charset="0"/>
                <a:cs typeface="Open Sans Light" charset="0"/>
              </a:rPr>
              <a:t>PG&amp;E Respondent</a:t>
            </a:r>
          </a:p>
          <a:p>
            <a:endParaRPr lang="en-US" sz="3600" i="1" dirty="0">
              <a:ea typeface="Open Sans Light" charset="0"/>
              <a:cs typeface="Open Sans Light" charset="0"/>
            </a:endParaRPr>
          </a:p>
        </p:txBody>
      </p:sp>
    </p:spTree>
    <p:extLst>
      <p:ext uri="{BB962C8B-B14F-4D97-AF65-F5344CB8AC3E}">
        <p14:creationId xmlns:p14="http://schemas.microsoft.com/office/powerpoint/2010/main" val="1421296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330"/>
            <a:ext cx="10515600" cy="1325563"/>
          </a:xfrm>
        </p:spPr>
        <p:txBody>
          <a:bodyPr/>
          <a:lstStyle/>
          <a:p>
            <a:r>
              <a:rPr lang="en-US" dirty="0" smtClean="0"/>
              <a:t>Credit “Good Behavior”</a:t>
            </a:r>
            <a:endParaRPr lang="en-US" dirty="0"/>
          </a:p>
        </p:txBody>
      </p:sp>
      <p:sp>
        <p:nvSpPr>
          <p:cNvPr id="3" name="Content Placeholder 2"/>
          <p:cNvSpPr>
            <a:spLocks noGrp="1"/>
          </p:cNvSpPr>
          <p:nvPr>
            <p:ph idx="1"/>
          </p:nvPr>
        </p:nvSpPr>
        <p:spPr>
          <a:prstGeom prst="rect">
            <a:avLst/>
          </a:prstGeom>
        </p:spPr>
        <p:txBody>
          <a:bodyPr/>
          <a:lstStyle/>
          <a:p>
            <a:r>
              <a:rPr lang="en-US" sz="2800" dirty="0">
                <a:ea typeface="Montserrat" charset="0"/>
                <a:cs typeface="Montserrat" charset="0"/>
              </a:rPr>
              <a:t>PELTZMAN </a:t>
            </a:r>
            <a:r>
              <a:rPr lang="en-US" sz="2800" dirty="0" smtClean="0">
                <a:ea typeface="Montserrat" charset="0"/>
                <a:cs typeface="Montserrat" charset="0"/>
              </a:rPr>
              <a:t>EFFECT</a:t>
            </a:r>
            <a:endParaRPr lang="en-US" sz="2800" b="1" dirty="0">
              <a:ea typeface="Montserrat" charset="0"/>
              <a:cs typeface="Montserrat" charset="0"/>
            </a:endParaRPr>
          </a:p>
          <a:p>
            <a:r>
              <a:rPr lang="en-US" sz="2800" dirty="0" smtClean="0">
                <a:ea typeface="Montserrat" charset="0"/>
                <a:cs typeface="Montserrat" charset="0"/>
              </a:rPr>
              <a:t>ENDOWMENT EFFECT</a:t>
            </a:r>
            <a:endParaRPr lang="en-US" sz="2800" dirty="0">
              <a:ea typeface="Open Sans Light" charset="0"/>
              <a:cs typeface="Open Sans Light" charset="0"/>
            </a:endParaRPr>
          </a:p>
          <a:p>
            <a:endParaRPr lang="en-US" dirty="0" smtClean="0">
              <a:latin typeface="+mn-lt"/>
              <a:ea typeface="Open Sans Light" charset="0"/>
              <a:cs typeface="Open Sans Light" charset="0"/>
            </a:endParaRPr>
          </a:p>
          <a:p>
            <a:endParaRPr lang="en-US" dirty="0">
              <a:ea typeface="Open Sans Light" charset="0"/>
              <a:cs typeface="Open Sans Light" charset="0"/>
            </a:endParaRPr>
          </a:p>
          <a:p>
            <a:pPr marL="0" indent="0">
              <a:buNone/>
            </a:pPr>
            <a:r>
              <a:rPr lang="en-US" dirty="0" smtClean="0">
                <a:latin typeface="+mn-lt"/>
                <a:ea typeface="Open Sans Light" charset="0"/>
                <a:cs typeface="Open Sans Light" charset="0"/>
              </a:rPr>
              <a:t>  </a:t>
            </a:r>
            <a:endParaRPr lang="en-US" dirty="0">
              <a:latin typeface="+mn-lt"/>
              <a:ea typeface="Open Sans Light" charset="0"/>
              <a:cs typeface="Open Sans Light" charset="0"/>
            </a:endParaRPr>
          </a:p>
          <a:p>
            <a:endParaRPr lang="en-US" b="1" dirty="0">
              <a:latin typeface="Montserrat" charset="0"/>
              <a:ea typeface="Montserrat" charset="0"/>
              <a:cs typeface="Montserrat" charset="0"/>
            </a:endParaRPr>
          </a:p>
          <a:p>
            <a:endParaRPr lang="en-US" b="1" dirty="0">
              <a:latin typeface="Montserrat" charset="0"/>
              <a:ea typeface="Montserrat" charset="0"/>
              <a:cs typeface="Montserrat" charset="0"/>
            </a:endParaRPr>
          </a:p>
        </p:txBody>
      </p:sp>
      <p:sp>
        <p:nvSpPr>
          <p:cNvPr id="4" name="Footer Placeholder 3"/>
          <p:cNvSpPr>
            <a:spLocks noGrp="1"/>
          </p:cNvSpPr>
          <p:nvPr>
            <p:ph type="ftr" sz="quarter" idx="10"/>
          </p:nvPr>
        </p:nvSpPr>
        <p:spPr>
          <a:xfrm>
            <a:off x="7232072" y="6381173"/>
            <a:ext cx="2978727" cy="365125"/>
          </a:xfrm>
          <a:prstGeom prst="rect">
            <a:avLst/>
          </a:prstGeom>
        </p:spPr>
        <p:txBody>
          <a:bodyPr/>
          <a:lstStyle/>
          <a:p>
            <a:pPr>
              <a:defRPr/>
            </a:pPr>
            <a:r>
              <a:rPr lang="en-US" smtClean="0"/>
              <a:t>Design Thinking Rate Research| March 2017</a:t>
            </a:r>
            <a:endParaRPr lang="en-US" dirty="0"/>
          </a:p>
        </p:txBody>
      </p:sp>
      <p:sp>
        <p:nvSpPr>
          <p:cNvPr id="5" name="Slide Number Placeholder 4"/>
          <p:cNvSpPr>
            <a:spLocks noGrp="1"/>
          </p:cNvSpPr>
          <p:nvPr>
            <p:ph type="sldNum" sz="quarter" idx="11"/>
          </p:nvPr>
        </p:nvSpPr>
        <p:spPr/>
        <p:txBody>
          <a:bodyPr/>
          <a:lstStyle/>
          <a:p>
            <a:fld id="{D5AAA883-35F0-C541-A8BF-75C5332356D1}" type="slidenum">
              <a:rPr lang="en-US" smtClean="0"/>
              <a:pPr/>
              <a:t>36</a:t>
            </a:fld>
            <a:endParaRPr lang="en-US" dirty="0"/>
          </a:p>
        </p:txBody>
      </p:sp>
      <p:sp>
        <p:nvSpPr>
          <p:cNvPr id="6" name="TextBox 5"/>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15915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37</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Focus Ask/Action</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7</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493798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r>
              <a:rPr lang="en-US" sz="1800" dirty="0" smtClean="0">
                <a:ea typeface="Open Sans Light" charset="0"/>
                <a:cs typeface="Open Sans Light" charset="0"/>
              </a:rPr>
              <a:t>Tell me how to “do my part”</a:t>
            </a:r>
          </a:p>
          <a:p>
            <a:r>
              <a:rPr lang="en-US" sz="1800" dirty="0"/>
              <a:t>We’re literally in the dark about how to conserve energy and save costs. Should I unplug my stove....oops it’s gas </a:t>
            </a:r>
          </a:p>
          <a:p>
            <a:r>
              <a:rPr lang="en-US" sz="1800" dirty="0"/>
              <a:t>Would someone just tell us what pulls the most energy? </a:t>
            </a:r>
          </a:p>
          <a:p>
            <a:endParaRPr lang="en-US" sz="1800" dirty="0">
              <a:ea typeface="Open Sans Light" charset="0"/>
              <a:cs typeface="Open Sans Light" charset="0"/>
            </a:endParaRPr>
          </a:p>
          <a:p>
            <a:endParaRPr lang="en-US" sz="1800" dirty="0">
              <a:ea typeface="Open Sans Light" charset="0"/>
              <a:cs typeface="Open Sans Light" charset="0"/>
            </a:endParaRPr>
          </a:p>
          <a:p>
            <a:endParaRPr lang="en-US" sz="1800" dirty="0"/>
          </a:p>
        </p:txBody>
      </p:sp>
      <p:sp>
        <p:nvSpPr>
          <p:cNvPr id="9" name="Content Placeholder 8"/>
          <p:cNvSpPr>
            <a:spLocks noGrp="1"/>
          </p:cNvSpPr>
          <p:nvPr>
            <p:ph sz="half" idx="13"/>
          </p:nvPr>
        </p:nvSpPr>
        <p:spPr/>
        <p:txBody>
          <a:bodyPr/>
          <a:lstStyle/>
          <a:p>
            <a:r>
              <a:rPr lang="en-US" sz="1800" dirty="0">
                <a:ea typeface="Open Sans" charset="0"/>
                <a:cs typeface="Open Sans" charset="0"/>
              </a:rPr>
              <a:t>Too many variables to consider when managing energy and it feels like everything is </a:t>
            </a:r>
            <a:r>
              <a:rPr lang="en-US" sz="1800" dirty="0" smtClean="0">
                <a:ea typeface="Open Sans" charset="0"/>
                <a:cs typeface="Open Sans" charset="0"/>
              </a:rPr>
              <a:t>restricted</a:t>
            </a:r>
          </a:p>
          <a:p>
            <a:r>
              <a:rPr lang="en-US" sz="1800" dirty="0">
                <a:ea typeface="Open Sans Light" charset="0"/>
                <a:cs typeface="Open Sans Light" charset="0"/>
              </a:rPr>
              <a:t>Customers should be given only a few tips at a time (constrained choice) and small steps that are easy and layered over time to be more </a:t>
            </a:r>
            <a:r>
              <a:rPr lang="en-US" sz="1800" dirty="0" smtClean="0">
                <a:ea typeface="Open Sans Light" charset="0"/>
                <a:cs typeface="Open Sans Light" charset="0"/>
              </a:rPr>
              <a:t>impactful</a:t>
            </a:r>
          </a:p>
          <a:p>
            <a:r>
              <a:rPr lang="en-US" sz="1800" dirty="0">
                <a:ea typeface="Open Sans Light" charset="0"/>
                <a:cs typeface="Open Sans Light" charset="0"/>
              </a:rPr>
              <a:t>Suggestions for energy saving behaviors would ideally be designed to be on auto-pilot with a one-time or short span set-up behavior to save effort</a:t>
            </a:r>
          </a:p>
          <a:p>
            <a:endParaRPr lang="en-US" sz="1800" dirty="0">
              <a:ea typeface="Open Sans Light" charset="0"/>
              <a:cs typeface="Open Sans Light" charset="0"/>
            </a:endParaRPr>
          </a:p>
          <a:p>
            <a:endParaRPr lang="en-US" sz="1800" dirty="0">
              <a:ea typeface="Open Sans" charset="0"/>
              <a:cs typeface="Open Sans" charset="0"/>
            </a:endParaRPr>
          </a:p>
          <a:p>
            <a:endParaRPr lang="en-US" sz="1800" dirty="0"/>
          </a:p>
        </p:txBody>
      </p:sp>
      <p:sp>
        <p:nvSpPr>
          <p:cNvPr id="10" name="Content Placeholder 9"/>
          <p:cNvSpPr>
            <a:spLocks noGrp="1"/>
          </p:cNvSpPr>
          <p:nvPr>
            <p:ph sz="half" idx="15"/>
          </p:nvPr>
        </p:nvSpPr>
        <p:spPr/>
        <p:txBody>
          <a:bodyPr/>
          <a:lstStyle/>
          <a:p>
            <a:r>
              <a:rPr lang="en-US" sz="1800" dirty="0"/>
              <a:t>Opportunity to reframe change to focus on flexible routines ( not inflexible routines)</a:t>
            </a:r>
          </a:p>
          <a:p>
            <a:r>
              <a:rPr lang="en-US" sz="1800" dirty="0"/>
              <a:t>Identify high impact, flexible appliances (AC/Dryer/Clothes and </a:t>
            </a:r>
            <a:r>
              <a:rPr lang="en-US" sz="1800" dirty="0" smtClean="0"/>
              <a:t>Dishwashers)</a:t>
            </a:r>
            <a:endParaRPr lang="en-US" dirty="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1" name="Slide Number Placeholder 10"/>
          <p:cNvSpPr>
            <a:spLocks noGrp="1"/>
          </p:cNvSpPr>
          <p:nvPr>
            <p:ph type="sldNum" sz="quarter" idx="11"/>
          </p:nvPr>
        </p:nvSpPr>
        <p:spPr/>
        <p:txBody>
          <a:bodyPr/>
          <a:lstStyle/>
          <a:p>
            <a:fld id="{D5AAA883-35F0-C541-A8BF-75C5332356D1}" type="slidenum">
              <a:rPr lang="en-US" smtClean="0"/>
              <a:pPr/>
              <a:t>38</a:t>
            </a:fld>
            <a:endParaRPr lang="en-US" dirty="0"/>
          </a:p>
        </p:txBody>
      </p:sp>
      <p:sp>
        <p:nvSpPr>
          <p:cNvPr id="4" name="Title 3"/>
          <p:cNvSpPr>
            <a:spLocks noGrp="1"/>
          </p:cNvSpPr>
          <p:nvPr>
            <p:ph type="title"/>
          </p:nvPr>
        </p:nvSpPr>
        <p:spPr>
          <a:xfrm>
            <a:off x="838200" y="367330"/>
            <a:ext cx="10515600" cy="1325563"/>
          </a:xfrm>
        </p:spPr>
        <p:txBody>
          <a:bodyPr/>
          <a:lstStyle/>
          <a:p>
            <a:r>
              <a:rPr lang="en-US" dirty="0" smtClean="0"/>
              <a:t>Focus Ask/Action</a:t>
            </a:r>
            <a:endParaRPr lang="en-US" dirty="0"/>
          </a:p>
        </p:txBody>
      </p:sp>
    </p:spTree>
    <p:extLst>
      <p:ext uri="{BB962C8B-B14F-4D97-AF65-F5344CB8AC3E}">
        <p14:creationId xmlns:p14="http://schemas.microsoft.com/office/powerpoint/2010/main" val="16719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39</a:t>
            </a:fld>
            <a:endParaRPr lang="en-US" dirty="0"/>
          </a:p>
        </p:txBody>
      </p:sp>
      <p:sp>
        <p:nvSpPr>
          <p:cNvPr id="4" name="Rectangle 3"/>
          <p:cNvSpPr/>
          <p:nvPr/>
        </p:nvSpPr>
        <p:spPr>
          <a:xfrm>
            <a:off x="1363288" y="2008555"/>
            <a:ext cx="7597832" cy="2616101"/>
          </a:xfrm>
          <a:prstGeom prst="rect">
            <a:avLst/>
          </a:prstGeom>
        </p:spPr>
        <p:txBody>
          <a:bodyPr wrap="square">
            <a:spAutoFit/>
          </a:bodyPr>
          <a:lstStyle/>
          <a:p>
            <a:r>
              <a:rPr lang="en-US" sz="3600" i="1" dirty="0">
                <a:ea typeface="Open Sans Light" charset="0"/>
                <a:cs typeface="Open Sans Light" charset="0"/>
              </a:rPr>
              <a:t>There’s too much information about changing too many appliances in too many ways. </a:t>
            </a:r>
            <a:endParaRPr lang="en-US" sz="3600" i="1" dirty="0" smtClean="0">
              <a:ea typeface="Open Sans Light" charset="0"/>
              <a:cs typeface="Open Sans Light" charset="0"/>
            </a:endParaRPr>
          </a:p>
          <a:p>
            <a:r>
              <a:rPr lang="en-US" sz="2000" i="1" dirty="0">
                <a:ea typeface="Open Sans Light" charset="0"/>
                <a:cs typeface="Open Sans Light" charset="0"/>
              </a:rPr>
              <a:t>PG&amp;E Respondent</a:t>
            </a:r>
          </a:p>
          <a:p>
            <a:endParaRPr lang="en-US" sz="3600" i="1" dirty="0">
              <a:ea typeface="Open Sans Light" charset="0"/>
              <a:cs typeface="Open Sans Light" charset="0"/>
            </a:endParaRPr>
          </a:p>
        </p:txBody>
      </p:sp>
    </p:spTree>
    <p:extLst>
      <p:ext uri="{BB962C8B-B14F-4D97-AF65-F5344CB8AC3E}">
        <p14:creationId xmlns:p14="http://schemas.microsoft.com/office/powerpoint/2010/main" val="2022074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Our Research Partners</a:t>
            </a:r>
            <a:endParaRPr lang="en-US" dirty="0"/>
          </a:p>
        </p:txBody>
      </p:sp>
      <p:sp>
        <p:nvSpPr>
          <p:cNvPr id="5" name="Footer Placeholder 4"/>
          <p:cNvSpPr>
            <a:spLocks noGrp="1"/>
          </p:cNvSpPr>
          <p:nvPr>
            <p:ph type="ftr" sz="quarter" idx="3"/>
          </p:nvPr>
        </p:nvSpPr>
        <p:spPr/>
        <p:txBody>
          <a:bodyPr/>
          <a:lstStyle/>
          <a:p>
            <a:r>
              <a:rPr lang="en-US" smtClean="0"/>
              <a:t>Design Thinking Rate Research| March 2017</a:t>
            </a:r>
            <a:endParaRPr lang="en-US" dirty="0"/>
          </a:p>
        </p:txBody>
      </p:sp>
      <p:sp>
        <p:nvSpPr>
          <p:cNvPr id="6" name="Slide Number Placeholder 5"/>
          <p:cNvSpPr>
            <a:spLocks noGrp="1"/>
          </p:cNvSpPr>
          <p:nvPr>
            <p:ph type="sldNum" sz="quarter" idx="4"/>
          </p:nvPr>
        </p:nvSpPr>
        <p:spPr/>
        <p:txBody>
          <a:bodyPr/>
          <a:lstStyle/>
          <a:p>
            <a:fld id="{D5AAA883-35F0-C541-A8BF-75C5332356D1}" type="slidenum">
              <a:rPr lang="en-US" smtClean="0"/>
              <a:pPr/>
              <a:t>4</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895686738"/>
              </p:ext>
            </p:extLst>
          </p:nvPr>
        </p:nvGraphicFramePr>
        <p:xfrm>
          <a:off x="1905000" y="1604189"/>
          <a:ext cx="8136776" cy="3683445"/>
        </p:xfrm>
        <a:graphic>
          <a:graphicData uri="http://schemas.openxmlformats.org/drawingml/2006/table">
            <a:tbl>
              <a:tblPr firstRow="1" bandRow="1">
                <a:tableStyleId>{2D5ABB26-0587-4C30-8999-92F81FD0307C}</a:tableStyleId>
              </a:tblPr>
              <a:tblGrid>
                <a:gridCol w="2750127"/>
                <a:gridCol w="5386649"/>
              </a:tblGrid>
              <a:tr h="1234116">
                <a:tc>
                  <a:txBody>
                    <a:bodyPr/>
                    <a:lstStyle/>
                    <a:p>
                      <a:endParaRPr lang="en-US" dirty="0"/>
                    </a:p>
                  </a:txBody>
                  <a:tcPr/>
                </a:tc>
                <a:tc>
                  <a:txBody>
                    <a:bodyPr/>
                    <a:lstStyle/>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Mike Browning, Senior Vice President </a:t>
                      </a:r>
                    </a:p>
                    <a:p>
                      <a:r>
                        <a:rPr lang="en-US" sz="1800" kern="1200" dirty="0" err="1" smtClean="0">
                          <a:solidFill>
                            <a:schemeClr val="tx1"/>
                          </a:solidFill>
                          <a:effectLst/>
                          <a:latin typeface="+mn-lt"/>
                          <a:ea typeface="+mn-ea"/>
                          <a:cs typeface="+mn-cs"/>
                        </a:rPr>
                        <a:t>Manoj</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Alipuria</a:t>
                      </a:r>
                      <a:r>
                        <a:rPr lang="en-US" sz="1800" kern="1200" dirty="0" smtClean="0">
                          <a:solidFill>
                            <a:schemeClr val="tx1"/>
                          </a:solidFill>
                          <a:effectLst/>
                          <a:latin typeface="+mn-lt"/>
                          <a:ea typeface="+mn-ea"/>
                          <a:cs typeface="+mn-cs"/>
                        </a:rPr>
                        <a:t>, Lead Qualitative Strategist</a:t>
                      </a:r>
                      <a:br>
                        <a:rPr lang="en-US" sz="1800" kern="1200" dirty="0" smtClean="0">
                          <a:solidFill>
                            <a:schemeClr val="tx1"/>
                          </a:solidFill>
                          <a:effectLst/>
                          <a:latin typeface="+mn-lt"/>
                          <a:ea typeface="+mn-ea"/>
                          <a:cs typeface="+mn-cs"/>
                        </a:rPr>
                      </a:br>
                      <a:endParaRPr lang="en-US" dirty="0"/>
                    </a:p>
                  </a:txBody>
                  <a:tcPr/>
                </a:tc>
              </a:tr>
              <a:tr h="1215213">
                <a:tc>
                  <a:txBody>
                    <a:bodyPr/>
                    <a:lstStyle/>
                    <a:p>
                      <a:endParaRPr lang="en-US" dirty="0"/>
                    </a:p>
                  </a:txBody>
                  <a:tcPr/>
                </a:tc>
                <a:tc>
                  <a:txBody>
                    <a:bodyPr/>
                    <a:lstStyle/>
                    <a:p>
                      <a:endParaRPr lang="en-US" dirty="0" smtClean="0"/>
                    </a:p>
                    <a:p>
                      <a:r>
                        <a:rPr lang="en-US" dirty="0" smtClean="0"/>
                        <a:t>Kyra </a:t>
                      </a:r>
                      <a:r>
                        <a:rPr lang="en-US" dirty="0" err="1" smtClean="0"/>
                        <a:t>Bobinet</a:t>
                      </a:r>
                      <a:r>
                        <a:rPr lang="en-US" dirty="0" smtClean="0"/>
                        <a:t>,</a:t>
                      </a:r>
                      <a:r>
                        <a:rPr lang="en-US" baseline="0" dirty="0" smtClean="0"/>
                        <a:t> MD, MPH, Leader</a:t>
                      </a:r>
                    </a:p>
                    <a:p>
                      <a:r>
                        <a:rPr lang="en-US" baseline="0" dirty="0" smtClean="0"/>
                        <a:t>Cynthia </a:t>
                      </a:r>
                      <a:r>
                        <a:rPr lang="en-US" baseline="0" dirty="0" err="1" smtClean="0"/>
                        <a:t>Barboza</a:t>
                      </a:r>
                      <a:r>
                        <a:rPr lang="en-US" baseline="0" dirty="0" smtClean="0"/>
                        <a:t>, Behavior Designer</a:t>
                      </a:r>
                      <a:endParaRPr lang="en-US" dirty="0"/>
                    </a:p>
                  </a:txBody>
                  <a:tcPr/>
                </a:tc>
              </a:tr>
              <a:tr h="1234116">
                <a:tc>
                  <a:txBody>
                    <a:bodyPr/>
                    <a:lstStyle/>
                    <a:p>
                      <a:endParaRPr lang="en-US" dirty="0"/>
                    </a:p>
                  </a:txBody>
                  <a:tcPr/>
                </a:tc>
                <a:tc>
                  <a:txBody>
                    <a:bodyPr/>
                    <a:lstStyle/>
                    <a:p>
                      <a:r>
                        <a:rPr lang="en-US" sz="1800" kern="1200" dirty="0" smtClean="0">
                          <a:solidFill>
                            <a:schemeClr val="tx1"/>
                          </a:solidFill>
                          <a:effectLst/>
                          <a:latin typeface="+mn-lt"/>
                          <a:ea typeface="+mn-ea"/>
                          <a:cs typeface="+mn-cs"/>
                        </a:rPr>
                        <a:t>Brett Newman, Partner</a:t>
                      </a:r>
                      <a:endParaRPr lang="en-US" dirty="0" smtClean="0"/>
                    </a:p>
                    <a:p>
                      <a:r>
                        <a:rPr lang="en-US" sz="1800" kern="1200" dirty="0" smtClean="0">
                          <a:solidFill>
                            <a:schemeClr val="tx1"/>
                          </a:solidFill>
                          <a:effectLst/>
                          <a:latin typeface="+mn-lt"/>
                          <a:ea typeface="+mn-ea"/>
                          <a:cs typeface="+mn-cs"/>
                        </a:rPr>
                        <a:t>Greg Hertz, Researcher and Strategist</a:t>
                      </a:r>
                      <a:endParaRPr lang="en-US" dirty="0" smtClean="0"/>
                    </a:p>
                    <a:p>
                      <a:r>
                        <a:rPr lang="en-US" sz="1800" kern="1200" dirty="0" smtClean="0">
                          <a:solidFill>
                            <a:schemeClr val="tx1"/>
                          </a:solidFill>
                          <a:effectLst/>
                          <a:latin typeface="+mn-lt"/>
                          <a:ea typeface="+mn-ea"/>
                          <a:cs typeface="+mn-cs"/>
                        </a:rPr>
                        <a:t>Pablo Velazquez, Researcher and Strategist</a:t>
                      </a:r>
                      <a:endParaRPr lang="en-US" dirty="0" smtClean="0"/>
                    </a:p>
                    <a:p>
                      <a:endParaRPr lang="en-US" dirty="0"/>
                    </a:p>
                  </a:txBody>
                  <a:tcPr/>
                </a:tc>
              </a:tr>
            </a:tbl>
          </a:graphicData>
        </a:graphic>
      </p:graphicFrame>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270" y="2093652"/>
            <a:ext cx="1257300" cy="304800"/>
          </a:xfrm>
          <a:prstGeom prst="rect">
            <a:avLst/>
          </a:prstGeom>
        </p:spPr>
      </p:pic>
      <p:grpSp>
        <p:nvGrpSpPr>
          <p:cNvPr id="15" name="Group 14"/>
          <p:cNvGrpSpPr/>
          <p:nvPr/>
        </p:nvGrpSpPr>
        <p:grpSpPr>
          <a:xfrm>
            <a:off x="2358852" y="3123500"/>
            <a:ext cx="1779141" cy="465906"/>
            <a:chOff x="4637349" y="2819400"/>
            <a:chExt cx="2906451" cy="723900"/>
          </a:xfrm>
        </p:grpSpPr>
        <p:pic>
          <p:nvPicPr>
            <p:cNvPr id="16" name="Picture 15"/>
            <p:cNvPicPr/>
            <p:nvPr/>
          </p:nvPicPr>
          <p:blipFill>
            <a:blip r:embed="rId3" cstate="print">
              <a:grayscl/>
              <a:extLst>
                <a:ext uri="{BEBA8EAE-BF5A-486C-A8C5-ECC9F3942E4B}">
                  <a14:imgProps xmlns:a14="http://schemas.microsoft.com/office/drawing/2010/main">
                    <a14:imgLayer r:embed="rId4">
                      <a14:imgEffect>
                        <a14:backgroundRemoval t="0" b="100000" l="1862" r="100000">
                          <a14:foregroundMark x1="51596" y1="5693" x2="51596" y2="5693"/>
                        </a14:backgroundRemoval>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37349" y="2819400"/>
              <a:ext cx="800100" cy="723900"/>
            </a:xfrm>
            <a:prstGeom prst="rect">
              <a:avLst/>
            </a:prstGeom>
          </p:spPr>
        </p:pic>
        <p:pic>
          <p:nvPicPr>
            <p:cNvPr id="17" name="Picture 16" descr="engagedIN logo black glow.jpg"/>
            <p:cNvPicPr/>
            <p:nvPr/>
          </p:nvPicPr>
          <p:blipFill rotWithShape="1">
            <a:blip r:embed="rId5" cstate="print">
              <a:alphaModFix/>
              <a:grayscl/>
              <a:extLst>
                <a:ext uri="{BEBA8EAE-BF5A-486C-A8C5-ECC9F3942E4B}">
                  <a14:imgProps xmlns:a14="http://schemas.microsoft.com/office/drawing/2010/main">
                    <a14:imgLayer r:embed="rId6">
                      <a14:imgEffect>
                        <a14:backgroundRemoval t="69274" b="90000" l="7088" r="89838">
                          <a14:foregroundMark x1="73527" y1="73871" x2="73527" y2="73871"/>
                          <a14:foregroundMark x1="69599" y1="74516" x2="69599" y2="74516"/>
                          <a14:foregroundMark x1="21605" y1="73871" x2="21605" y2="73871"/>
                          <a14:foregroundMark x1="13749" y1="73629" x2="13749" y2="73629"/>
                          <a14:foregroundMark x1="39283" y1="73387" x2="39283" y2="73387"/>
                          <a14:foregroundMark x1="47395" y1="73790" x2="47395" y2="73790"/>
                          <a14:foregroundMark x1="56362" y1="73790" x2="56362" y2="73790"/>
                          <a14:foregroundMark x1="65585" y1="74194" x2="65585" y2="74194"/>
                          <a14:foregroundMark x1="30743" y1="74032" x2="30743" y2="74032"/>
                        </a14:backgroundRemoval>
                      </a14:imgEffect>
                      <a14:imgEffect>
                        <a14:sharpenSoften amount="50000"/>
                      </a14:imgEffect>
                      <a14:imgEffect>
                        <a14:colorTemperature colorTemp="8457"/>
                      </a14:imgEffect>
                      <a14:imgEffect>
                        <a14:saturation sat="265000"/>
                      </a14:imgEffect>
                      <a14:imgEffect>
                        <a14:brightnessContrast bright="-40000"/>
                      </a14:imgEffect>
                    </a14:imgLayer>
                  </a14:imgProps>
                </a:ext>
                <a:ext uri="{28A0092B-C50C-407E-A947-70E740481C1C}">
                  <a14:useLocalDpi xmlns:a14="http://schemas.microsoft.com/office/drawing/2010/main"/>
                </a:ext>
              </a:extLst>
            </a:blip>
            <a:srcRect t="69221" r="9942" b="10490"/>
            <a:stretch/>
          </p:blipFill>
          <p:spPr>
            <a:xfrm>
              <a:off x="5277592" y="3036656"/>
              <a:ext cx="2266208" cy="489148"/>
            </a:xfrm>
            <a:prstGeom prst="rect">
              <a:avLst/>
            </a:prstGeom>
          </p:spPr>
        </p:pic>
      </p:gr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4779" y="4314455"/>
            <a:ext cx="1816100" cy="431800"/>
          </a:xfrm>
          <a:prstGeom prst="rect">
            <a:avLst/>
          </a:prstGeom>
        </p:spPr>
      </p:pic>
    </p:spTree>
    <p:extLst>
      <p:ext uri="{BB962C8B-B14F-4D97-AF65-F5344CB8AC3E}">
        <p14:creationId xmlns:p14="http://schemas.microsoft.com/office/powerpoint/2010/main" val="11040307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40</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Focus Ask/Action: Brain Science Principles</a:t>
            </a:r>
            <a:endParaRPr lang="en-US" dirty="0"/>
          </a:p>
        </p:txBody>
      </p:sp>
      <p:sp>
        <p:nvSpPr>
          <p:cNvPr id="3" name="Content Placeholder 2"/>
          <p:cNvSpPr>
            <a:spLocks noGrp="1"/>
          </p:cNvSpPr>
          <p:nvPr>
            <p:ph idx="1"/>
          </p:nvPr>
        </p:nvSpPr>
        <p:spPr>
          <a:prstGeom prst="rect">
            <a:avLst/>
          </a:prstGeom>
        </p:spPr>
        <p:txBody>
          <a:bodyPr>
            <a:normAutofit/>
          </a:bodyPr>
          <a:lstStyle/>
          <a:p>
            <a:r>
              <a:rPr lang="en-US" sz="2800" dirty="0">
                <a:ea typeface="Montserrat" charset="0"/>
                <a:cs typeface="Montserrat" charset="0"/>
              </a:rPr>
              <a:t>DECISION MAKING AS A </a:t>
            </a:r>
            <a:r>
              <a:rPr lang="en-US" sz="2800" dirty="0" smtClean="0">
                <a:ea typeface="Montserrat" charset="0"/>
                <a:cs typeface="Montserrat" charset="0"/>
              </a:rPr>
              <a:t>RESOURCE</a:t>
            </a:r>
          </a:p>
          <a:p>
            <a:r>
              <a:rPr lang="en-US" sz="2800" dirty="0" smtClean="0">
                <a:ea typeface="Montserrat" charset="0"/>
                <a:cs typeface="Montserrat" charset="0"/>
              </a:rPr>
              <a:t>CHOICE OVERLOAD</a:t>
            </a:r>
            <a:endParaRPr lang="en-US" sz="2800" b="1" dirty="0">
              <a:ea typeface="Montserrat" charset="0"/>
              <a:cs typeface="Montserrat" charset="0"/>
            </a:endParaRPr>
          </a:p>
          <a:p>
            <a:r>
              <a:rPr lang="en-US" sz="2800" dirty="0" smtClean="0">
                <a:ea typeface="Montserrat" charset="0"/>
                <a:cs typeface="Montserrat" charset="0"/>
              </a:rPr>
              <a:t>EGO DEPLETION</a:t>
            </a:r>
            <a:endParaRPr lang="en-US" sz="2800" dirty="0">
              <a:ea typeface="Open Sans Light" charset="0"/>
              <a:cs typeface="Open Sans Light" charset="0"/>
            </a:endParaRPr>
          </a:p>
        </p:txBody>
      </p:sp>
      <p:sp>
        <p:nvSpPr>
          <p:cNvPr id="9" name="TextBox 8"/>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6399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41</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Educate Me and My Family</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8</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1353069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What if our children learned the importance of this issue? They don’t have a clue now, but they could really motivate </a:t>
            </a:r>
            <a:r>
              <a:rPr lang="en-US" sz="1800" dirty="0" smtClean="0"/>
              <a:t>parents</a:t>
            </a:r>
            <a:endParaRPr lang="en-US" sz="1800" dirty="0"/>
          </a:p>
          <a:p>
            <a:r>
              <a:rPr lang="en-US" sz="1800" dirty="0"/>
              <a:t>Educate those with fixed schedules</a:t>
            </a:r>
          </a:p>
          <a:p>
            <a:endParaRPr lang="en-US" sz="1800" dirty="0"/>
          </a:p>
          <a:p>
            <a:endParaRPr lang="en-US" sz="1800" dirty="0"/>
          </a:p>
        </p:txBody>
      </p:sp>
      <p:sp>
        <p:nvSpPr>
          <p:cNvPr id="7" name="Content Placeholder 6"/>
          <p:cNvSpPr>
            <a:spLocks noGrp="1"/>
          </p:cNvSpPr>
          <p:nvPr>
            <p:ph sz="half" idx="13"/>
          </p:nvPr>
        </p:nvSpPr>
        <p:spPr/>
        <p:txBody>
          <a:bodyPr/>
          <a:lstStyle/>
          <a:p>
            <a:r>
              <a:rPr lang="en-US" sz="1800" dirty="0"/>
              <a:t>Low awareness of finite resources</a:t>
            </a:r>
          </a:p>
          <a:p>
            <a:r>
              <a:rPr lang="en-US" sz="1800" dirty="0">
                <a:ea typeface="Open Sans Light" charset="0"/>
                <a:cs typeface="Open Sans Light" charset="0"/>
              </a:rPr>
              <a:t>Customers want PG&amp;E to hold their families accountable too, because it is hard for them to do </a:t>
            </a:r>
            <a:r>
              <a:rPr lang="en-US" sz="1800" dirty="0" smtClean="0">
                <a:ea typeface="Open Sans Light" charset="0"/>
                <a:cs typeface="Open Sans Light" charset="0"/>
              </a:rPr>
              <a:t>it</a:t>
            </a:r>
          </a:p>
          <a:p>
            <a:r>
              <a:rPr lang="en-US" sz="1800" dirty="0" smtClean="0">
                <a:ea typeface="Open Sans Light" charset="0"/>
                <a:cs typeface="Open Sans Light" charset="0"/>
              </a:rPr>
              <a:t>Mindless use of energy</a:t>
            </a:r>
            <a:endParaRPr lang="en-US" sz="1800" dirty="0">
              <a:ea typeface="Open Sans Light" charset="0"/>
              <a:cs typeface="Open Sans Light" charset="0"/>
            </a:endParaRPr>
          </a:p>
        </p:txBody>
      </p:sp>
      <p:sp>
        <p:nvSpPr>
          <p:cNvPr id="9" name="Content Placeholder 8"/>
          <p:cNvSpPr>
            <a:spLocks noGrp="1"/>
          </p:cNvSpPr>
          <p:nvPr>
            <p:ph sz="half" idx="15"/>
          </p:nvPr>
        </p:nvSpPr>
        <p:spPr/>
        <p:txBody>
          <a:bodyPr/>
          <a:lstStyle/>
          <a:p>
            <a:r>
              <a:rPr lang="en-US" sz="1800" dirty="0"/>
              <a:t>Help users identify luxury without judgement</a:t>
            </a:r>
          </a:p>
          <a:p>
            <a:r>
              <a:rPr lang="en-US" sz="1800" dirty="0"/>
              <a:t>Promote appreciation of value of necessary energy use</a:t>
            </a:r>
          </a:p>
          <a:p>
            <a:r>
              <a:rPr lang="en-US" sz="1800" dirty="0"/>
              <a:t>Make SDG&amp;E a hub of lifestyle innovation</a:t>
            </a:r>
          </a:p>
          <a:p>
            <a:endParaRPr lang="en-US" sz="1800" dirty="0"/>
          </a:p>
          <a:p>
            <a:endParaRPr lang="en-US" sz="1800" dirty="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42</a:t>
            </a:fld>
            <a:endParaRPr lang="en-US" dirty="0"/>
          </a:p>
        </p:txBody>
      </p:sp>
      <p:sp>
        <p:nvSpPr>
          <p:cNvPr id="4" name="Title 3"/>
          <p:cNvSpPr>
            <a:spLocks noGrp="1"/>
          </p:cNvSpPr>
          <p:nvPr>
            <p:ph type="title"/>
          </p:nvPr>
        </p:nvSpPr>
        <p:spPr>
          <a:xfrm>
            <a:off x="838200" y="367330"/>
            <a:ext cx="10515600" cy="1325563"/>
          </a:xfrm>
        </p:spPr>
        <p:txBody>
          <a:bodyPr/>
          <a:lstStyle/>
          <a:p>
            <a:r>
              <a:rPr lang="en-US" dirty="0" smtClean="0"/>
              <a:t>Educate Me and My Family</a:t>
            </a:r>
            <a:endParaRPr lang="en-US" dirty="0"/>
          </a:p>
        </p:txBody>
      </p:sp>
    </p:spTree>
    <p:extLst>
      <p:ext uri="{BB962C8B-B14F-4D97-AF65-F5344CB8AC3E}">
        <p14:creationId xmlns:p14="http://schemas.microsoft.com/office/powerpoint/2010/main" val="5666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43</a:t>
            </a:fld>
            <a:endParaRPr lang="en-US" dirty="0"/>
          </a:p>
        </p:txBody>
      </p:sp>
      <p:sp>
        <p:nvSpPr>
          <p:cNvPr id="4" name="TextBox 3"/>
          <p:cNvSpPr txBox="1"/>
          <p:nvPr/>
        </p:nvSpPr>
        <p:spPr>
          <a:xfrm>
            <a:off x="731521" y="1429787"/>
            <a:ext cx="8429104" cy="4001095"/>
          </a:xfrm>
          <a:prstGeom prst="rect">
            <a:avLst/>
          </a:prstGeom>
          <a:noFill/>
        </p:spPr>
        <p:txBody>
          <a:bodyPr wrap="square" rtlCol="0">
            <a:spAutoFit/>
          </a:bodyPr>
          <a:lstStyle/>
          <a:p>
            <a:r>
              <a:rPr lang="en-US" sz="3600" i="1" dirty="0"/>
              <a:t>Adults tend to live in their own little worlds. When you speak to a child, particularly at a school, they bring that info home, and it seeds through a household, seeds through neighbors. The message blossoms. </a:t>
            </a:r>
            <a:endParaRPr lang="en-US" sz="3600" i="1" dirty="0" smtClean="0"/>
          </a:p>
          <a:p>
            <a:r>
              <a:rPr lang="en-US" sz="2000" i="1" dirty="0" smtClean="0"/>
              <a:t>SCE </a:t>
            </a:r>
            <a:r>
              <a:rPr lang="en-US" sz="2000" i="1" dirty="0">
                <a:ea typeface="Open Sans Light" charset="0"/>
                <a:cs typeface="Open Sans Light" charset="0"/>
              </a:rPr>
              <a:t>Respondent</a:t>
            </a:r>
          </a:p>
          <a:p>
            <a:endParaRPr lang="en-US" sz="3600" i="1" dirty="0"/>
          </a:p>
          <a:p>
            <a:endParaRPr lang="en-US" dirty="0"/>
          </a:p>
        </p:txBody>
      </p:sp>
    </p:spTree>
    <p:extLst>
      <p:ext uri="{BB962C8B-B14F-4D97-AF65-F5344CB8AC3E}">
        <p14:creationId xmlns:p14="http://schemas.microsoft.com/office/powerpoint/2010/main" val="1929086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44</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a:t>Educate Me and My Family</a:t>
            </a:r>
            <a:r>
              <a:rPr lang="en-US" dirty="0" smtClean="0"/>
              <a:t>: Brain Science</a:t>
            </a:r>
            <a:endParaRPr lang="en-US" dirty="0"/>
          </a:p>
        </p:txBody>
      </p:sp>
      <p:sp>
        <p:nvSpPr>
          <p:cNvPr id="3" name="Content Placeholder 2"/>
          <p:cNvSpPr>
            <a:spLocks noGrp="1"/>
          </p:cNvSpPr>
          <p:nvPr>
            <p:ph idx="1"/>
          </p:nvPr>
        </p:nvSpPr>
        <p:spPr>
          <a:prstGeom prst="rect">
            <a:avLst/>
          </a:prstGeom>
        </p:spPr>
        <p:txBody>
          <a:bodyPr/>
          <a:lstStyle/>
          <a:p>
            <a:r>
              <a:rPr lang="en-US" sz="2800" dirty="0">
                <a:ea typeface="Montserrat" charset="0"/>
                <a:cs typeface="Montserrat" charset="0"/>
              </a:rPr>
              <a:t>SOCIAL </a:t>
            </a:r>
            <a:r>
              <a:rPr lang="en-US" sz="2800" dirty="0" smtClean="0">
                <a:ea typeface="Montserrat" charset="0"/>
                <a:cs typeface="Montserrat" charset="0"/>
              </a:rPr>
              <a:t>NORM</a:t>
            </a:r>
            <a:endParaRPr lang="en-US" sz="2800" b="1" dirty="0">
              <a:ea typeface="Montserrat" charset="0"/>
              <a:cs typeface="Montserrat" charset="0"/>
            </a:endParaRPr>
          </a:p>
          <a:p>
            <a:r>
              <a:rPr lang="en-US" sz="2800" dirty="0" smtClean="0">
                <a:ea typeface="Montserrat" charset="0"/>
                <a:cs typeface="Montserrat" charset="0"/>
              </a:rPr>
              <a:t>PICTURE </a:t>
            </a:r>
            <a:r>
              <a:rPr lang="en-US" sz="2800" dirty="0">
                <a:ea typeface="Montserrat" charset="0"/>
                <a:cs typeface="Montserrat" charset="0"/>
              </a:rPr>
              <a:t>SUPERIORITY </a:t>
            </a:r>
            <a:r>
              <a:rPr lang="en-US" sz="2800" dirty="0" smtClean="0">
                <a:ea typeface="Montserrat" charset="0"/>
                <a:cs typeface="Montserrat" charset="0"/>
              </a:rPr>
              <a:t>EFFECT</a:t>
            </a:r>
            <a:endParaRPr lang="en-US" sz="2800" b="1" dirty="0">
              <a:latin typeface="Montserrat" charset="0"/>
              <a:ea typeface="Montserrat" charset="0"/>
              <a:cs typeface="Montserrat" charset="0"/>
            </a:endParaRPr>
          </a:p>
          <a:p>
            <a:endParaRPr lang="en-US" dirty="0">
              <a:latin typeface="Open Sans Light" charset="0"/>
              <a:ea typeface="Open Sans Light" charset="0"/>
              <a:cs typeface="Open Sans Light" charset="0"/>
            </a:endParaRPr>
          </a:p>
          <a:p>
            <a:endParaRPr lang="en-US" b="1" dirty="0">
              <a:latin typeface="Montserrat" charset="0"/>
              <a:ea typeface="Montserrat" charset="0"/>
              <a:cs typeface="Montserrat" charset="0"/>
            </a:endParaRPr>
          </a:p>
        </p:txBody>
      </p:sp>
      <p:sp>
        <p:nvSpPr>
          <p:cNvPr id="7" name="TextBox 6"/>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68054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45</a:t>
            </a:fld>
            <a:endParaRPr lang="en-US" dirty="0"/>
          </a:p>
        </p:txBody>
      </p:sp>
      <p:sp>
        <p:nvSpPr>
          <p:cNvPr id="3" name="Rectangle 2"/>
          <p:cNvSpPr/>
          <p:nvPr/>
        </p:nvSpPr>
        <p:spPr>
          <a:xfrm>
            <a:off x="4477003" y="1365660"/>
            <a:ext cx="7509950" cy="1446550"/>
          </a:xfrm>
          <a:prstGeom prst="rect">
            <a:avLst/>
          </a:prstGeom>
        </p:spPr>
        <p:txBody>
          <a:bodyPr wrap="square">
            <a:spAutoFit/>
          </a:bodyPr>
          <a:lstStyle/>
          <a:p>
            <a:r>
              <a:rPr lang="en-US" sz="4400" b="1" dirty="0" smtClean="0"/>
              <a:t>Don</a:t>
            </a:r>
            <a:r>
              <a:rPr lang="fr-FR" sz="4400" b="1" dirty="0" smtClean="0"/>
              <a:t>’</a:t>
            </a:r>
            <a:r>
              <a:rPr lang="en-US" sz="4400" b="1" dirty="0" smtClean="0"/>
              <a:t>t Know How To Manage My Bill</a:t>
            </a:r>
            <a:endParaRPr lang="en-US" sz="4400" dirty="0"/>
          </a:p>
        </p:txBody>
      </p:sp>
      <p:sp>
        <p:nvSpPr>
          <p:cNvPr id="4" name="TextBox 3"/>
          <p:cNvSpPr txBox="1"/>
          <p:nvPr/>
        </p:nvSpPr>
        <p:spPr>
          <a:xfrm>
            <a:off x="1304933" y="830713"/>
            <a:ext cx="1506147"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9</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13905251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Lack of knowledge </a:t>
            </a:r>
          </a:p>
          <a:p>
            <a:r>
              <a:rPr lang="en-US" sz="1800" dirty="0"/>
              <a:t>Inability to compare usage </a:t>
            </a:r>
            <a:r>
              <a:rPr lang="en-US" sz="1800" dirty="0" smtClean="0"/>
              <a:t/>
            </a:r>
            <a:br>
              <a:rPr lang="en-US" sz="1800" dirty="0" smtClean="0"/>
            </a:br>
            <a:r>
              <a:rPr lang="en-US" sz="1800" dirty="0" smtClean="0"/>
              <a:t>to </a:t>
            </a:r>
            <a:r>
              <a:rPr lang="en-US" sz="1800" dirty="0"/>
              <a:t>others </a:t>
            </a:r>
          </a:p>
          <a:p>
            <a:r>
              <a:rPr lang="en-US" sz="1800" dirty="0"/>
              <a:t>Inertia </a:t>
            </a:r>
          </a:p>
          <a:p>
            <a:r>
              <a:rPr lang="en-US" sz="1800" dirty="0"/>
              <a:t>Tiered system without timely feedback makes us feel helpless </a:t>
            </a:r>
          </a:p>
          <a:p>
            <a:endParaRPr lang="en-US" sz="1800" dirty="0"/>
          </a:p>
        </p:txBody>
      </p:sp>
      <p:sp>
        <p:nvSpPr>
          <p:cNvPr id="7" name="Content Placeholder 6"/>
          <p:cNvSpPr>
            <a:spLocks noGrp="1"/>
          </p:cNvSpPr>
          <p:nvPr>
            <p:ph sz="half" idx="13"/>
          </p:nvPr>
        </p:nvSpPr>
        <p:spPr/>
        <p:txBody>
          <a:bodyPr>
            <a:normAutofit/>
          </a:bodyPr>
          <a:lstStyle/>
          <a:p>
            <a:r>
              <a:rPr lang="en-US" sz="1800" dirty="0"/>
              <a:t>The link between behavior and bill impact is unclear, making it tough for customers to feel a sense of control over their energy </a:t>
            </a:r>
            <a:r>
              <a:rPr lang="en-US" sz="1800" dirty="0" smtClean="0"/>
              <a:t>cost</a:t>
            </a:r>
          </a:p>
          <a:p>
            <a:r>
              <a:rPr lang="en-US" sz="1800" dirty="0" smtClean="0"/>
              <a:t>Minimal online engagement</a:t>
            </a:r>
          </a:p>
          <a:p>
            <a:r>
              <a:rPr lang="en-US" sz="1800" dirty="0" smtClean="0"/>
              <a:t>Request for more details</a:t>
            </a:r>
          </a:p>
          <a:p>
            <a:r>
              <a:rPr lang="en-US" sz="1800" dirty="0" smtClean="0"/>
              <a:t>Fear of changing plans</a:t>
            </a:r>
          </a:p>
          <a:p>
            <a:r>
              <a:rPr lang="en-US" sz="1800" dirty="0" smtClean="0"/>
              <a:t>Desire for certainty</a:t>
            </a:r>
          </a:p>
          <a:p>
            <a:r>
              <a:rPr lang="en-US" sz="1800" dirty="0" smtClean="0"/>
              <a:t>Doubt their abilities</a:t>
            </a:r>
          </a:p>
          <a:p>
            <a:endParaRPr lang="en-US" sz="1800" dirty="0" smtClean="0"/>
          </a:p>
          <a:p>
            <a:endParaRPr lang="en-US" sz="1800" dirty="0"/>
          </a:p>
          <a:p>
            <a:endParaRPr lang="en-US" sz="1800" dirty="0"/>
          </a:p>
        </p:txBody>
      </p:sp>
      <p:sp>
        <p:nvSpPr>
          <p:cNvPr id="9" name="Content Placeholder 8"/>
          <p:cNvSpPr>
            <a:spLocks noGrp="1"/>
          </p:cNvSpPr>
          <p:nvPr>
            <p:ph sz="half" idx="15"/>
          </p:nvPr>
        </p:nvSpPr>
        <p:spPr/>
        <p:txBody>
          <a:bodyPr>
            <a:normAutofit/>
          </a:bodyPr>
          <a:lstStyle/>
          <a:p>
            <a:r>
              <a:rPr lang="en-US" sz="1800" dirty="0"/>
              <a:t>Overgeneralized Information for bill reduction causes more harm </a:t>
            </a:r>
            <a:r>
              <a:rPr lang="en-US" sz="1800" dirty="0" smtClean="0"/>
              <a:t/>
            </a:r>
            <a:br>
              <a:rPr lang="en-US" sz="1800" dirty="0" smtClean="0"/>
            </a:br>
            <a:r>
              <a:rPr lang="en-US" sz="1800" dirty="0" smtClean="0"/>
              <a:t>than good</a:t>
            </a:r>
          </a:p>
          <a:p>
            <a:r>
              <a:rPr lang="en-US" sz="1800" dirty="0"/>
              <a:t>People don’t know how or where to reduce </a:t>
            </a:r>
            <a:r>
              <a:rPr lang="en-US" sz="1800" dirty="0" smtClean="0"/>
              <a:t>energy – feel frustration, ineffective, compromise</a:t>
            </a:r>
            <a:endParaRPr lang="en-US" sz="1800" dirty="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46</a:t>
            </a:fld>
            <a:endParaRPr lang="en-US" dirty="0"/>
          </a:p>
        </p:txBody>
      </p:sp>
      <p:sp>
        <p:nvSpPr>
          <p:cNvPr id="4" name="Title 3"/>
          <p:cNvSpPr>
            <a:spLocks noGrp="1"/>
          </p:cNvSpPr>
          <p:nvPr>
            <p:ph type="title"/>
          </p:nvPr>
        </p:nvSpPr>
        <p:spPr>
          <a:xfrm>
            <a:off x="838200" y="367330"/>
            <a:ext cx="10515600" cy="1325563"/>
          </a:xfrm>
        </p:spPr>
        <p:txBody>
          <a:bodyPr/>
          <a:lstStyle/>
          <a:p>
            <a:r>
              <a:rPr lang="en-US" dirty="0" smtClean="0"/>
              <a:t>Don’t Know How To Manage My Bill</a:t>
            </a:r>
            <a:endParaRPr lang="en-US" dirty="0"/>
          </a:p>
        </p:txBody>
      </p:sp>
    </p:spTree>
    <p:extLst>
      <p:ext uri="{BB962C8B-B14F-4D97-AF65-F5344CB8AC3E}">
        <p14:creationId xmlns:p14="http://schemas.microsoft.com/office/powerpoint/2010/main" val="100619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47</a:t>
            </a:fld>
            <a:endParaRPr lang="en-US" dirty="0"/>
          </a:p>
        </p:txBody>
      </p:sp>
      <p:sp>
        <p:nvSpPr>
          <p:cNvPr id="4" name="TextBox 3"/>
          <p:cNvSpPr txBox="1"/>
          <p:nvPr/>
        </p:nvSpPr>
        <p:spPr>
          <a:xfrm>
            <a:off x="947651" y="1562793"/>
            <a:ext cx="8445731" cy="3139321"/>
          </a:xfrm>
          <a:prstGeom prst="rect">
            <a:avLst/>
          </a:prstGeom>
          <a:noFill/>
        </p:spPr>
        <p:txBody>
          <a:bodyPr wrap="square" rtlCol="0">
            <a:spAutoFit/>
          </a:bodyPr>
          <a:lstStyle/>
          <a:p>
            <a:r>
              <a:rPr lang="en-US" sz="3600" i="1" dirty="0"/>
              <a:t>We are consistently going into a higher tier. It feels like I’m doing something wrong but I don’t know what I would be doing differently.  </a:t>
            </a:r>
            <a:r>
              <a:rPr lang="en-US" sz="2000" i="1" dirty="0" smtClean="0"/>
              <a:t>SDG&amp;E </a:t>
            </a:r>
            <a:r>
              <a:rPr lang="en-US" sz="2000" i="1" dirty="0">
                <a:ea typeface="Open Sans Light" charset="0"/>
                <a:cs typeface="Open Sans Light" charset="0"/>
              </a:rPr>
              <a:t>Respondent</a:t>
            </a:r>
          </a:p>
          <a:p>
            <a:endParaRPr lang="en-US" sz="3600" i="1" dirty="0"/>
          </a:p>
          <a:p>
            <a:endParaRPr lang="en-US" dirty="0"/>
          </a:p>
        </p:txBody>
      </p:sp>
    </p:spTree>
    <p:extLst>
      <p:ext uri="{BB962C8B-B14F-4D97-AF65-F5344CB8AC3E}">
        <p14:creationId xmlns:p14="http://schemas.microsoft.com/office/powerpoint/2010/main" val="487949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48</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normAutofit/>
          </a:bodyPr>
          <a:lstStyle/>
          <a:p>
            <a:r>
              <a:rPr lang="en-US" dirty="0" smtClean="0"/>
              <a:t>Don’t Know How to Manage My Bill: Brain Science</a:t>
            </a:r>
            <a:endParaRPr lang="en-US" dirty="0"/>
          </a:p>
        </p:txBody>
      </p:sp>
      <p:sp>
        <p:nvSpPr>
          <p:cNvPr id="3" name="Content Placeholder 2"/>
          <p:cNvSpPr>
            <a:spLocks noGrp="1"/>
          </p:cNvSpPr>
          <p:nvPr>
            <p:ph idx="1"/>
          </p:nvPr>
        </p:nvSpPr>
        <p:spPr>
          <a:prstGeom prst="rect">
            <a:avLst/>
          </a:prstGeom>
        </p:spPr>
        <p:txBody>
          <a:bodyPr>
            <a:normAutofit/>
          </a:bodyPr>
          <a:lstStyle/>
          <a:p>
            <a:r>
              <a:rPr lang="en-US" sz="2800" dirty="0" smtClean="0"/>
              <a:t>REGRET AVERSION</a:t>
            </a:r>
          </a:p>
          <a:p>
            <a:r>
              <a:rPr lang="en-US" sz="2800" dirty="0" smtClean="0"/>
              <a:t>PAST SELF/FUTURE SELF</a:t>
            </a:r>
            <a:endParaRPr lang="en-US" sz="2800" dirty="0"/>
          </a:p>
        </p:txBody>
      </p:sp>
      <p:sp>
        <p:nvSpPr>
          <p:cNvPr id="7" name="TextBox 6"/>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18679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49</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Unengaged With Utility</a:t>
            </a:r>
            <a:endParaRPr lang="en-US" sz="4400" dirty="0"/>
          </a:p>
        </p:txBody>
      </p:sp>
      <p:sp>
        <p:nvSpPr>
          <p:cNvPr id="4" name="TextBox 3"/>
          <p:cNvSpPr txBox="1"/>
          <p:nvPr/>
        </p:nvSpPr>
        <p:spPr>
          <a:xfrm>
            <a:off x="1304932" y="830713"/>
            <a:ext cx="2419169" cy="2400657"/>
          </a:xfrm>
          <a:prstGeom prst="rect">
            <a:avLst/>
          </a:prstGeom>
          <a:noFill/>
        </p:spPr>
        <p:txBody>
          <a:bodyPr wrap="square" rtlCol="0">
            <a:spAutoFit/>
          </a:bodyPr>
          <a:lstStyle/>
          <a:p>
            <a:r>
              <a:rPr lang="en-US" sz="15000" b="1" smtClean="0">
                <a:solidFill>
                  <a:schemeClr val="bg1"/>
                </a:solidFill>
                <a:latin typeface="+mj-lt"/>
                <a:ea typeface="Oswald Medium" charset="0"/>
                <a:cs typeface="Oswald Medium" charset="0"/>
              </a:rPr>
              <a:t>10</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943597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6444" y="4480560"/>
            <a:ext cx="5439104" cy="769441"/>
          </a:xfrm>
          <a:prstGeom prst="rect">
            <a:avLst/>
          </a:prstGeom>
          <a:noFill/>
        </p:spPr>
        <p:txBody>
          <a:bodyPr wrap="square" rtlCol="0">
            <a:spAutoFit/>
          </a:bodyPr>
          <a:lstStyle/>
          <a:p>
            <a:r>
              <a:rPr lang="en-US" sz="4400" dirty="0" smtClean="0">
                <a:solidFill>
                  <a:schemeClr val="bg1"/>
                </a:solidFill>
              </a:rPr>
              <a:t>Background</a:t>
            </a:r>
            <a:endParaRPr lang="en-US" sz="4400" dirty="0">
              <a:solidFill>
                <a:schemeClr val="bg1"/>
              </a:solidFill>
            </a:endParaRPr>
          </a:p>
        </p:txBody>
      </p:sp>
    </p:spTree>
    <p:extLst>
      <p:ext uri="{BB962C8B-B14F-4D97-AF65-F5344CB8AC3E}">
        <p14:creationId xmlns:p14="http://schemas.microsoft.com/office/powerpoint/2010/main" val="17855865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smtClean="0"/>
              <a:t>TOU can be a catalyst for deeper relationships</a:t>
            </a:r>
          </a:p>
          <a:p>
            <a:r>
              <a:rPr lang="en-US" sz="1800" dirty="0"/>
              <a:t>Create a partnership mentality</a:t>
            </a:r>
          </a:p>
          <a:p>
            <a:r>
              <a:rPr lang="en-US" sz="1800" dirty="0"/>
              <a:t>Provide progress updates </a:t>
            </a:r>
          </a:p>
          <a:p>
            <a:r>
              <a:rPr lang="en-US" sz="1800" dirty="0"/>
              <a:t>Have empathy for different schedules and situations</a:t>
            </a:r>
          </a:p>
          <a:p>
            <a:r>
              <a:rPr lang="en-US" sz="1800" dirty="0"/>
              <a:t>Educate on all things </a:t>
            </a:r>
            <a:r>
              <a:rPr lang="en-US" sz="1800" dirty="0" smtClean="0"/>
              <a:t>power</a:t>
            </a:r>
            <a:endParaRPr lang="en-US" sz="1800" dirty="0"/>
          </a:p>
        </p:txBody>
      </p:sp>
      <p:sp>
        <p:nvSpPr>
          <p:cNvPr id="7" name="Content Placeholder 6"/>
          <p:cNvSpPr>
            <a:spLocks noGrp="1"/>
          </p:cNvSpPr>
          <p:nvPr>
            <p:ph sz="half" idx="13"/>
          </p:nvPr>
        </p:nvSpPr>
        <p:spPr/>
        <p:txBody>
          <a:bodyPr>
            <a:normAutofit/>
          </a:bodyPr>
          <a:lstStyle/>
          <a:p>
            <a:pPr>
              <a:lnSpc>
                <a:spcPct val="110000"/>
              </a:lnSpc>
            </a:pPr>
            <a:r>
              <a:rPr lang="en-US" sz="1800" dirty="0"/>
              <a:t>Customers only pay attention when their bill exceeds their expectations – or they experience a problem with their power</a:t>
            </a:r>
          </a:p>
          <a:p>
            <a:pPr>
              <a:lnSpc>
                <a:spcPct val="110000"/>
              </a:lnSpc>
            </a:pPr>
            <a:r>
              <a:rPr lang="en-US" sz="1800" dirty="0" smtClean="0"/>
              <a:t>Don’t connect actions to bills – what has biggest impact?</a:t>
            </a:r>
          </a:p>
          <a:p>
            <a:pPr>
              <a:lnSpc>
                <a:spcPct val="110000"/>
              </a:lnSpc>
            </a:pPr>
            <a:r>
              <a:rPr lang="en-US" sz="1800" dirty="0" smtClean="0"/>
              <a:t>Bill is not helpful for learning what to change</a:t>
            </a:r>
          </a:p>
          <a:p>
            <a:pPr>
              <a:lnSpc>
                <a:spcPct val="110000"/>
              </a:lnSpc>
            </a:pPr>
            <a:r>
              <a:rPr lang="en-US" sz="1800" dirty="0" smtClean="0"/>
              <a:t>Apathy towards energy education</a:t>
            </a:r>
          </a:p>
          <a:p>
            <a:pPr>
              <a:lnSpc>
                <a:spcPct val="110000"/>
              </a:lnSpc>
            </a:pPr>
            <a:r>
              <a:rPr lang="en-US" sz="1800" dirty="0" smtClean="0">
                <a:ea typeface="Open Sans Light" charset="0"/>
                <a:cs typeface="Open Sans Light" charset="0"/>
              </a:rPr>
              <a:t>Unaware </a:t>
            </a:r>
            <a:r>
              <a:rPr lang="en-US" sz="1800" dirty="0">
                <a:ea typeface="Open Sans Light" charset="0"/>
                <a:cs typeface="Open Sans Light" charset="0"/>
              </a:rPr>
              <a:t>of their rate plan details/name</a:t>
            </a:r>
          </a:p>
          <a:p>
            <a:endParaRPr lang="en-US" sz="1800" dirty="0"/>
          </a:p>
        </p:txBody>
      </p:sp>
      <p:sp>
        <p:nvSpPr>
          <p:cNvPr id="9" name="Content Placeholder 8"/>
          <p:cNvSpPr>
            <a:spLocks noGrp="1"/>
          </p:cNvSpPr>
          <p:nvPr>
            <p:ph sz="half" idx="15"/>
          </p:nvPr>
        </p:nvSpPr>
        <p:spPr/>
        <p:txBody>
          <a:bodyPr>
            <a:normAutofit/>
          </a:bodyPr>
          <a:lstStyle/>
          <a:p>
            <a:r>
              <a:rPr lang="en-US" sz="1800" dirty="0" smtClean="0"/>
              <a:t>Everyone thinks their use </a:t>
            </a:r>
            <a:br>
              <a:rPr lang="en-US" sz="1800" dirty="0" smtClean="0"/>
            </a:br>
            <a:r>
              <a:rPr lang="en-US" sz="1800" dirty="0" smtClean="0"/>
              <a:t>is “normal”</a:t>
            </a:r>
          </a:p>
          <a:p>
            <a:r>
              <a:rPr lang="en-US" sz="1800" dirty="0" smtClean="0"/>
              <a:t>Make energy experience </a:t>
            </a:r>
            <a:br>
              <a:rPr lang="en-US" sz="1800" dirty="0" smtClean="0"/>
            </a:br>
            <a:r>
              <a:rPr lang="en-US" sz="1800" dirty="0" smtClean="0"/>
              <a:t>a partnership </a:t>
            </a:r>
          </a:p>
          <a:p>
            <a:r>
              <a:rPr lang="en-US" sz="1800" dirty="0" smtClean="0"/>
              <a:t>Highlight hidden </a:t>
            </a:r>
            <a:r>
              <a:rPr lang="en-US" sz="1800" dirty="0"/>
              <a:t>technologies </a:t>
            </a:r>
            <a:r>
              <a:rPr lang="en-US" sz="1800" dirty="0" smtClean="0"/>
              <a:t/>
            </a:r>
            <a:br>
              <a:rPr lang="en-US" sz="1800" dirty="0" smtClean="0"/>
            </a:br>
            <a:r>
              <a:rPr lang="en-US" sz="1800" dirty="0" smtClean="0"/>
              <a:t>and experts</a:t>
            </a:r>
            <a:endParaRPr lang="en-US" sz="1800" dirty="0"/>
          </a:p>
          <a:p>
            <a:endParaRPr lang="en-US" sz="1800" dirty="0" smtClean="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50</a:t>
            </a:fld>
            <a:endParaRPr lang="en-US" dirty="0"/>
          </a:p>
        </p:txBody>
      </p:sp>
      <p:sp>
        <p:nvSpPr>
          <p:cNvPr id="4" name="Title 3"/>
          <p:cNvSpPr>
            <a:spLocks noGrp="1"/>
          </p:cNvSpPr>
          <p:nvPr>
            <p:ph type="title"/>
          </p:nvPr>
        </p:nvSpPr>
        <p:spPr>
          <a:xfrm>
            <a:off x="838200" y="367330"/>
            <a:ext cx="10515600" cy="1325563"/>
          </a:xfrm>
        </p:spPr>
        <p:txBody>
          <a:bodyPr/>
          <a:lstStyle/>
          <a:p>
            <a:r>
              <a:rPr lang="en-US" dirty="0" smtClean="0"/>
              <a:t>Unengaged With Utility</a:t>
            </a:r>
            <a:endParaRPr lang="en-US" dirty="0"/>
          </a:p>
        </p:txBody>
      </p:sp>
    </p:spTree>
    <p:extLst>
      <p:ext uri="{BB962C8B-B14F-4D97-AF65-F5344CB8AC3E}">
        <p14:creationId xmlns:p14="http://schemas.microsoft.com/office/powerpoint/2010/main" val="159633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51</a:t>
            </a:fld>
            <a:endParaRPr lang="en-US" dirty="0"/>
          </a:p>
        </p:txBody>
      </p:sp>
      <p:sp>
        <p:nvSpPr>
          <p:cNvPr id="4" name="Rectangle 3"/>
          <p:cNvSpPr/>
          <p:nvPr/>
        </p:nvSpPr>
        <p:spPr>
          <a:xfrm>
            <a:off x="1080655" y="1587422"/>
            <a:ext cx="8562109" cy="3170099"/>
          </a:xfrm>
          <a:prstGeom prst="rect">
            <a:avLst/>
          </a:prstGeom>
        </p:spPr>
        <p:txBody>
          <a:bodyPr wrap="square">
            <a:spAutoFit/>
          </a:bodyPr>
          <a:lstStyle/>
          <a:p>
            <a:r>
              <a:rPr lang="en-US" sz="3600" i="1" dirty="0"/>
              <a:t>People are just too busy with their lives. Whoever gets through their to-do list analyzing when it makes the most sense to do something based on the best rate? </a:t>
            </a:r>
            <a:endParaRPr lang="en-US" sz="3600" i="1" dirty="0" smtClean="0"/>
          </a:p>
          <a:p>
            <a:r>
              <a:rPr lang="en-US" sz="2000" i="1" dirty="0" smtClean="0"/>
              <a:t>SDG&amp;E </a:t>
            </a:r>
            <a:r>
              <a:rPr lang="en-US" sz="2000" i="1" dirty="0">
                <a:ea typeface="Open Sans Light" charset="0"/>
                <a:cs typeface="Open Sans Light" charset="0"/>
              </a:rPr>
              <a:t>Respondent</a:t>
            </a:r>
          </a:p>
          <a:p>
            <a:endParaRPr lang="en-US" sz="3600" i="1" dirty="0"/>
          </a:p>
        </p:txBody>
      </p:sp>
    </p:spTree>
    <p:extLst>
      <p:ext uri="{BB962C8B-B14F-4D97-AF65-F5344CB8AC3E}">
        <p14:creationId xmlns:p14="http://schemas.microsoft.com/office/powerpoint/2010/main" val="7057988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52</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normAutofit/>
          </a:bodyPr>
          <a:lstStyle/>
          <a:p>
            <a:r>
              <a:rPr lang="en-US" dirty="0" smtClean="0"/>
              <a:t>Unengaged With Utility: Brain Science</a:t>
            </a:r>
            <a:endParaRPr lang="en-US" dirty="0"/>
          </a:p>
        </p:txBody>
      </p:sp>
      <p:sp>
        <p:nvSpPr>
          <p:cNvPr id="3" name="Content Placeholder 2"/>
          <p:cNvSpPr>
            <a:spLocks noGrp="1"/>
          </p:cNvSpPr>
          <p:nvPr>
            <p:ph idx="1"/>
          </p:nvPr>
        </p:nvSpPr>
        <p:spPr>
          <a:prstGeom prst="rect">
            <a:avLst/>
          </a:prstGeom>
        </p:spPr>
        <p:txBody>
          <a:bodyPr>
            <a:normAutofit/>
          </a:bodyPr>
          <a:lstStyle/>
          <a:p>
            <a:r>
              <a:rPr lang="en-US" sz="2800" dirty="0" smtClean="0"/>
              <a:t>DECISION MAKING AS A RESOURCE</a:t>
            </a:r>
          </a:p>
          <a:p>
            <a:r>
              <a:rPr lang="en-US" sz="2800" dirty="0" smtClean="0"/>
              <a:t>PAST SELF/FUTURE SELF</a:t>
            </a:r>
            <a:endParaRPr lang="en-US" sz="2800" dirty="0">
              <a:effectLst/>
            </a:endParaRPr>
          </a:p>
        </p:txBody>
      </p:sp>
      <p:sp>
        <p:nvSpPr>
          <p:cNvPr id="7" name="TextBox 6"/>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20341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53</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Distrust Utility</a:t>
            </a:r>
            <a:endParaRPr lang="en-US" sz="4400" dirty="0"/>
          </a:p>
        </p:txBody>
      </p:sp>
      <p:sp>
        <p:nvSpPr>
          <p:cNvPr id="4" name="TextBox 3"/>
          <p:cNvSpPr txBox="1"/>
          <p:nvPr/>
        </p:nvSpPr>
        <p:spPr>
          <a:xfrm>
            <a:off x="1304932" y="830713"/>
            <a:ext cx="2419169"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11</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292123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a:spcBef>
                <a:spcPts val="600"/>
              </a:spcBef>
            </a:pPr>
            <a:r>
              <a:rPr lang="en-US" sz="1800" dirty="0" smtClean="0"/>
              <a:t>Fear is that TOU = higher bills, greed, lack of information/ transparency</a:t>
            </a:r>
          </a:p>
          <a:p>
            <a:r>
              <a:rPr lang="en-US" sz="1800" dirty="0"/>
              <a:t>is energy finite, or can they “just make more?” </a:t>
            </a:r>
          </a:p>
          <a:p>
            <a:pPr>
              <a:spcBef>
                <a:spcPts val="600"/>
              </a:spcBef>
            </a:pPr>
            <a:endParaRPr lang="en-US" sz="1800" dirty="0"/>
          </a:p>
        </p:txBody>
      </p:sp>
      <p:sp>
        <p:nvSpPr>
          <p:cNvPr id="7" name="Content Placeholder 6"/>
          <p:cNvSpPr>
            <a:spLocks noGrp="1"/>
          </p:cNvSpPr>
          <p:nvPr>
            <p:ph sz="half" idx="13"/>
          </p:nvPr>
        </p:nvSpPr>
        <p:spPr/>
        <p:txBody>
          <a:bodyPr>
            <a:normAutofit/>
          </a:bodyPr>
          <a:lstStyle/>
          <a:p>
            <a:pPr>
              <a:spcBef>
                <a:spcPts val="600"/>
              </a:spcBef>
            </a:pPr>
            <a:r>
              <a:rPr lang="en-US" sz="1800" dirty="0"/>
              <a:t>Customers believe PG&amp;E’s rate changes are to increase profits, and rebel against suggestions to change their behavior </a:t>
            </a:r>
            <a:endParaRPr lang="en-US" sz="1800" dirty="0" smtClean="0"/>
          </a:p>
          <a:p>
            <a:pPr>
              <a:spcBef>
                <a:spcPts val="600"/>
              </a:spcBef>
            </a:pPr>
            <a:r>
              <a:rPr lang="en-US" sz="1800" dirty="0">
                <a:ea typeface="Open Sans Light" charset="0"/>
                <a:cs typeface="Open Sans Light" charset="0"/>
              </a:rPr>
              <a:t>Consumers fear loss and can see PG&amp;E as a losing and sometimes predatory </a:t>
            </a:r>
            <a:r>
              <a:rPr lang="en-US" sz="1800" dirty="0" smtClean="0">
                <a:ea typeface="Open Sans Light" charset="0"/>
                <a:cs typeface="Open Sans Light" charset="0"/>
              </a:rPr>
              <a:t>relationship</a:t>
            </a:r>
          </a:p>
          <a:p>
            <a:pPr>
              <a:spcBef>
                <a:spcPts val="600"/>
              </a:spcBef>
            </a:pPr>
            <a:r>
              <a:rPr lang="en-US" sz="1800" dirty="0" smtClean="0">
                <a:ea typeface="Open Sans Light" charset="0"/>
                <a:cs typeface="Open Sans Light" charset="0"/>
              </a:rPr>
              <a:t>Already “doing everything they can to save energy/money”</a:t>
            </a:r>
          </a:p>
          <a:p>
            <a:pPr>
              <a:spcBef>
                <a:spcPts val="600"/>
              </a:spcBef>
            </a:pPr>
            <a:endParaRPr lang="en-US" sz="1800" dirty="0"/>
          </a:p>
          <a:p>
            <a:pPr>
              <a:spcBef>
                <a:spcPts val="600"/>
              </a:spcBef>
            </a:pPr>
            <a:endParaRPr lang="en-US" sz="1800" dirty="0"/>
          </a:p>
        </p:txBody>
      </p:sp>
      <p:sp>
        <p:nvSpPr>
          <p:cNvPr id="9" name="Content Placeholder 8"/>
          <p:cNvSpPr>
            <a:spLocks noGrp="1"/>
          </p:cNvSpPr>
          <p:nvPr>
            <p:ph sz="half" idx="15"/>
          </p:nvPr>
        </p:nvSpPr>
        <p:spPr/>
        <p:txBody>
          <a:bodyPr>
            <a:normAutofit/>
          </a:bodyPr>
          <a:lstStyle/>
          <a:p>
            <a:pPr>
              <a:spcBef>
                <a:spcPts val="600"/>
              </a:spcBef>
            </a:pPr>
            <a:r>
              <a:rPr lang="en-US" sz="1800" dirty="0" smtClean="0"/>
              <a:t>The perception that SDG&amp;E is a profit driven corporation leads to perceiving TOU as gouging</a:t>
            </a:r>
          </a:p>
          <a:p>
            <a:pPr>
              <a:spcBef>
                <a:spcPts val="600"/>
              </a:spcBef>
            </a:pPr>
            <a:r>
              <a:rPr lang="en-US" sz="1800" dirty="0" smtClean="0"/>
              <a:t>Some view TOU is a costly and unfair burden</a:t>
            </a:r>
          </a:p>
          <a:p>
            <a:pPr>
              <a:spcBef>
                <a:spcPts val="600"/>
              </a:spcBef>
            </a:pPr>
            <a:r>
              <a:rPr lang="en-US" sz="1800" dirty="0" smtClean="0"/>
              <a:t>Tiered rates are punitive and not transparent</a:t>
            </a:r>
          </a:p>
          <a:p>
            <a:pPr>
              <a:spcBef>
                <a:spcPts val="600"/>
              </a:spcBef>
            </a:pPr>
            <a:r>
              <a:rPr lang="en-US" sz="1800" dirty="0" smtClean="0"/>
              <a:t>The 4-9 time frame challenges the current perception of peak – think business users drive high demand</a:t>
            </a:r>
          </a:p>
          <a:p>
            <a:pPr>
              <a:spcBef>
                <a:spcPts val="600"/>
              </a:spcBef>
            </a:pPr>
            <a:r>
              <a:rPr lang="en-US" sz="1800" dirty="0" smtClean="0"/>
              <a:t>Education needs to support the peak demand and associated peak rates</a:t>
            </a:r>
          </a:p>
          <a:p>
            <a:pPr>
              <a:spcBef>
                <a:spcPts val="600"/>
              </a:spcBef>
            </a:pPr>
            <a:endParaRPr lang="en-US" sz="1800" dirty="0" smtClean="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54</a:t>
            </a:fld>
            <a:endParaRPr lang="en-US" dirty="0"/>
          </a:p>
        </p:txBody>
      </p:sp>
      <p:sp>
        <p:nvSpPr>
          <p:cNvPr id="4" name="Title 3"/>
          <p:cNvSpPr>
            <a:spLocks noGrp="1"/>
          </p:cNvSpPr>
          <p:nvPr>
            <p:ph type="title"/>
          </p:nvPr>
        </p:nvSpPr>
        <p:spPr>
          <a:xfrm>
            <a:off x="838200" y="367330"/>
            <a:ext cx="10515600" cy="1325563"/>
          </a:xfrm>
        </p:spPr>
        <p:txBody>
          <a:bodyPr/>
          <a:lstStyle/>
          <a:p>
            <a:r>
              <a:rPr lang="en-US" dirty="0"/>
              <a:t>Distrust Utility:  Not in My Best Interest</a:t>
            </a:r>
          </a:p>
        </p:txBody>
      </p:sp>
    </p:spTree>
    <p:extLst>
      <p:ext uri="{BB962C8B-B14F-4D97-AF65-F5344CB8AC3E}">
        <p14:creationId xmlns:p14="http://schemas.microsoft.com/office/powerpoint/2010/main" val="6674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55</a:t>
            </a:fld>
            <a:endParaRPr lang="en-US" dirty="0"/>
          </a:p>
        </p:txBody>
      </p:sp>
      <p:sp>
        <p:nvSpPr>
          <p:cNvPr id="4" name="TextBox 3"/>
          <p:cNvSpPr txBox="1"/>
          <p:nvPr/>
        </p:nvSpPr>
        <p:spPr>
          <a:xfrm>
            <a:off x="1280160" y="1712421"/>
            <a:ext cx="8129847" cy="3447098"/>
          </a:xfrm>
          <a:prstGeom prst="rect">
            <a:avLst/>
          </a:prstGeom>
          <a:noFill/>
        </p:spPr>
        <p:txBody>
          <a:bodyPr wrap="square" rtlCol="0">
            <a:spAutoFit/>
          </a:bodyPr>
          <a:lstStyle/>
          <a:p>
            <a:r>
              <a:rPr lang="en-US" sz="3600" i="1" dirty="0"/>
              <a:t>We’re suspicious that corporate greed might be driving this. Edison hasn’t done anything notably groundbreaking or environmental; why start now? </a:t>
            </a:r>
            <a:endParaRPr lang="en-US" sz="3600" i="1" dirty="0" smtClean="0"/>
          </a:p>
          <a:p>
            <a:r>
              <a:rPr lang="en-US" sz="2000" i="1" dirty="0" smtClean="0"/>
              <a:t>SCE </a:t>
            </a:r>
            <a:r>
              <a:rPr lang="en-US" sz="2000" i="1" dirty="0">
                <a:ea typeface="Open Sans Light" charset="0"/>
                <a:cs typeface="Open Sans Light" charset="0"/>
              </a:rPr>
              <a:t>Respondent</a:t>
            </a:r>
          </a:p>
          <a:p>
            <a:endParaRPr lang="en-US" sz="3600" i="1" dirty="0"/>
          </a:p>
          <a:p>
            <a:endParaRPr lang="en-US" dirty="0"/>
          </a:p>
        </p:txBody>
      </p:sp>
    </p:spTree>
    <p:extLst>
      <p:ext uri="{BB962C8B-B14F-4D97-AF65-F5344CB8AC3E}">
        <p14:creationId xmlns:p14="http://schemas.microsoft.com/office/powerpoint/2010/main" val="42952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56</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Distrust Utility:  Brain Science</a:t>
            </a:r>
            <a:endParaRPr lang="en-US" dirty="0"/>
          </a:p>
        </p:txBody>
      </p:sp>
      <p:sp>
        <p:nvSpPr>
          <p:cNvPr id="3" name="Content Placeholder 2"/>
          <p:cNvSpPr>
            <a:spLocks noGrp="1"/>
          </p:cNvSpPr>
          <p:nvPr>
            <p:ph idx="1"/>
          </p:nvPr>
        </p:nvSpPr>
        <p:spPr>
          <a:prstGeom prst="rect">
            <a:avLst/>
          </a:prstGeom>
        </p:spPr>
        <p:txBody>
          <a:bodyPr>
            <a:normAutofit/>
          </a:bodyPr>
          <a:lstStyle/>
          <a:p>
            <a:r>
              <a:rPr lang="en-US" sz="2800" dirty="0" smtClean="0"/>
              <a:t>REWARD/EXPECTATION DISCONNECT</a:t>
            </a:r>
          </a:p>
          <a:p>
            <a:r>
              <a:rPr lang="en-US" sz="2800" dirty="0" smtClean="0"/>
              <a:t>PAST SELF/FUTURE SELF</a:t>
            </a:r>
          </a:p>
          <a:p>
            <a:r>
              <a:rPr lang="en-US" sz="2800" dirty="0" smtClean="0"/>
              <a:t>CHOICE SUPPORTED BIAS</a:t>
            </a:r>
            <a:endParaRPr lang="en-US" sz="2800" b="1" dirty="0"/>
          </a:p>
        </p:txBody>
      </p:sp>
      <p:sp>
        <p:nvSpPr>
          <p:cNvPr id="7" name="TextBox 6"/>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69945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D5AAA883-35F0-C541-A8BF-75C5332356D1}" type="slidenum">
              <a:rPr lang="en-US" smtClean="0"/>
              <a:pPr/>
              <a:t>57</a:t>
            </a:fld>
            <a:endParaRPr lang="en-US" dirty="0"/>
          </a:p>
        </p:txBody>
      </p:sp>
      <p:sp>
        <p:nvSpPr>
          <p:cNvPr id="3" name="Rectangle 2"/>
          <p:cNvSpPr/>
          <p:nvPr/>
        </p:nvSpPr>
        <p:spPr>
          <a:xfrm>
            <a:off x="4477003" y="1365660"/>
            <a:ext cx="7509950" cy="769441"/>
          </a:xfrm>
          <a:prstGeom prst="rect">
            <a:avLst/>
          </a:prstGeom>
        </p:spPr>
        <p:txBody>
          <a:bodyPr wrap="square">
            <a:spAutoFit/>
          </a:bodyPr>
          <a:lstStyle/>
          <a:p>
            <a:r>
              <a:rPr lang="en-US" sz="4400" b="1" dirty="0" smtClean="0"/>
              <a:t>Keep Messaging Simple</a:t>
            </a:r>
            <a:endParaRPr lang="en-US" sz="4400" dirty="0"/>
          </a:p>
        </p:txBody>
      </p:sp>
      <p:sp>
        <p:nvSpPr>
          <p:cNvPr id="4" name="TextBox 3"/>
          <p:cNvSpPr txBox="1"/>
          <p:nvPr/>
        </p:nvSpPr>
        <p:spPr>
          <a:xfrm>
            <a:off x="1304932" y="830713"/>
            <a:ext cx="2419169" cy="2400657"/>
          </a:xfrm>
          <a:prstGeom prst="rect">
            <a:avLst/>
          </a:prstGeom>
          <a:noFill/>
        </p:spPr>
        <p:txBody>
          <a:bodyPr wrap="square" rtlCol="0">
            <a:spAutoFit/>
          </a:bodyPr>
          <a:lstStyle/>
          <a:p>
            <a:r>
              <a:rPr lang="en-US" sz="15000" b="1" dirty="0" smtClean="0">
                <a:solidFill>
                  <a:schemeClr val="bg1"/>
                </a:solidFill>
                <a:latin typeface="+mj-lt"/>
                <a:ea typeface="Oswald Medium" charset="0"/>
                <a:cs typeface="Oswald Medium" charset="0"/>
              </a:rPr>
              <a:t>12</a:t>
            </a:r>
            <a:endParaRPr lang="en-US" sz="15000" b="1" dirty="0">
              <a:solidFill>
                <a:schemeClr val="bg1"/>
              </a:solidFill>
              <a:latin typeface="+mj-lt"/>
              <a:ea typeface="Oswald Medium" charset="0"/>
              <a:cs typeface="Oswald Medium" charset="0"/>
            </a:endParaRPr>
          </a:p>
        </p:txBody>
      </p:sp>
    </p:spTree>
    <p:extLst>
      <p:ext uri="{BB962C8B-B14F-4D97-AF65-F5344CB8AC3E}">
        <p14:creationId xmlns:p14="http://schemas.microsoft.com/office/powerpoint/2010/main" val="10874152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sz="1800" dirty="0"/>
              <a:t>Clear &amp; consistent communication of benefits (control, conservation, simplicity, etc.) </a:t>
            </a:r>
          </a:p>
          <a:p>
            <a:r>
              <a:rPr lang="en-US" sz="1800" dirty="0"/>
              <a:t>Stick to the facts: The people behind water conservation have presented the facts clearly, making saving a no-brainer. </a:t>
            </a:r>
            <a:r>
              <a:rPr lang="en-US" sz="1800" dirty="0" smtClean="0"/>
              <a:t>Customers think SCE should do the same</a:t>
            </a:r>
            <a:endParaRPr lang="en-US" sz="1800" dirty="0"/>
          </a:p>
          <a:p>
            <a:r>
              <a:rPr lang="en-US" sz="1800" dirty="0"/>
              <a:t>Points to emphasize: </a:t>
            </a:r>
            <a:r>
              <a:rPr lang="en-US" sz="1800" i="1" dirty="0"/>
              <a:t>fresh start each day, give your appliances the evening off, more control; less power, build your own power calendar </a:t>
            </a:r>
            <a:endParaRPr lang="en-US" sz="1800" dirty="0"/>
          </a:p>
          <a:p>
            <a:endParaRPr lang="en-US" sz="1800" dirty="0"/>
          </a:p>
        </p:txBody>
      </p:sp>
      <p:sp>
        <p:nvSpPr>
          <p:cNvPr id="7" name="Content Placeholder 6"/>
          <p:cNvSpPr>
            <a:spLocks noGrp="1"/>
          </p:cNvSpPr>
          <p:nvPr>
            <p:ph sz="half" idx="13"/>
          </p:nvPr>
        </p:nvSpPr>
        <p:spPr/>
        <p:txBody>
          <a:bodyPr/>
          <a:lstStyle/>
          <a:p>
            <a:r>
              <a:rPr lang="en-US" sz="1800" dirty="0" smtClean="0"/>
              <a:t>Customers respond </a:t>
            </a:r>
            <a:r>
              <a:rPr lang="en-US" sz="1800" dirty="0"/>
              <a:t>positively to messaging that is straightforward, visual, and detailed with approachable language </a:t>
            </a:r>
          </a:p>
          <a:p>
            <a:r>
              <a:rPr lang="en-US" sz="1800" dirty="0">
                <a:ea typeface="Open Sans Light" charset="0"/>
                <a:cs typeface="Open Sans Light" charset="0"/>
              </a:rPr>
              <a:t>Images and activities should be appealing / memorable to children</a:t>
            </a:r>
          </a:p>
          <a:p>
            <a:endParaRPr lang="en-US" sz="1800" dirty="0"/>
          </a:p>
          <a:p>
            <a:endParaRPr lang="en-US" sz="1800" dirty="0"/>
          </a:p>
        </p:txBody>
      </p:sp>
      <p:sp>
        <p:nvSpPr>
          <p:cNvPr id="9" name="Content Placeholder 8"/>
          <p:cNvSpPr>
            <a:spLocks noGrp="1"/>
          </p:cNvSpPr>
          <p:nvPr>
            <p:ph sz="half" idx="15"/>
          </p:nvPr>
        </p:nvSpPr>
        <p:spPr/>
        <p:txBody>
          <a:bodyPr>
            <a:normAutofit/>
          </a:bodyPr>
          <a:lstStyle/>
          <a:p>
            <a:r>
              <a:rPr lang="en-US" sz="1800" dirty="0"/>
              <a:t>Be transparent that TOU is a statewide mandate</a:t>
            </a:r>
          </a:p>
          <a:p>
            <a:r>
              <a:rPr lang="en-US" sz="1800" dirty="0"/>
              <a:t>Make suggestions home specific</a:t>
            </a:r>
          </a:p>
          <a:p>
            <a:endParaRPr lang="en-US" sz="1800" dirty="0"/>
          </a:p>
        </p:txBody>
      </p:sp>
      <p:sp>
        <p:nvSpPr>
          <p:cNvPr id="5" name="Footer Placeholder 4"/>
          <p:cNvSpPr>
            <a:spLocks noGrp="1"/>
          </p:cNvSpPr>
          <p:nvPr>
            <p:ph type="ftr" sz="quarter" idx="10"/>
          </p:nvPr>
        </p:nvSpPr>
        <p:spPr/>
        <p:txBody>
          <a:bodyPr/>
          <a:lstStyle/>
          <a:p>
            <a:pPr>
              <a:defRPr/>
            </a:pPr>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t>58</a:t>
            </a:fld>
            <a:endParaRPr lang="en-US" dirty="0"/>
          </a:p>
        </p:txBody>
      </p:sp>
      <p:sp>
        <p:nvSpPr>
          <p:cNvPr id="4" name="Title 3"/>
          <p:cNvSpPr>
            <a:spLocks noGrp="1"/>
          </p:cNvSpPr>
          <p:nvPr>
            <p:ph type="title"/>
          </p:nvPr>
        </p:nvSpPr>
        <p:spPr>
          <a:xfrm>
            <a:off x="838200" y="367330"/>
            <a:ext cx="10515600" cy="1325563"/>
          </a:xfrm>
        </p:spPr>
        <p:txBody>
          <a:bodyPr/>
          <a:lstStyle/>
          <a:p>
            <a:r>
              <a:rPr lang="en-US" dirty="0" smtClean="0"/>
              <a:t>Keep Messaging Simple</a:t>
            </a:r>
            <a:endParaRPr lang="en-US" dirty="0"/>
          </a:p>
        </p:txBody>
      </p:sp>
    </p:spTree>
    <p:extLst>
      <p:ext uri="{BB962C8B-B14F-4D97-AF65-F5344CB8AC3E}">
        <p14:creationId xmlns:p14="http://schemas.microsoft.com/office/powerpoint/2010/main" val="104313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Design Thinking Rate Research| March 2017</a:t>
            </a:r>
            <a:endParaRPr lang="en-US" dirty="0"/>
          </a:p>
        </p:txBody>
      </p:sp>
      <p:sp>
        <p:nvSpPr>
          <p:cNvPr id="3" name="Slide Number Placeholder 2"/>
          <p:cNvSpPr>
            <a:spLocks noGrp="1"/>
          </p:cNvSpPr>
          <p:nvPr>
            <p:ph type="sldNum" sz="quarter" idx="11"/>
          </p:nvPr>
        </p:nvSpPr>
        <p:spPr/>
        <p:txBody>
          <a:bodyPr/>
          <a:lstStyle/>
          <a:p>
            <a:fld id="{D5AAA883-35F0-C541-A8BF-75C5332356D1}" type="slidenum">
              <a:rPr lang="en-US" smtClean="0"/>
              <a:pPr/>
              <a:t>59</a:t>
            </a:fld>
            <a:endParaRPr lang="en-US" dirty="0"/>
          </a:p>
        </p:txBody>
      </p:sp>
      <p:sp>
        <p:nvSpPr>
          <p:cNvPr id="4" name="TextBox 3"/>
          <p:cNvSpPr txBox="1"/>
          <p:nvPr/>
        </p:nvSpPr>
        <p:spPr>
          <a:xfrm>
            <a:off x="1379913" y="1596044"/>
            <a:ext cx="7863840" cy="4001095"/>
          </a:xfrm>
          <a:prstGeom prst="rect">
            <a:avLst/>
          </a:prstGeom>
          <a:noFill/>
        </p:spPr>
        <p:txBody>
          <a:bodyPr wrap="square" rtlCol="0">
            <a:spAutoFit/>
          </a:bodyPr>
          <a:lstStyle/>
          <a:p>
            <a:r>
              <a:rPr lang="en-US" sz="3600" i="1" dirty="0"/>
              <a:t>Just tell me what specifically I can cut back on. I don't care about my neighbor that is single and has one dog. I don't feel </a:t>
            </a:r>
            <a:r>
              <a:rPr lang="en-US" sz="3600" i="1" dirty="0" smtClean="0"/>
              <a:t>it’s </a:t>
            </a:r>
            <a:r>
              <a:rPr lang="en-US" sz="3600" i="1" dirty="0"/>
              <a:t>appropriate for them to tell me I'm less efficient. </a:t>
            </a:r>
            <a:endParaRPr lang="en-US" sz="3600" i="1" dirty="0" smtClean="0"/>
          </a:p>
          <a:p>
            <a:r>
              <a:rPr lang="en-US" sz="2000" i="1" dirty="0" smtClean="0"/>
              <a:t>SDG&amp;E </a:t>
            </a:r>
            <a:r>
              <a:rPr lang="en-US" sz="2000" i="1" dirty="0">
                <a:ea typeface="Open Sans Light" charset="0"/>
                <a:cs typeface="Open Sans Light" charset="0"/>
              </a:rPr>
              <a:t>Respondent</a:t>
            </a:r>
          </a:p>
          <a:p>
            <a:endParaRPr lang="en-US" sz="3600" i="1" dirty="0"/>
          </a:p>
          <a:p>
            <a:endParaRPr lang="en-US" dirty="0"/>
          </a:p>
        </p:txBody>
      </p:sp>
    </p:spTree>
    <p:extLst>
      <p:ext uri="{BB962C8B-B14F-4D97-AF65-F5344CB8AC3E}">
        <p14:creationId xmlns:p14="http://schemas.microsoft.com/office/powerpoint/2010/main" val="1697971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7330"/>
            <a:ext cx="10515600" cy="1325563"/>
          </a:xfrm>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Energy Division requested that the California IOUs hire a design thinking firm to evaluate the customer perspective on TOU Rates</a:t>
            </a:r>
          </a:p>
          <a:p>
            <a:r>
              <a:rPr lang="en-US" dirty="0" smtClean="0"/>
              <a:t>Each IOU employed a different methodology – each aimed to involve customers into the design of rates and rate adoption</a:t>
            </a:r>
          </a:p>
          <a:p>
            <a:r>
              <a:rPr lang="en-US" dirty="0" smtClean="0"/>
              <a:t>Working with the Energy Division, we included a wide range of customers to ensure a broad prospective</a:t>
            </a:r>
            <a:endParaRPr lang="en-US" dirty="0"/>
          </a:p>
          <a:p>
            <a:r>
              <a:rPr lang="en-US" dirty="0" smtClean="0"/>
              <a:t>This work is intended to inspire the rates, communications and insights teams, taking into account the needs and learnings across all customer segments</a:t>
            </a:r>
          </a:p>
        </p:txBody>
      </p:sp>
      <p:sp>
        <p:nvSpPr>
          <p:cNvPr id="4" name="Footer Placeholder 3"/>
          <p:cNvSpPr>
            <a:spLocks noGrp="1"/>
          </p:cNvSpPr>
          <p:nvPr>
            <p:ph type="ftr" sz="quarter" idx="10"/>
          </p:nvPr>
        </p:nvSpPr>
        <p:spPr/>
        <p:txBody>
          <a:bodyPr/>
          <a:lstStyle/>
          <a:p>
            <a:r>
              <a:rPr lang="en-US" smtClean="0"/>
              <a:t>Design Thinking Rate Research| March 2017</a:t>
            </a:r>
            <a:endParaRPr lang="en-US" dirty="0"/>
          </a:p>
        </p:txBody>
      </p:sp>
      <p:sp>
        <p:nvSpPr>
          <p:cNvPr id="5" name="Slide Number Placeholder 4"/>
          <p:cNvSpPr>
            <a:spLocks noGrp="1"/>
          </p:cNvSpPr>
          <p:nvPr>
            <p:ph type="sldNum" sz="quarter" idx="11"/>
          </p:nvPr>
        </p:nvSpPr>
        <p:spPr/>
        <p:txBody>
          <a:bodyPr/>
          <a:lstStyle/>
          <a:p>
            <a:fld id="{D5AAA883-35F0-C541-A8BF-75C5332356D1}" type="slidenum">
              <a:rPr lang="en-US" smtClean="0"/>
              <a:pPr/>
              <a:t>6</a:t>
            </a:fld>
            <a:endParaRPr lang="en-US" dirty="0"/>
          </a:p>
        </p:txBody>
      </p:sp>
    </p:spTree>
    <p:extLst>
      <p:ext uri="{BB962C8B-B14F-4D97-AF65-F5344CB8AC3E}">
        <p14:creationId xmlns:p14="http://schemas.microsoft.com/office/powerpoint/2010/main" val="20950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5AAA883-35F0-C541-A8BF-75C5332356D1}" type="slidenum">
              <a:rPr lang="en-US" smtClean="0"/>
              <a:pPr/>
              <a:t>60</a:t>
            </a:fld>
            <a:endParaRPr lang="en-US" dirty="0"/>
          </a:p>
        </p:txBody>
      </p:sp>
      <p:sp>
        <p:nvSpPr>
          <p:cNvPr id="4" name="Footer Placeholder 3"/>
          <p:cNvSpPr>
            <a:spLocks noGrp="1"/>
          </p:cNvSpPr>
          <p:nvPr>
            <p:ph type="ftr" sz="quarter" idx="4294967295"/>
          </p:nvPr>
        </p:nvSpPr>
        <p:spPr>
          <a:prstGeom prst="rect">
            <a:avLst/>
          </a:prstGeom>
        </p:spPr>
        <p:txBody>
          <a:bodyPr/>
          <a:lstStyle/>
          <a:p>
            <a:pPr>
              <a:defRPr/>
            </a:pPr>
            <a:r>
              <a:rPr lang="en-US" smtClean="0"/>
              <a:t>Design Thinking Rate Research| March 2017</a:t>
            </a:r>
            <a:endParaRPr lang="en-US" dirty="0"/>
          </a:p>
        </p:txBody>
      </p:sp>
      <p:sp>
        <p:nvSpPr>
          <p:cNvPr id="2" name="Title 1"/>
          <p:cNvSpPr>
            <a:spLocks noGrp="1"/>
          </p:cNvSpPr>
          <p:nvPr>
            <p:ph type="title"/>
          </p:nvPr>
        </p:nvSpPr>
        <p:spPr>
          <a:xfrm>
            <a:off x="838200" y="367330"/>
            <a:ext cx="10515600" cy="1325563"/>
          </a:xfrm>
        </p:spPr>
        <p:txBody>
          <a:bodyPr/>
          <a:lstStyle/>
          <a:p>
            <a:r>
              <a:rPr lang="en-US" dirty="0" smtClean="0"/>
              <a:t>Keep Messaging Simple:  Brain Science</a:t>
            </a:r>
            <a:endParaRPr lang="en-US" dirty="0"/>
          </a:p>
        </p:txBody>
      </p:sp>
      <p:sp>
        <p:nvSpPr>
          <p:cNvPr id="3" name="Content Placeholder 2"/>
          <p:cNvSpPr>
            <a:spLocks noGrp="1"/>
          </p:cNvSpPr>
          <p:nvPr>
            <p:ph idx="1"/>
          </p:nvPr>
        </p:nvSpPr>
        <p:spPr>
          <a:prstGeom prst="rect">
            <a:avLst/>
          </a:prstGeom>
        </p:spPr>
        <p:txBody>
          <a:bodyPr>
            <a:normAutofit/>
          </a:bodyPr>
          <a:lstStyle/>
          <a:p>
            <a:r>
              <a:rPr lang="en-US" sz="2800" dirty="0" smtClean="0"/>
              <a:t>DECISION MAKING AS A RESOURCE</a:t>
            </a:r>
          </a:p>
        </p:txBody>
      </p:sp>
      <p:sp>
        <p:nvSpPr>
          <p:cNvPr id="7" name="TextBox 6"/>
          <p:cNvSpPr txBox="1"/>
          <p:nvPr/>
        </p:nvSpPr>
        <p:spPr>
          <a:xfrm>
            <a:off x="838200" y="4844534"/>
            <a:ext cx="5070763" cy="369332"/>
          </a:xfrm>
          <a:prstGeom prst="rect">
            <a:avLst/>
          </a:prstGeom>
          <a:noFill/>
        </p:spPr>
        <p:txBody>
          <a:bodyPr wrap="square" rtlCol="0">
            <a:spAutoFit/>
          </a:bodyPr>
          <a:lstStyle/>
          <a:p>
            <a:r>
              <a:rPr lang="en-US" dirty="0"/>
              <a:t>Proprietary to </a:t>
            </a:r>
            <a:r>
              <a:rPr lang="en-US" dirty="0" err="1"/>
              <a:t>engagedIN</a:t>
            </a:r>
            <a:r>
              <a:rPr lang="en-US" dirty="0"/>
              <a:t>—Confidential</a:t>
            </a:r>
          </a:p>
        </p:txBody>
      </p:sp>
    </p:spTree>
    <p:extLst>
      <p:ext uri="{BB962C8B-B14F-4D97-AF65-F5344CB8AC3E}">
        <p14:creationId xmlns:p14="http://schemas.microsoft.com/office/powerpoint/2010/main" val="108597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6705600" y="6381173"/>
            <a:ext cx="3505199" cy="365125"/>
          </a:xfrm>
          <a:prstGeom prst="rect">
            <a:avLst/>
          </a:prstGeom>
        </p:spPr>
        <p:txBody>
          <a:bodyPr/>
          <a:lstStyle/>
          <a:p>
            <a:pPr>
              <a:defRPr/>
            </a:pPr>
            <a:r>
              <a:rPr lang="en-US" smtClean="0"/>
              <a:t>Design Thinking Rate Research| March 2017</a:t>
            </a:r>
            <a:endParaRPr lang="en-US" dirty="0"/>
          </a:p>
        </p:txBody>
      </p:sp>
      <p:sp>
        <p:nvSpPr>
          <p:cNvPr id="4" name="Slide Number Placeholder 3"/>
          <p:cNvSpPr>
            <a:spLocks noGrp="1"/>
          </p:cNvSpPr>
          <p:nvPr>
            <p:ph type="sldNum" sz="quarter" idx="11"/>
          </p:nvPr>
        </p:nvSpPr>
        <p:spPr/>
        <p:txBody>
          <a:bodyPr/>
          <a:lstStyle/>
          <a:p>
            <a:fld id="{D5AAA883-35F0-C541-A8BF-75C5332356D1}" type="slidenum">
              <a:rPr lang="en-US" smtClean="0"/>
              <a:pPr/>
              <a:t>61</a:t>
            </a:fld>
            <a:endParaRPr lang="en-US" dirty="0"/>
          </a:p>
        </p:txBody>
      </p:sp>
      <p:sp>
        <p:nvSpPr>
          <p:cNvPr id="3" name="TextBox 2"/>
          <p:cNvSpPr txBox="1"/>
          <p:nvPr/>
        </p:nvSpPr>
        <p:spPr>
          <a:xfrm>
            <a:off x="1905000" y="4447308"/>
            <a:ext cx="5912069" cy="769441"/>
          </a:xfrm>
          <a:prstGeom prst="rect">
            <a:avLst/>
          </a:prstGeom>
          <a:noFill/>
        </p:spPr>
        <p:txBody>
          <a:bodyPr wrap="square" rtlCol="0">
            <a:spAutoFit/>
          </a:bodyPr>
          <a:lstStyle/>
          <a:p>
            <a:r>
              <a:rPr lang="en-US" sz="4400" dirty="0" smtClean="0">
                <a:solidFill>
                  <a:schemeClr val="bg1"/>
                </a:solidFill>
              </a:rPr>
              <a:t>Summary</a:t>
            </a:r>
            <a:endParaRPr lang="en-US" sz="4400" dirty="0">
              <a:solidFill>
                <a:schemeClr val="bg1"/>
              </a:solidFill>
            </a:endParaRPr>
          </a:p>
        </p:txBody>
      </p:sp>
    </p:spTree>
    <p:extLst>
      <p:ext uri="{BB962C8B-B14F-4D97-AF65-F5344CB8AC3E}">
        <p14:creationId xmlns:p14="http://schemas.microsoft.com/office/powerpoint/2010/main" val="658491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2231" y="935632"/>
            <a:ext cx="10990007" cy="4351338"/>
          </a:xfrm>
        </p:spPr>
        <p:txBody>
          <a:bodyPr>
            <a:noAutofit/>
          </a:bodyPr>
          <a:lstStyle/>
          <a:p>
            <a:pPr marL="0" indent="0">
              <a:buNone/>
            </a:pPr>
            <a:r>
              <a:rPr lang="en-US" sz="2400" b="1" dirty="0"/>
              <a:t>Rate Design</a:t>
            </a:r>
            <a:r>
              <a:rPr lang="en-US" sz="2400" dirty="0"/>
              <a:t> </a:t>
            </a:r>
          </a:p>
          <a:p>
            <a:pPr lvl="1"/>
            <a:r>
              <a:rPr lang="en-US" sz="2200" dirty="0" smtClean="0"/>
              <a:t>Consider choice </a:t>
            </a:r>
            <a:r>
              <a:rPr lang="en-US" sz="2200" dirty="0"/>
              <a:t>around time and/or duration of peak </a:t>
            </a:r>
            <a:endParaRPr lang="en-US" sz="2200" dirty="0" smtClean="0"/>
          </a:p>
          <a:p>
            <a:pPr lvl="1"/>
            <a:r>
              <a:rPr lang="en-US" sz="2200" dirty="0" smtClean="0"/>
              <a:t>Present choice in </a:t>
            </a:r>
            <a:r>
              <a:rPr lang="en-US" sz="2200" dirty="0"/>
              <a:t>a contained setting (not too many choices, simple choice, </a:t>
            </a:r>
            <a:r>
              <a:rPr lang="en-US" sz="2200" dirty="0" smtClean="0"/>
              <a:t>comparisons)</a:t>
            </a:r>
          </a:p>
          <a:p>
            <a:pPr lvl="1"/>
            <a:r>
              <a:rPr lang="en-US" sz="2200" dirty="0" smtClean="0"/>
              <a:t>Rate choices </a:t>
            </a:r>
            <a:r>
              <a:rPr lang="en-US" sz="2200" dirty="0"/>
              <a:t>need to differentiate or be </a:t>
            </a:r>
            <a:r>
              <a:rPr lang="en-US" sz="2200" dirty="0" smtClean="0"/>
              <a:t>organized in </a:t>
            </a:r>
            <a:r>
              <a:rPr lang="en-US" sz="2200" dirty="0"/>
              <a:t>some way that makes sense if customers are tasked with attempting to make a rate plan </a:t>
            </a:r>
            <a:r>
              <a:rPr lang="en-US" sz="2200" dirty="0" smtClean="0"/>
              <a:t>choice</a:t>
            </a:r>
          </a:p>
          <a:p>
            <a:pPr marL="457200" lvl="1" indent="0">
              <a:buNone/>
            </a:pPr>
            <a:endParaRPr lang="en-US" sz="900" dirty="0"/>
          </a:p>
          <a:p>
            <a:pPr marL="0" indent="0">
              <a:buNone/>
            </a:pPr>
            <a:r>
              <a:rPr lang="en-US" sz="2400" b="1" dirty="0" smtClean="0"/>
              <a:t>Communications </a:t>
            </a:r>
          </a:p>
          <a:p>
            <a:pPr lvl="1"/>
            <a:r>
              <a:rPr lang="en-US" sz="2200" dirty="0" smtClean="0"/>
              <a:t>Keep it simple </a:t>
            </a:r>
          </a:p>
          <a:p>
            <a:pPr lvl="1"/>
            <a:r>
              <a:rPr lang="en-US" sz="2200" dirty="0" smtClean="0"/>
              <a:t>Promote </a:t>
            </a:r>
            <a:r>
              <a:rPr lang="en-US" sz="2200" dirty="0"/>
              <a:t>the positive (e.g. discount </a:t>
            </a:r>
            <a:r>
              <a:rPr lang="en-US" sz="2200" dirty="0" smtClean="0"/>
              <a:t>during off-peak</a:t>
            </a:r>
            <a:r>
              <a:rPr lang="en-US" sz="2200" dirty="0"/>
              <a:t>, 19 </a:t>
            </a:r>
            <a:r>
              <a:rPr lang="en-US" sz="2200" dirty="0" smtClean="0"/>
              <a:t>hours </a:t>
            </a:r>
            <a:r>
              <a:rPr lang="en-US" sz="2200" dirty="0"/>
              <a:t>a day are off peak, each day a new start, </a:t>
            </a:r>
            <a:r>
              <a:rPr lang="en-US" sz="2200" dirty="0" smtClean="0"/>
              <a:t>etc.)</a:t>
            </a:r>
          </a:p>
          <a:p>
            <a:pPr marL="457200" lvl="1" indent="0">
              <a:buNone/>
            </a:pPr>
            <a:endParaRPr lang="en-US" sz="900" dirty="0" smtClean="0"/>
          </a:p>
          <a:p>
            <a:pPr marL="0" indent="0">
              <a:buNone/>
            </a:pPr>
            <a:r>
              <a:rPr lang="en-US" sz="2400" b="1" dirty="0" smtClean="0"/>
              <a:t>Rate Feedback</a:t>
            </a:r>
          </a:p>
          <a:p>
            <a:pPr lvl="1"/>
            <a:r>
              <a:rPr lang="en-US" sz="2200" dirty="0" smtClean="0"/>
              <a:t>Consider tools that are engaging and provide details on use and bill impact</a:t>
            </a:r>
            <a:endParaRPr lang="en-US" sz="2200" dirty="0"/>
          </a:p>
        </p:txBody>
      </p:sp>
      <p:sp>
        <p:nvSpPr>
          <p:cNvPr id="9" name="Footer Placeholder 8"/>
          <p:cNvSpPr>
            <a:spLocks noGrp="1"/>
          </p:cNvSpPr>
          <p:nvPr>
            <p:ph type="ftr" sz="quarter" idx="10"/>
          </p:nvPr>
        </p:nvSpPr>
        <p:spPr/>
        <p:txBody>
          <a:bodyPr/>
          <a:lstStyle/>
          <a:p>
            <a:r>
              <a:rPr lang="en-US" smtClean="0"/>
              <a:t>Design Thinking Rate Research| March 2017</a:t>
            </a:r>
            <a:endParaRPr lang="en-US" dirty="0"/>
          </a:p>
        </p:txBody>
      </p:sp>
      <p:sp>
        <p:nvSpPr>
          <p:cNvPr id="10" name="Slide Number Placeholder 9"/>
          <p:cNvSpPr>
            <a:spLocks noGrp="1"/>
          </p:cNvSpPr>
          <p:nvPr>
            <p:ph type="sldNum" sz="quarter" idx="11"/>
          </p:nvPr>
        </p:nvSpPr>
        <p:spPr/>
        <p:txBody>
          <a:bodyPr/>
          <a:lstStyle/>
          <a:p>
            <a:fld id="{D5AAA883-35F0-C541-A8BF-75C5332356D1}" type="slidenum">
              <a:rPr lang="en-US" smtClean="0"/>
              <a:pPr/>
              <a:t>62</a:t>
            </a:fld>
            <a:endParaRPr lang="en-US" dirty="0"/>
          </a:p>
        </p:txBody>
      </p:sp>
    </p:spTree>
    <p:extLst>
      <p:ext uri="{BB962C8B-B14F-4D97-AF65-F5344CB8AC3E}">
        <p14:creationId xmlns:p14="http://schemas.microsoft.com/office/powerpoint/2010/main" val="15791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5AAA883-35F0-C541-A8BF-75C5332356D1}" type="slidenum">
              <a:rPr lang="en-US" smtClean="0"/>
              <a:pPr/>
              <a:t>63</a:t>
            </a:fld>
            <a:endParaRPr lang="en-US" dirty="0"/>
          </a:p>
        </p:txBody>
      </p:sp>
      <p:sp>
        <p:nvSpPr>
          <p:cNvPr id="3" name="TextBox 2"/>
          <p:cNvSpPr txBox="1"/>
          <p:nvPr/>
        </p:nvSpPr>
        <p:spPr>
          <a:xfrm>
            <a:off x="1905000" y="4505980"/>
            <a:ext cx="5912069" cy="769441"/>
          </a:xfrm>
          <a:prstGeom prst="rect">
            <a:avLst/>
          </a:prstGeom>
          <a:noFill/>
        </p:spPr>
        <p:txBody>
          <a:bodyPr wrap="square" rtlCol="0">
            <a:spAutoFit/>
          </a:bodyPr>
          <a:lstStyle/>
          <a:p>
            <a:r>
              <a:rPr lang="en-US" sz="4400" dirty="0" smtClean="0">
                <a:solidFill>
                  <a:schemeClr val="bg1"/>
                </a:solidFill>
              </a:rPr>
              <a:t>Thank You!</a:t>
            </a:r>
            <a:endParaRPr lang="en-US" sz="4400" dirty="0">
              <a:solidFill>
                <a:schemeClr val="bg1"/>
              </a:solidFill>
            </a:endParaRPr>
          </a:p>
        </p:txBody>
      </p:sp>
    </p:spTree>
    <p:extLst>
      <p:ext uri="{BB962C8B-B14F-4D97-AF65-F5344CB8AC3E}">
        <p14:creationId xmlns:p14="http://schemas.microsoft.com/office/powerpoint/2010/main" val="238668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6444" y="4480560"/>
            <a:ext cx="5439104" cy="769441"/>
          </a:xfrm>
          <a:prstGeom prst="rect">
            <a:avLst/>
          </a:prstGeom>
          <a:noFill/>
        </p:spPr>
        <p:txBody>
          <a:bodyPr wrap="square" rtlCol="0">
            <a:spAutoFit/>
          </a:bodyPr>
          <a:lstStyle/>
          <a:p>
            <a:r>
              <a:rPr lang="en-US" sz="4400" dirty="0" smtClean="0">
                <a:solidFill>
                  <a:schemeClr val="bg1"/>
                </a:solidFill>
              </a:rPr>
              <a:t>Objective</a:t>
            </a:r>
            <a:endParaRPr lang="en-US" sz="4400" dirty="0">
              <a:solidFill>
                <a:schemeClr val="bg1"/>
              </a:solidFill>
            </a:endParaRPr>
          </a:p>
        </p:txBody>
      </p:sp>
    </p:spTree>
    <p:extLst>
      <p:ext uri="{BB962C8B-B14F-4D97-AF65-F5344CB8AC3E}">
        <p14:creationId xmlns:p14="http://schemas.microsoft.com/office/powerpoint/2010/main" val="672185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63739"/>
            <a:ext cx="12192000" cy="416546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520100"/>
            <a:ext cx="10766367" cy="2852737"/>
          </a:xfrm>
        </p:spPr>
        <p:txBody>
          <a:bodyPr>
            <a:noAutofit/>
          </a:bodyPr>
          <a:lstStyle/>
          <a:p>
            <a:r>
              <a:rPr lang="en-US" sz="3600" dirty="0" smtClean="0"/>
              <a:t>Explore how Time </a:t>
            </a:r>
            <a:r>
              <a:rPr lang="en-US" sz="3600" dirty="0"/>
              <a:t>of Use rate/s would work best for customers, and what tools &amp; solutions would help them manage their bills under this new type of </a:t>
            </a:r>
            <a:r>
              <a:rPr lang="en-US" sz="3600" dirty="0" smtClean="0"/>
              <a:t>rate</a:t>
            </a:r>
            <a:r>
              <a:rPr lang="en-US" sz="3600" dirty="0"/>
              <a:t/>
            </a:r>
            <a:br>
              <a:rPr lang="en-US" sz="3600" dirty="0"/>
            </a:br>
            <a:endParaRPr lang="en-US" sz="3600" dirty="0"/>
          </a:p>
        </p:txBody>
      </p:sp>
      <p:sp>
        <p:nvSpPr>
          <p:cNvPr id="4" name="Footer Placeholder 3"/>
          <p:cNvSpPr>
            <a:spLocks noGrp="1"/>
          </p:cNvSpPr>
          <p:nvPr>
            <p:ph type="ftr" sz="quarter" idx="10"/>
          </p:nvPr>
        </p:nvSpPr>
        <p:spPr/>
        <p:txBody>
          <a:bodyPr/>
          <a:lstStyle/>
          <a:p>
            <a:r>
              <a:rPr lang="en-US" smtClean="0"/>
              <a:t>Design Thinking Rate Research| March 2017</a:t>
            </a:r>
            <a:endParaRPr lang="en-US" dirty="0"/>
          </a:p>
        </p:txBody>
      </p:sp>
      <p:sp>
        <p:nvSpPr>
          <p:cNvPr id="5" name="Slide Number Placeholder 4"/>
          <p:cNvSpPr>
            <a:spLocks noGrp="1"/>
          </p:cNvSpPr>
          <p:nvPr>
            <p:ph type="sldNum" sz="quarter" idx="11"/>
          </p:nvPr>
        </p:nvSpPr>
        <p:spPr/>
        <p:txBody>
          <a:bodyPr/>
          <a:lstStyle/>
          <a:p>
            <a:fld id="{D5AAA883-35F0-C541-A8BF-75C5332356D1}" type="slidenum">
              <a:rPr lang="en-US" smtClean="0"/>
              <a:pPr/>
              <a:t>8</a:t>
            </a:fld>
            <a:endParaRPr lang="en-US" dirty="0"/>
          </a:p>
        </p:txBody>
      </p:sp>
    </p:spTree>
    <p:extLst>
      <p:ext uri="{BB962C8B-B14F-4D97-AF65-F5344CB8AC3E}">
        <p14:creationId xmlns:p14="http://schemas.microsoft.com/office/powerpoint/2010/main" val="84659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4430683"/>
            <a:ext cx="5439104" cy="769441"/>
          </a:xfrm>
          <a:prstGeom prst="rect">
            <a:avLst/>
          </a:prstGeom>
          <a:noFill/>
        </p:spPr>
        <p:txBody>
          <a:bodyPr wrap="square" rtlCol="0">
            <a:spAutoFit/>
          </a:bodyPr>
          <a:lstStyle/>
          <a:p>
            <a:r>
              <a:rPr lang="en-US" sz="4400" dirty="0">
                <a:solidFill>
                  <a:schemeClr val="bg1"/>
                </a:solidFill>
              </a:rPr>
              <a:t>The Common Ground</a:t>
            </a:r>
          </a:p>
        </p:txBody>
      </p:sp>
    </p:spTree>
    <p:extLst>
      <p:ext uri="{BB962C8B-B14F-4D97-AF65-F5344CB8AC3E}">
        <p14:creationId xmlns:p14="http://schemas.microsoft.com/office/powerpoint/2010/main" val="144505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aster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4618</TotalTime>
  <Words>2580</Words>
  <Application>Microsoft Office PowerPoint</Application>
  <PresentationFormat>Custom</PresentationFormat>
  <Paragraphs>403</Paragraphs>
  <Slides>63</Slides>
  <Notes>1</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Office Theme</vt:lpstr>
      <vt:lpstr>Master 2</vt:lpstr>
      <vt:lpstr>Three IOUs Meet Three Design Thinking Firms…</vt:lpstr>
      <vt:lpstr>Agenda</vt:lpstr>
      <vt:lpstr>PowerPoint Presentation</vt:lpstr>
      <vt:lpstr>Our Research Partners</vt:lpstr>
      <vt:lpstr>PowerPoint Presentation</vt:lpstr>
      <vt:lpstr>Background</vt:lpstr>
      <vt:lpstr>PowerPoint Presentation</vt:lpstr>
      <vt:lpstr>Explore how Time of Use rate/s would work best for customers, and what tools &amp; solutions would help them manage their bills under this new type of rate </vt:lpstr>
      <vt:lpstr>PowerPoint Presentation</vt:lpstr>
      <vt:lpstr>12 Shared Key Themes Emerged</vt:lpstr>
      <vt:lpstr>PowerPoint Presentation</vt:lpstr>
      <vt:lpstr>Choice: Agency and Options</vt:lpstr>
      <vt:lpstr>PowerPoint Presentation</vt:lpstr>
      <vt:lpstr>Choice: Brain Science Principles</vt:lpstr>
      <vt:lpstr>PowerPoint Presentation</vt:lpstr>
      <vt:lpstr>Greater Good: Beyond Money </vt:lpstr>
      <vt:lpstr>PowerPoint Presentation</vt:lpstr>
      <vt:lpstr>Greater Good: Brain Science Principles</vt:lpstr>
      <vt:lpstr>PowerPoint Presentation</vt:lpstr>
      <vt:lpstr>Focus on Gains: Wins not Losses</vt:lpstr>
      <vt:lpstr>PowerPoint Presentation</vt:lpstr>
      <vt:lpstr>Focus On Gains: Brain Science Principles</vt:lpstr>
      <vt:lpstr>PowerPoint Presentation</vt:lpstr>
      <vt:lpstr>Fairness: We’re All In This Together – Right?</vt:lpstr>
      <vt:lpstr>PowerPoint Presentation</vt:lpstr>
      <vt:lpstr>Fairness: Brain Science Principles</vt:lpstr>
      <vt:lpstr>PowerPoint Presentation</vt:lpstr>
      <vt:lpstr>PowerPoint Presentation</vt:lpstr>
      <vt:lpstr>Feedback: Am I Doing This Right?</vt:lpstr>
      <vt:lpstr>PowerPoint Presentation</vt:lpstr>
      <vt:lpstr>Feedback: Brain Science Principles</vt:lpstr>
      <vt:lpstr>PowerPoint Presentation</vt:lpstr>
      <vt:lpstr>PowerPoint Presentation</vt:lpstr>
      <vt:lpstr>Credit “Good Behavior”</vt:lpstr>
      <vt:lpstr>PowerPoint Presentation</vt:lpstr>
      <vt:lpstr>Credit “Good Behavior”</vt:lpstr>
      <vt:lpstr>PowerPoint Presentation</vt:lpstr>
      <vt:lpstr>Focus Ask/Action</vt:lpstr>
      <vt:lpstr>PowerPoint Presentation</vt:lpstr>
      <vt:lpstr>Focus Ask/Action: Brain Science Principles</vt:lpstr>
      <vt:lpstr>PowerPoint Presentation</vt:lpstr>
      <vt:lpstr>Educate Me and My Family</vt:lpstr>
      <vt:lpstr>PowerPoint Presentation</vt:lpstr>
      <vt:lpstr>Educate Me and My Family: Brain Science</vt:lpstr>
      <vt:lpstr>PowerPoint Presentation</vt:lpstr>
      <vt:lpstr>Don’t Know How To Manage My Bill</vt:lpstr>
      <vt:lpstr>PowerPoint Presentation</vt:lpstr>
      <vt:lpstr>Don’t Know How to Manage My Bill: Brain Science</vt:lpstr>
      <vt:lpstr>PowerPoint Presentation</vt:lpstr>
      <vt:lpstr>Unengaged With Utility</vt:lpstr>
      <vt:lpstr>PowerPoint Presentation</vt:lpstr>
      <vt:lpstr>Unengaged With Utility: Brain Science</vt:lpstr>
      <vt:lpstr>PowerPoint Presentation</vt:lpstr>
      <vt:lpstr>Distrust Utility:  Not in My Best Interest</vt:lpstr>
      <vt:lpstr>PowerPoint Presentation</vt:lpstr>
      <vt:lpstr>Distrust Utility:  Brain Science</vt:lpstr>
      <vt:lpstr>PowerPoint Presentation</vt:lpstr>
      <vt:lpstr>Keep Messaging Simple</vt:lpstr>
      <vt:lpstr>PowerPoint Presentation</vt:lpstr>
      <vt:lpstr>Keep Messaging Simple:  Brain Science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Purcell</dc:creator>
  <cp:lastModifiedBy>pucstaff</cp:lastModifiedBy>
  <cp:revision>108</cp:revision>
  <cp:lastPrinted>2017-03-20T16:26:58Z</cp:lastPrinted>
  <dcterms:created xsi:type="dcterms:W3CDTF">2017-03-14T21:17:22Z</dcterms:created>
  <dcterms:modified xsi:type="dcterms:W3CDTF">2017-03-22T16:00:47Z</dcterms:modified>
</cp:coreProperties>
</file>